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8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1.xml" ContentType="application/vnd.openxmlformats-officedocument.themeOverr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Override2.xml" ContentType="application/vnd.openxmlformats-officedocument.themeOverr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theme/themeOverride3.xml" ContentType="application/vnd.openxmlformats-officedocument.themeOverr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theme/themeOverride4.xml" ContentType="application/vnd.openxmlformats-officedocument.themeOverride+xml"/>
  <Override PartName="/ppt/tags/tag2.xml" ContentType="application/vnd.openxmlformats-officedocument.presentationml.tags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theme/themeOverride5.xml" ContentType="application/vnd.openxmlformats-officedocument.themeOverr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theme/themeOverride6.xml" ContentType="application/vnd.openxmlformats-officedocument.themeOverrid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theme/themeOverride7.xml" ContentType="application/vnd.openxmlformats-officedocument.themeOverr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theme/themeOverride8.xml" ContentType="application/vnd.openxmlformats-officedocument.themeOverr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theme/themeOverride9.xml" ContentType="application/vnd.openxmlformats-officedocument.themeOverrid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theme/themeOverride10.xml" ContentType="application/vnd.openxmlformats-officedocument.themeOverrid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theme/themeOverride11.xml" ContentType="application/vnd.openxmlformats-officedocument.themeOverride+xml"/>
  <Override PartName="/ppt/notesSlides/notesSlide9.xml" ContentType="application/vnd.openxmlformats-officedocument.presentationml.notesSlid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theme/themeOverride12.xml" ContentType="application/vnd.openxmlformats-officedocument.themeOverrid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theme/themeOverride13.xml" ContentType="application/vnd.openxmlformats-officedocument.themeOverride+xml"/>
  <Override PartName="/ppt/notesSlides/notesSlide10.xml" ContentType="application/vnd.openxmlformats-officedocument.presentationml.notesSlid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charts/chart17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charts/chart18.xml" ContentType="application/vnd.openxmlformats-officedocument.drawingml.chart+xml"/>
  <Override PartName="/ppt/charts/style18.xml" ContentType="application/vnd.ms-office.chartstyle+xml"/>
  <Override PartName="/ppt/charts/colors18.xml" ContentType="application/vnd.ms-office.chartcolorstyle+xml"/>
  <Override PartName="/ppt/charts/chart19.xml" ContentType="application/vnd.openxmlformats-officedocument.drawingml.chart+xml"/>
  <Override PartName="/ppt/charts/style19.xml" ContentType="application/vnd.ms-office.chartstyle+xml"/>
  <Override PartName="/ppt/charts/colors19.xml" ContentType="application/vnd.ms-office.chartcolorstyle+xml"/>
  <Override PartName="/ppt/charts/chart20.xml" ContentType="application/vnd.openxmlformats-officedocument.drawingml.chart+xml"/>
  <Override PartName="/ppt/charts/style20.xml" ContentType="application/vnd.ms-office.chartstyle+xml"/>
  <Override PartName="/ppt/charts/colors20.xml" ContentType="application/vnd.ms-office.chartcolorstyle+xml"/>
  <Override PartName="/ppt/charts/chart21.xml" ContentType="application/vnd.openxmlformats-officedocument.drawingml.chart+xml"/>
  <Override PartName="/ppt/charts/style21.xml" ContentType="application/vnd.ms-office.chartstyle+xml"/>
  <Override PartName="/ppt/charts/colors21.xml" ContentType="application/vnd.ms-office.chartcolorstyl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11.xml" ContentType="application/vnd.openxmlformats-officedocument.presentationml.notesSlid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charts/chart22.xml" ContentType="application/vnd.openxmlformats-officedocument.drawingml.chart+xml"/>
  <Override PartName="/ppt/charts/style22.xml" ContentType="application/vnd.ms-office.chartstyle+xml"/>
  <Override PartName="/ppt/charts/colors22.xml" ContentType="application/vnd.ms-office.chartcolorstyle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charts/chart23.xml" ContentType="application/vnd.openxmlformats-officedocument.drawingml.chart+xml"/>
  <Override PartName="/ppt/charts/style23.xml" ContentType="application/vnd.ms-office.chartstyle+xml"/>
  <Override PartName="/ppt/charts/colors23.xml" ContentType="application/vnd.ms-office.chartcolorstyle+xml"/>
  <Override PartName="/ppt/charts/chart24.xml" ContentType="application/vnd.openxmlformats-officedocument.drawingml.chart+xml"/>
  <Override PartName="/ppt/charts/style24.xml" ContentType="application/vnd.ms-office.chartstyle+xml"/>
  <Override PartName="/ppt/charts/colors24.xml" ContentType="application/vnd.ms-office.chartcolorstyl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7"/>
  </p:notesMasterIdLst>
  <p:sldIdLst>
    <p:sldId id="266" r:id="rId2"/>
    <p:sldId id="2007582213" r:id="rId3"/>
    <p:sldId id="2007582215" r:id="rId4"/>
    <p:sldId id="2007582242" r:id="rId5"/>
    <p:sldId id="2007582243" r:id="rId6"/>
    <p:sldId id="2007582217" r:id="rId7"/>
    <p:sldId id="2007582244" r:id="rId8"/>
    <p:sldId id="2007582245" r:id="rId9"/>
    <p:sldId id="2007582248" r:id="rId10"/>
    <p:sldId id="2007582249" r:id="rId11"/>
    <p:sldId id="2007582250" r:id="rId12"/>
    <p:sldId id="2007582251" r:id="rId13"/>
    <p:sldId id="2007582252" r:id="rId14"/>
    <p:sldId id="2007582253" r:id="rId15"/>
    <p:sldId id="2007582254" r:id="rId16"/>
    <p:sldId id="2007582255" r:id="rId17"/>
    <p:sldId id="2007582256" r:id="rId18"/>
    <p:sldId id="2007582257" r:id="rId19"/>
    <p:sldId id="2007582259" r:id="rId20"/>
    <p:sldId id="2007582260" r:id="rId21"/>
    <p:sldId id="2007582261" r:id="rId22"/>
    <p:sldId id="2007582262" r:id="rId23"/>
    <p:sldId id="2007582263" r:id="rId24"/>
    <p:sldId id="2007582264" r:id="rId25"/>
    <p:sldId id="2007582266" r:id="rId26"/>
    <p:sldId id="2007582268" r:id="rId27"/>
    <p:sldId id="2007582269" r:id="rId28"/>
    <p:sldId id="2007582270" r:id="rId29"/>
    <p:sldId id="2007582271" r:id="rId30"/>
    <p:sldId id="2007582272" r:id="rId31"/>
    <p:sldId id="2007582232" r:id="rId32"/>
    <p:sldId id="2007582273" r:id="rId33"/>
    <p:sldId id="2007582275" r:id="rId34"/>
    <p:sldId id="2007582274" r:id="rId35"/>
    <p:sldId id="2007582233" r:id="rId36"/>
  </p:sldIdLst>
  <p:sldSz cx="12192000" cy="6858000"/>
  <p:notesSz cx="6858000" cy="9144000"/>
  <p:embeddedFontLst>
    <p:embeddedFont>
      <p:font typeface="等线" panose="02010600030101010101" pitchFamily="2" charset="-122"/>
      <p:regular r:id="rId38"/>
      <p:bold r:id="rId39"/>
    </p:embeddedFont>
    <p:embeddedFont>
      <p:font typeface="OPPOSans R" pitchFamily="18" charset="-122"/>
      <p:regular r:id="rId40"/>
    </p:embeddedFont>
    <p:embeddedFont>
      <p:font typeface="Cambria Math" panose="02040503050406030204" pitchFamily="18" charset="0"/>
      <p:regular r:id="rId41"/>
    </p:embeddedFont>
    <p:embeddedFont>
      <p:font typeface="KaiTi" panose="02010609060101010101" pitchFamily="49" charset="-122"/>
      <p:regular r:id="rId42"/>
    </p:embeddedFont>
    <p:embeddedFont>
      <p:font typeface="Palatino Linotype" panose="02040502050505030304" pitchFamily="18" charset="0"/>
      <p:regular r:id="rId43"/>
      <p:bold r:id="rId44"/>
      <p:italic r:id="rId45"/>
      <p:boldItalic r:id="rId46"/>
    </p:embeddedFont>
  </p:embeddedFontLst>
  <p:custDataLst>
    <p:tags r:id="rId4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192" userDrawn="1">
          <p15:clr>
            <a:srgbClr val="A4A3A4"/>
          </p15:clr>
        </p15:guide>
        <p15:guide id="2" pos="7488" userDrawn="1">
          <p15:clr>
            <a:srgbClr val="A4A3A4"/>
          </p15:clr>
        </p15:guide>
        <p15:guide id="3" orient="horz" pos="482" userDrawn="1">
          <p15:clr>
            <a:srgbClr val="A4A3A4"/>
          </p15:clr>
        </p15:guide>
        <p15:guide id="4" orient="horz" pos="472" userDrawn="1">
          <p15:clr>
            <a:srgbClr val="A4A3A4"/>
          </p15:clr>
        </p15:guide>
        <p15:guide id="5" orient="horz" pos="4110" userDrawn="1">
          <p15:clr>
            <a:srgbClr val="A4A3A4"/>
          </p15:clr>
        </p15:guide>
        <p15:guide id="6" orient="horz" pos="4065" userDrawn="1">
          <p15:clr>
            <a:srgbClr val="A4A3A4"/>
          </p15:clr>
        </p15:guide>
        <p15:guide id="7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60F"/>
    <a:srgbClr val="E5B319"/>
    <a:srgbClr val="FFC000"/>
    <a:srgbClr val="DC2731"/>
    <a:srgbClr val="FDEDEE"/>
    <a:srgbClr val="F8CCCF"/>
    <a:srgbClr val="F9EE01"/>
    <a:srgbClr val="F12237"/>
    <a:srgbClr val="000000"/>
    <a:srgbClr val="F4AEB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307"/>
    <p:restoredTop sz="82792"/>
  </p:normalViewPr>
  <p:slideViewPr>
    <p:cSldViewPr showGuides="1">
      <p:cViewPr varScale="1">
        <p:scale>
          <a:sx n="96" d="100"/>
          <a:sy n="96" d="100"/>
        </p:scale>
        <p:origin x="1576" y="168"/>
      </p:cViewPr>
      <p:guideLst>
        <p:guide pos="192"/>
        <p:guide pos="7488"/>
        <p:guide orient="horz" pos="482"/>
        <p:guide orient="horz" pos="472"/>
        <p:guide orient="horz" pos="4110"/>
        <p:guide orient="horz" pos="4065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notesViewPr>
    <p:cSldViewPr>
      <p:cViewPr varScale="1">
        <p:scale>
          <a:sx n="99" d="100"/>
          <a:sy n="99" d="100"/>
        </p:scale>
        <p:origin x="3752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5.fntdata"/><Relationship Id="rId47" Type="http://schemas.openxmlformats.org/officeDocument/2006/relationships/tags" Target="tags/tag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6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openxmlformats.org/officeDocument/2006/relationships/font" Target="fonts/font9.fntdata"/><Relationship Id="rId20" Type="http://schemas.openxmlformats.org/officeDocument/2006/relationships/slide" Target="slides/slide19.xml"/><Relationship Id="rId41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karry/Downloads/a.csv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9.xml"/><Relationship Id="rId2" Type="http://schemas.microsoft.com/office/2011/relationships/chartColorStyle" Target="colors10.xml"/><Relationship Id="rId1" Type="http://schemas.microsoft.com/office/2011/relationships/chartStyle" Target="style10.xml"/><Relationship Id="rId4" Type="http://schemas.openxmlformats.org/officeDocument/2006/relationships/oleObject" Target="file:////Users/lanyang/Desktop/moredata.xlsx" TargetMode="Externa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0.xml"/><Relationship Id="rId2" Type="http://schemas.microsoft.com/office/2011/relationships/chartColorStyle" Target="colors11.xml"/><Relationship Id="rId1" Type="http://schemas.microsoft.com/office/2011/relationships/chartStyle" Target="style11.xml"/><Relationship Id="rId4" Type="http://schemas.openxmlformats.org/officeDocument/2006/relationships/oleObject" Target="file:////Users/lanyang/Desktop/moredata.xlsx" TargetMode="Externa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1.xml"/><Relationship Id="rId2" Type="http://schemas.microsoft.com/office/2011/relationships/chartColorStyle" Target="colors12.xml"/><Relationship Id="rId1" Type="http://schemas.microsoft.com/office/2011/relationships/chartStyle" Target="style12.xml"/><Relationship Id="rId4" Type="http://schemas.openxmlformats.org/officeDocument/2006/relationships/oleObject" Target="file:////Users/lanyang/Desktop/moredata.xlsx" TargetMode="Externa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2.xml"/><Relationship Id="rId2" Type="http://schemas.microsoft.com/office/2011/relationships/chartColorStyle" Target="colors13.xml"/><Relationship Id="rId1" Type="http://schemas.microsoft.com/office/2011/relationships/chartStyle" Target="style13.xml"/><Relationship Id="rId4" Type="http://schemas.openxmlformats.org/officeDocument/2006/relationships/oleObject" Target="file:////Users/lanyang/Desktop/moredata.xlsx" TargetMode="Externa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3.xml"/><Relationship Id="rId2" Type="http://schemas.microsoft.com/office/2011/relationships/chartColorStyle" Target="colors14.xml"/><Relationship Id="rId1" Type="http://schemas.microsoft.com/office/2011/relationships/chartStyle" Target="style14.xml"/><Relationship Id="rId4" Type="http://schemas.openxmlformats.org/officeDocument/2006/relationships/oleObject" Target="file:////Users/lanyang/Desktop/moredata.xlsx" TargetMode="Externa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86150\Desktop\CF\9896.HK-&#36130;&#21153;&#25688;&#35201;&#24180;&#25253;.xlsx" TargetMode="External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86150\Desktop\CF\9896.HK-&#36130;&#21153;&#25688;&#35201;&#24180;&#25253;.xlsx" TargetMode="External"/><Relationship Id="rId2" Type="http://schemas.microsoft.com/office/2011/relationships/chartColorStyle" Target="colors16.xml"/><Relationship Id="rId1" Type="http://schemas.microsoft.com/office/2011/relationships/chartStyle" Target="style16.xml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86150\Desktop\CF\9896.HK-&#36130;&#21153;&#25688;&#35201;&#24180;&#25253;.xlsx" TargetMode="External"/><Relationship Id="rId2" Type="http://schemas.microsoft.com/office/2011/relationships/chartColorStyle" Target="colors17.xml"/><Relationship Id="rId1" Type="http://schemas.microsoft.com/office/2011/relationships/chartStyle" Target="style17.xml"/></Relationships>
</file>

<file path=ppt/charts/_rels/chart1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86150\Desktop\CF\9896.HK-&#36130;&#21153;&#25688;&#35201;&#24180;&#25253;.xlsx" TargetMode="External"/><Relationship Id="rId2" Type="http://schemas.microsoft.com/office/2011/relationships/chartColorStyle" Target="colors18.xml"/><Relationship Id="rId1" Type="http://schemas.microsoft.com/office/2011/relationships/chartStyle" Target="style18.xml"/></Relationships>
</file>

<file path=ppt/charts/_rels/chart1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86150\Desktop\CF\9896.HK-&#36130;&#21153;&#25688;&#35201;&#24180;&#25253;.xlsx" TargetMode="External"/><Relationship Id="rId2" Type="http://schemas.microsoft.com/office/2011/relationships/chartColorStyle" Target="colors19.xml"/><Relationship Id="rId1" Type="http://schemas.microsoft.com/office/2011/relationships/chartStyle" Target="style19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oleObject" Target="file:////Users/lanyang/Desktop/&#25968;&#25454;.xlsx" TargetMode="External"/></Relationships>
</file>

<file path=ppt/charts/_rels/chart2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86150\Desktop\CF\9896.HK-&#36130;&#21153;&#25688;&#35201;&#24180;&#25253;.xlsx" TargetMode="External"/><Relationship Id="rId2" Type="http://schemas.microsoft.com/office/2011/relationships/chartColorStyle" Target="colors20.xml"/><Relationship Id="rId1" Type="http://schemas.microsoft.com/office/2011/relationships/chartStyle" Target="style20.xml"/></Relationships>
</file>

<file path=ppt/charts/_rels/chart2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86150\Desktop\CF\9896.HK-&#36130;&#21153;&#25688;&#35201;&#24180;&#25253;.xlsx" TargetMode="External"/><Relationship Id="rId2" Type="http://schemas.microsoft.com/office/2011/relationships/chartColorStyle" Target="colors21.xml"/><Relationship Id="rId1" Type="http://schemas.microsoft.com/office/2011/relationships/chartStyle" Target="style21.xml"/></Relationships>
</file>

<file path=ppt/charts/_rels/chart2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Gary_\OneDrive\&#25991;&#26723;\valuation%20all.xlsx" TargetMode="External"/><Relationship Id="rId2" Type="http://schemas.microsoft.com/office/2011/relationships/chartColorStyle" Target="colors22.xml"/><Relationship Id="rId1" Type="http://schemas.microsoft.com/office/2011/relationships/chartStyle" Target="style22.xml"/></Relationships>
</file>

<file path=ppt/charts/_rels/chart2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Gary_\OneDrive\&#25991;&#26723;\valuation%20all.xlsx" TargetMode="External"/><Relationship Id="rId2" Type="http://schemas.microsoft.com/office/2011/relationships/chartColorStyle" Target="colors23.xml"/><Relationship Id="rId1" Type="http://schemas.microsoft.com/office/2011/relationships/chartStyle" Target="style23.xml"/></Relationships>
</file>

<file path=ppt/charts/_rels/chart2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Gary_\OneDrive\&#25991;&#26723;\valuation%20all.xlsx" TargetMode="External"/><Relationship Id="rId2" Type="http://schemas.microsoft.com/office/2011/relationships/chartColorStyle" Target="colors24.xml"/><Relationship Id="rId1" Type="http://schemas.microsoft.com/office/2011/relationships/chartStyle" Target="style24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oleObject" Target="file:////Users/lanyang/Desktop/&#25968;&#25454;.xlsx" TargetMode="Externa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.xml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oleObject" Target="file:////Users/lanyang/Desktop/moredata.xlsx" TargetMode="Externa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4.xml"/><Relationship Id="rId2" Type="http://schemas.microsoft.com/office/2011/relationships/chartColorStyle" Target="colors5.xml"/><Relationship Id="rId1" Type="http://schemas.microsoft.com/office/2011/relationships/chartStyle" Target="style5.xml"/><Relationship Id="rId4" Type="http://schemas.openxmlformats.org/officeDocument/2006/relationships/oleObject" Target="file:////Users/lanyang/Desktop/moredata.xlsx" TargetMode="Externa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5.xml"/><Relationship Id="rId2" Type="http://schemas.microsoft.com/office/2011/relationships/chartColorStyle" Target="colors6.xml"/><Relationship Id="rId1" Type="http://schemas.microsoft.com/office/2011/relationships/chartStyle" Target="style6.xml"/><Relationship Id="rId4" Type="http://schemas.openxmlformats.org/officeDocument/2006/relationships/oleObject" Target="file:////Users/lanyang/Desktop/moredata.xlsx" TargetMode="Externa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6.xml"/><Relationship Id="rId2" Type="http://schemas.microsoft.com/office/2011/relationships/chartColorStyle" Target="colors7.xml"/><Relationship Id="rId1" Type="http://schemas.microsoft.com/office/2011/relationships/chartStyle" Target="style7.xml"/><Relationship Id="rId4" Type="http://schemas.openxmlformats.org/officeDocument/2006/relationships/oleObject" Target="file:////Users/lanyang/Desktop/moredata.xlsx" TargetMode="Externa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7.xml"/><Relationship Id="rId2" Type="http://schemas.microsoft.com/office/2011/relationships/chartColorStyle" Target="colors8.xml"/><Relationship Id="rId1" Type="http://schemas.microsoft.com/office/2011/relationships/chartStyle" Target="style8.xml"/><Relationship Id="rId4" Type="http://schemas.openxmlformats.org/officeDocument/2006/relationships/oleObject" Target="file:////Users/lanyang/Desktop/moredata.xlsx" TargetMode="Externa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8.xml"/><Relationship Id="rId2" Type="http://schemas.microsoft.com/office/2011/relationships/chartColorStyle" Target="colors9.xml"/><Relationship Id="rId1" Type="http://schemas.microsoft.com/office/2011/relationships/chartStyle" Target="style9.xml"/><Relationship Id="rId4" Type="http://schemas.openxmlformats.org/officeDocument/2006/relationships/oleObject" Target="file:////Users/lanyang/Desktop/moredata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1"/>
          <c:order val="1"/>
          <c:tx>
            <c:strRef>
              <c:f>a!$E$1</c:f>
              <c:strCache>
                <c:ptCount val="1"/>
                <c:pt idx="0">
                  <c:v>MINISO</c:v>
                </c:pt>
              </c:strCache>
            </c:strRef>
          </c:tx>
          <c:spPr>
            <a:ln w="19050" cap="rnd">
              <a:solidFill>
                <a:srgbClr val="C00000"/>
              </a:solidFill>
              <a:round/>
            </a:ln>
            <a:effectLst/>
          </c:spPr>
          <c:marker>
            <c:symbol val="none"/>
          </c:marker>
          <c:cat>
            <c:numRef>
              <c:f>a!$A$2:$A$679</c:f>
              <c:numCache>
                <c:formatCode>m/d/yy</c:formatCode>
                <c:ptCount val="678"/>
                <c:pt idx="0">
                  <c:v>44755</c:v>
                </c:pt>
                <c:pt idx="1">
                  <c:v>44756</c:v>
                </c:pt>
                <c:pt idx="2">
                  <c:v>44757</c:v>
                </c:pt>
                <c:pt idx="3">
                  <c:v>44760</c:v>
                </c:pt>
                <c:pt idx="4">
                  <c:v>44761</c:v>
                </c:pt>
                <c:pt idx="5">
                  <c:v>44762</c:v>
                </c:pt>
                <c:pt idx="6">
                  <c:v>44763</c:v>
                </c:pt>
                <c:pt idx="7">
                  <c:v>44764</c:v>
                </c:pt>
                <c:pt idx="8">
                  <c:v>44767</c:v>
                </c:pt>
                <c:pt idx="9">
                  <c:v>44768</c:v>
                </c:pt>
                <c:pt idx="10">
                  <c:v>44769</c:v>
                </c:pt>
                <c:pt idx="11">
                  <c:v>44770</c:v>
                </c:pt>
                <c:pt idx="12">
                  <c:v>44771</c:v>
                </c:pt>
                <c:pt idx="13">
                  <c:v>44774</c:v>
                </c:pt>
                <c:pt idx="14">
                  <c:v>44775</c:v>
                </c:pt>
                <c:pt idx="15">
                  <c:v>44776</c:v>
                </c:pt>
                <c:pt idx="16">
                  <c:v>44777</c:v>
                </c:pt>
                <c:pt idx="17">
                  <c:v>44778</c:v>
                </c:pt>
                <c:pt idx="18">
                  <c:v>44781</c:v>
                </c:pt>
                <c:pt idx="19">
                  <c:v>44782</c:v>
                </c:pt>
                <c:pt idx="20">
                  <c:v>44783</c:v>
                </c:pt>
                <c:pt idx="21">
                  <c:v>44784</c:v>
                </c:pt>
                <c:pt idx="22">
                  <c:v>44785</c:v>
                </c:pt>
                <c:pt idx="23">
                  <c:v>44788</c:v>
                </c:pt>
                <c:pt idx="24">
                  <c:v>44789</c:v>
                </c:pt>
                <c:pt idx="25">
                  <c:v>44790</c:v>
                </c:pt>
                <c:pt idx="26">
                  <c:v>44791</c:v>
                </c:pt>
                <c:pt idx="27">
                  <c:v>44792</c:v>
                </c:pt>
                <c:pt idx="28">
                  <c:v>44795</c:v>
                </c:pt>
                <c:pt idx="29">
                  <c:v>44796</c:v>
                </c:pt>
                <c:pt idx="30">
                  <c:v>44797</c:v>
                </c:pt>
                <c:pt idx="31">
                  <c:v>44798</c:v>
                </c:pt>
                <c:pt idx="32">
                  <c:v>44799</c:v>
                </c:pt>
                <c:pt idx="33">
                  <c:v>44802</c:v>
                </c:pt>
                <c:pt idx="34">
                  <c:v>44803</c:v>
                </c:pt>
                <c:pt idx="35">
                  <c:v>44804</c:v>
                </c:pt>
                <c:pt idx="36">
                  <c:v>44805</c:v>
                </c:pt>
                <c:pt idx="37">
                  <c:v>44806</c:v>
                </c:pt>
                <c:pt idx="38">
                  <c:v>44809</c:v>
                </c:pt>
                <c:pt idx="39">
                  <c:v>44810</c:v>
                </c:pt>
                <c:pt idx="40">
                  <c:v>44811</c:v>
                </c:pt>
                <c:pt idx="41">
                  <c:v>44812</c:v>
                </c:pt>
                <c:pt idx="42">
                  <c:v>44813</c:v>
                </c:pt>
                <c:pt idx="43">
                  <c:v>44817</c:v>
                </c:pt>
                <c:pt idx="44">
                  <c:v>44818</c:v>
                </c:pt>
                <c:pt idx="45">
                  <c:v>44819</c:v>
                </c:pt>
                <c:pt idx="46">
                  <c:v>44820</c:v>
                </c:pt>
                <c:pt idx="47">
                  <c:v>44823</c:v>
                </c:pt>
                <c:pt idx="48">
                  <c:v>44824</c:v>
                </c:pt>
                <c:pt idx="49">
                  <c:v>44825</c:v>
                </c:pt>
                <c:pt idx="50">
                  <c:v>44826</c:v>
                </c:pt>
                <c:pt idx="51">
                  <c:v>44827</c:v>
                </c:pt>
                <c:pt idx="52">
                  <c:v>44830</c:v>
                </c:pt>
                <c:pt idx="53">
                  <c:v>44831</c:v>
                </c:pt>
                <c:pt idx="54">
                  <c:v>44832</c:v>
                </c:pt>
                <c:pt idx="55">
                  <c:v>44844</c:v>
                </c:pt>
                <c:pt idx="56">
                  <c:v>44845</c:v>
                </c:pt>
                <c:pt idx="57">
                  <c:v>44846</c:v>
                </c:pt>
                <c:pt idx="58">
                  <c:v>44847</c:v>
                </c:pt>
                <c:pt idx="59">
                  <c:v>44848</c:v>
                </c:pt>
                <c:pt idx="60">
                  <c:v>44851</c:v>
                </c:pt>
                <c:pt idx="61">
                  <c:v>44852</c:v>
                </c:pt>
                <c:pt idx="62">
                  <c:v>44853</c:v>
                </c:pt>
                <c:pt idx="63">
                  <c:v>44854</c:v>
                </c:pt>
                <c:pt idx="64">
                  <c:v>44855</c:v>
                </c:pt>
                <c:pt idx="65">
                  <c:v>44858</c:v>
                </c:pt>
                <c:pt idx="66">
                  <c:v>44859</c:v>
                </c:pt>
                <c:pt idx="67">
                  <c:v>44860</c:v>
                </c:pt>
                <c:pt idx="68">
                  <c:v>44861</c:v>
                </c:pt>
                <c:pt idx="69">
                  <c:v>44862</c:v>
                </c:pt>
                <c:pt idx="70">
                  <c:v>44865</c:v>
                </c:pt>
                <c:pt idx="71">
                  <c:v>44866</c:v>
                </c:pt>
                <c:pt idx="72">
                  <c:v>44867</c:v>
                </c:pt>
                <c:pt idx="73">
                  <c:v>44868</c:v>
                </c:pt>
                <c:pt idx="74">
                  <c:v>44869</c:v>
                </c:pt>
                <c:pt idx="75">
                  <c:v>44872</c:v>
                </c:pt>
                <c:pt idx="76">
                  <c:v>44873</c:v>
                </c:pt>
                <c:pt idx="77">
                  <c:v>44874</c:v>
                </c:pt>
                <c:pt idx="78">
                  <c:v>44875</c:v>
                </c:pt>
                <c:pt idx="79">
                  <c:v>44876</c:v>
                </c:pt>
                <c:pt idx="80">
                  <c:v>44879</c:v>
                </c:pt>
                <c:pt idx="81">
                  <c:v>44880</c:v>
                </c:pt>
                <c:pt idx="82">
                  <c:v>44881</c:v>
                </c:pt>
                <c:pt idx="83">
                  <c:v>44882</c:v>
                </c:pt>
                <c:pt idx="84">
                  <c:v>44883</c:v>
                </c:pt>
                <c:pt idx="85">
                  <c:v>44886</c:v>
                </c:pt>
                <c:pt idx="86">
                  <c:v>44887</c:v>
                </c:pt>
                <c:pt idx="87">
                  <c:v>44888</c:v>
                </c:pt>
                <c:pt idx="88">
                  <c:v>44889</c:v>
                </c:pt>
                <c:pt idx="89">
                  <c:v>44890</c:v>
                </c:pt>
                <c:pt idx="90">
                  <c:v>44893</c:v>
                </c:pt>
                <c:pt idx="91">
                  <c:v>44894</c:v>
                </c:pt>
                <c:pt idx="92">
                  <c:v>44895</c:v>
                </c:pt>
                <c:pt idx="93">
                  <c:v>44896</c:v>
                </c:pt>
                <c:pt idx="94">
                  <c:v>44897</c:v>
                </c:pt>
                <c:pt idx="95">
                  <c:v>44900</c:v>
                </c:pt>
                <c:pt idx="96">
                  <c:v>44901</c:v>
                </c:pt>
                <c:pt idx="97">
                  <c:v>44902</c:v>
                </c:pt>
                <c:pt idx="98">
                  <c:v>44903</c:v>
                </c:pt>
                <c:pt idx="99">
                  <c:v>44904</c:v>
                </c:pt>
                <c:pt idx="100">
                  <c:v>44907</c:v>
                </c:pt>
                <c:pt idx="101">
                  <c:v>44908</c:v>
                </c:pt>
                <c:pt idx="102">
                  <c:v>44909</c:v>
                </c:pt>
                <c:pt idx="103">
                  <c:v>44910</c:v>
                </c:pt>
                <c:pt idx="104">
                  <c:v>44911</c:v>
                </c:pt>
                <c:pt idx="105">
                  <c:v>44914</c:v>
                </c:pt>
                <c:pt idx="106">
                  <c:v>44915</c:v>
                </c:pt>
                <c:pt idx="107">
                  <c:v>44916</c:v>
                </c:pt>
                <c:pt idx="108">
                  <c:v>44917</c:v>
                </c:pt>
                <c:pt idx="109">
                  <c:v>44918</c:v>
                </c:pt>
                <c:pt idx="110">
                  <c:v>44923</c:v>
                </c:pt>
                <c:pt idx="111">
                  <c:v>44924</c:v>
                </c:pt>
                <c:pt idx="112">
                  <c:v>44925</c:v>
                </c:pt>
                <c:pt idx="113">
                  <c:v>44929</c:v>
                </c:pt>
                <c:pt idx="114">
                  <c:v>44930</c:v>
                </c:pt>
                <c:pt idx="115">
                  <c:v>44931</c:v>
                </c:pt>
                <c:pt idx="116">
                  <c:v>44932</c:v>
                </c:pt>
                <c:pt idx="117">
                  <c:v>44935</c:v>
                </c:pt>
                <c:pt idx="118">
                  <c:v>44936</c:v>
                </c:pt>
                <c:pt idx="119">
                  <c:v>44937</c:v>
                </c:pt>
                <c:pt idx="120">
                  <c:v>44938</c:v>
                </c:pt>
                <c:pt idx="121">
                  <c:v>44939</c:v>
                </c:pt>
                <c:pt idx="122">
                  <c:v>44942</c:v>
                </c:pt>
                <c:pt idx="123">
                  <c:v>44943</c:v>
                </c:pt>
                <c:pt idx="124">
                  <c:v>44944</c:v>
                </c:pt>
                <c:pt idx="125">
                  <c:v>44956</c:v>
                </c:pt>
                <c:pt idx="126">
                  <c:v>44957</c:v>
                </c:pt>
                <c:pt idx="127">
                  <c:v>44958</c:v>
                </c:pt>
                <c:pt idx="128">
                  <c:v>44959</c:v>
                </c:pt>
                <c:pt idx="129">
                  <c:v>44960</c:v>
                </c:pt>
                <c:pt idx="130">
                  <c:v>44963</c:v>
                </c:pt>
                <c:pt idx="131">
                  <c:v>44964</c:v>
                </c:pt>
                <c:pt idx="132">
                  <c:v>44965</c:v>
                </c:pt>
                <c:pt idx="133">
                  <c:v>44966</c:v>
                </c:pt>
                <c:pt idx="134">
                  <c:v>44967</c:v>
                </c:pt>
                <c:pt idx="135">
                  <c:v>44970</c:v>
                </c:pt>
                <c:pt idx="136">
                  <c:v>44971</c:v>
                </c:pt>
                <c:pt idx="137">
                  <c:v>44972</c:v>
                </c:pt>
                <c:pt idx="138">
                  <c:v>44973</c:v>
                </c:pt>
                <c:pt idx="139">
                  <c:v>44974</c:v>
                </c:pt>
                <c:pt idx="140">
                  <c:v>44977</c:v>
                </c:pt>
                <c:pt idx="141">
                  <c:v>44978</c:v>
                </c:pt>
                <c:pt idx="142">
                  <c:v>44979</c:v>
                </c:pt>
                <c:pt idx="143">
                  <c:v>44980</c:v>
                </c:pt>
                <c:pt idx="144">
                  <c:v>44981</c:v>
                </c:pt>
                <c:pt idx="145">
                  <c:v>44984</c:v>
                </c:pt>
                <c:pt idx="146">
                  <c:v>44985</c:v>
                </c:pt>
                <c:pt idx="147">
                  <c:v>44986</c:v>
                </c:pt>
                <c:pt idx="148">
                  <c:v>44987</c:v>
                </c:pt>
                <c:pt idx="149">
                  <c:v>44988</c:v>
                </c:pt>
                <c:pt idx="150">
                  <c:v>44991</c:v>
                </c:pt>
                <c:pt idx="151">
                  <c:v>44992</c:v>
                </c:pt>
                <c:pt idx="152">
                  <c:v>44993</c:v>
                </c:pt>
                <c:pt idx="153">
                  <c:v>44994</c:v>
                </c:pt>
                <c:pt idx="154">
                  <c:v>44995</c:v>
                </c:pt>
                <c:pt idx="155">
                  <c:v>44998</c:v>
                </c:pt>
                <c:pt idx="156">
                  <c:v>44999</c:v>
                </c:pt>
                <c:pt idx="157">
                  <c:v>45000</c:v>
                </c:pt>
                <c:pt idx="158">
                  <c:v>45001</c:v>
                </c:pt>
                <c:pt idx="159">
                  <c:v>45002</c:v>
                </c:pt>
                <c:pt idx="160">
                  <c:v>45005</c:v>
                </c:pt>
                <c:pt idx="161">
                  <c:v>45006</c:v>
                </c:pt>
                <c:pt idx="162">
                  <c:v>45007</c:v>
                </c:pt>
                <c:pt idx="163">
                  <c:v>45008</c:v>
                </c:pt>
                <c:pt idx="164">
                  <c:v>45009</c:v>
                </c:pt>
                <c:pt idx="165">
                  <c:v>45012</c:v>
                </c:pt>
                <c:pt idx="166">
                  <c:v>45013</c:v>
                </c:pt>
                <c:pt idx="167">
                  <c:v>45014</c:v>
                </c:pt>
                <c:pt idx="168">
                  <c:v>45015</c:v>
                </c:pt>
                <c:pt idx="169">
                  <c:v>45016</c:v>
                </c:pt>
                <c:pt idx="170">
                  <c:v>45019</c:v>
                </c:pt>
                <c:pt idx="171">
                  <c:v>45020</c:v>
                </c:pt>
                <c:pt idx="172">
                  <c:v>45022</c:v>
                </c:pt>
                <c:pt idx="173">
                  <c:v>45027</c:v>
                </c:pt>
                <c:pt idx="174">
                  <c:v>45028</c:v>
                </c:pt>
                <c:pt idx="175">
                  <c:v>45029</c:v>
                </c:pt>
                <c:pt idx="176">
                  <c:v>45030</c:v>
                </c:pt>
                <c:pt idx="177">
                  <c:v>45033</c:v>
                </c:pt>
                <c:pt idx="178">
                  <c:v>45034</c:v>
                </c:pt>
                <c:pt idx="179">
                  <c:v>45035</c:v>
                </c:pt>
                <c:pt idx="180">
                  <c:v>45036</c:v>
                </c:pt>
                <c:pt idx="181">
                  <c:v>45037</c:v>
                </c:pt>
                <c:pt idx="182">
                  <c:v>45040</c:v>
                </c:pt>
                <c:pt idx="183">
                  <c:v>45041</c:v>
                </c:pt>
                <c:pt idx="184">
                  <c:v>45042</c:v>
                </c:pt>
                <c:pt idx="185">
                  <c:v>45043</c:v>
                </c:pt>
                <c:pt idx="186">
                  <c:v>45044</c:v>
                </c:pt>
                <c:pt idx="187">
                  <c:v>45050</c:v>
                </c:pt>
                <c:pt idx="188">
                  <c:v>45051</c:v>
                </c:pt>
                <c:pt idx="189">
                  <c:v>45054</c:v>
                </c:pt>
                <c:pt idx="190">
                  <c:v>45055</c:v>
                </c:pt>
                <c:pt idx="191">
                  <c:v>45056</c:v>
                </c:pt>
                <c:pt idx="192">
                  <c:v>45057</c:v>
                </c:pt>
                <c:pt idx="193">
                  <c:v>45058</c:v>
                </c:pt>
                <c:pt idx="194">
                  <c:v>45061</c:v>
                </c:pt>
                <c:pt idx="195">
                  <c:v>45062</c:v>
                </c:pt>
                <c:pt idx="196">
                  <c:v>45063</c:v>
                </c:pt>
                <c:pt idx="197">
                  <c:v>45064</c:v>
                </c:pt>
                <c:pt idx="198">
                  <c:v>45065</c:v>
                </c:pt>
                <c:pt idx="199">
                  <c:v>45068</c:v>
                </c:pt>
                <c:pt idx="200">
                  <c:v>45069</c:v>
                </c:pt>
                <c:pt idx="201">
                  <c:v>45070</c:v>
                </c:pt>
                <c:pt idx="202">
                  <c:v>45071</c:v>
                </c:pt>
                <c:pt idx="203">
                  <c:v>45075</c:v>
                </c:pt>
                <c:pt idx="204">
                  <c:v>45076</c:v>
                </c:pt>
                <c:pt idx="205">
                  <c:v>45077</c:v>
                </c:pt>
                <c:pt idx="206">
                  <c:v>45078</c:v>
                </c:pt>
                <c:pt idx="207">
                  <c:v>45079</c:v>
                </c:pt>
                <c:pt idx="208">
                  <c:v>45082</c:v>
                </c:pt>
                <c:pt idx="209">
                  <c:v>45083</c:v>
                </c:pt>
                <c:pt idx="210">
                  <c:v>45084</c:v>
                </c:pt>
                <c:pt idx="211">
                  <c:v>45085</c:v>
                </c:pt>
                <c:pt idx="212">
                  <c:v>45086</c:v>
                </c:pt>
                <c:pt idx="213">
                  <c:v>45089</c:v>
                </c:pt>
                <c:pt idx="214">
                  <c:v>45090</c:v>
                </c:pt>
                <c:pt idx="215">
                  <c:v>45091</c:v>
                </c:pt>
                <c:pt idx="216">
                  <c:v>45092</c:v>
                </c:pt>
                <c:pt idx="217">
                  <c:v>45093</c:v>
                </c:pt>
                <c:pt idx="218">
                  <c:v>45096</c:v>
                </c:pt>
                <c:pt idx="219">
                  <c:v>45097</c:v>
                </c:pt>
                <c:pt idx="220">
                  <c:v>45098</c:v>
                </c:pt>
                <c:pt idx="221">
                  <c:v>45103</c:v>
                </c:pt>
                <c:pt idx="222">
                  <c:v>45104</c:v>
                </c:pt>
                <c:pt idx="223">
                  <c:v>45105</c:v>
                </c:pt>
                <c:pt idx="224">
                  <c:v>45106</c:v>
                </c:pt>
                <c:pt idx="225">
                  <c:v>45107</c:v>
                </c:pt>
                <c:pt idx="226">
                  <c:v>45110</c:v>
                </c:pt>
                <c:pt idx="227">
                  <c:v>45111</c:v>
                </c:pt>
                <c:pt idx="228">
                  <c:v>45112</c:v>
                </c:pt>
                <c:pt idx="229">
                  <c:v>45113</c:v>
                </c:pt>
                <c:pt idx="230">
                  <c:v>45114</c:v>
                </c:pt>
                <c:pt idx="231">
                  <c:v>45117</c:v>
                </c:pt>
                <c:pt idx="232">
                  <c:v>45118</c:v>
                </c:pt>
                <c:pt idx="233">
                  <c:v>45119</c:v>
                </c:pt>
                <c:pt idx="234">
                  <c:v>45120</c:v>
                </c:pt>
                <c:pt idx="235">
                  <c:v>45121</c:v>
                </c:pt>
                <c:pt idx="236">
                  <c:v>45125</c:v>
                </c:pt>
                <c:pt idx="237">
                  <c:v>45126</c:v>
                </c:pt>
                <c:pt idx="238">
                  <c:v>45127</c:v>
                </c:pt>
                <c:pt idx="239">
                  <c:v>45128</c:v>
                </c:pt>
                <c:pt idx="240">
                  <c:v>45131</c:v>
                </c:pt>
                <c:pt idx="241">
                  <c:v>45132</c:v>
                </c:pt>
                <c:pt idx="242">
                  <c:v>45133</c:v>
                </c:pt>
                <c:pt idx="243">
                  <c:v>45134</c:v>
                </c:pt>
                <c:pt idx="244">
                  <c:v>45135</c:v>
                </c:pt>
                <c:pt idx="245">
                  <c:v>45138</c:v>
                </c:pt>
                <c:pt idx="246">
                  <c:v>45139</c:v>
                </c:pt>
                <c:pt idx="247">
                  <c:v>45140</c:v>
                </c:pt>
                <c:pt idx="248">
                  <c:v>45141</c:v>
                </c:pt>
                <c:pt idx="249">
                  <c:v>45142</c:v>
                </c:pt>
                <c:pt idx="250">
                  <c:v>45145</c:v>
                </c:pt>
                <c:pt idx="251">
                  <c:v>45146</c:v>
                </c:pt>
                <c:pt idx="252">
                  <c:v>45147</c:v>
                </c:pt>
                <c:pt idx="253">
                  <c:v>45148</c:v>
                </c:pt>
                <c:pt idx="254">
                  <c:v>45149</c:v>
                </c:pt>
                <c:pt idx="255">
                  <c:v>45152</c:v>
                </c:pt>
                <c:pt idx="256">
                  <c:v>45153</c:v>
                </c:pt>
                <c:pt idx="257">
                  <c:v>45154</c:v>
                </c:pt>
                <c:pt idx="258">
                  <c:v>45155</c:v>
                </c:pt>
                <c:pt idx="259">
                  <c:v>45156</c:v>
                </c:pt>
                <c:pt idx="260">
                  <c:v>45159</c:v>
                </c:pt>
                <c:pt idx="261">
                  <c:v>45160</c:v>
                </c:pt>
                <c:pt idx="262">
                  <c:v>45161</c:v>
                </c:pt>
                <c:pt idx="263">
                  <c:v>45162</c:v>
                </c:pt>
                <c:pt idx="264">
                  <c:v>45163</c:v>
                </c:pt>
                <c:pt idx="265">
                  <c:v>45166</c:v>
                </c:pt>
                <c:pt idx="266">
                  <c:v>45167</c:v>
                </c:pt>
                <c:pt idx="267">
                  <c:v>45168</c:v>
                </c:pt>
                <c:pt idx="268">
                  <c:v>45169</c:v>
                </c:pt>
                <c:pt idx="269">
                  <c:v>45173</c:v>
                </c:pt>
                <c:pt idx="270">
                  <c:v>45174</c:v>
                </c:pt>
                <c:pt idx="271">
                  <c:v>45175</c:v>
                </c:pt>
                <c:pt idx="272">
                  <c:v>45176</c:v>
                </c:pt>
                <c:pt idx="273">
                  <c:v>45180</c:v>
                </c:pt>
                <c:pt idx="274">
                  <c:v>45181</c:v>
                </c:pt>
                <c:pt idx="275">
                  <c:v>45182</c:v>
                </c:pt>
                <c:pt idx="276">
                  <c:v>45183</c:v>
                </c:pt>
                <c:pt idx="277">
                  <c:v>45184</c:v>
                </c:pt>
                <c:pt idx="278">
                  <c:v>45187</c:v>
                </c:pt>
                <c:pt idx="279">
                  <c:v>45188</c:v>
                </c:pt>
                <c:pt idx="280">
                  <c:v>45189</c:v>
                </c:pt>
                <c:pt idx="281">
                  <c:v>45190</c:v>
                </c:pt>
                <c:pt idx="282">
                  <c:v>45191</c:v>
                </c:pt>
                <c:pt idx="283">
                  <c:v>45194</c:v>
                </c:pt>
                <c:pt idx="284">
                  <c:v>45195</c:v>
                </c:pt>
                <c:pt idx="285">
                  <c:v>45196</c:v>
                </c:pt>
                <c:pt idx="286">
                  <c:v>45197</c:v>
                </c:pt>
                <c:pt idx="287">
                  <c:v>45208</c:v>
                </c:pt>
                <c:pt idx="288">
                  <c:v>45209</c:v>
                </c:pt>
                <c:pt idx="289">
                  <c:v>45210</c:v>
                </c:pt>
                <c:pt idx="290">
                  <c:v>45211</c:v>
                </c:pt>
                <c:pt idx="291">
                  <c:v>45212</c:v>
                </c:pt>
                <c:pt idx="292">
                  <c:v>45215</c:v>
                </c:pt>
                <c:pt idx="293">
                  <c:v>45216</c:v>
                </c:pt>
                <c:pt idx="294">
                  <c:v>45217</c:v>
                </c:pt>
                <c:pt idx="295">
                  <c:v>45218</c:v>
                </c:pt>
                <c:pt idx="296">
                  <c:v>45219</c:v>
                </c:pt>
                <c:pt idx="297">
                  <c:v>45223</c:v>
                </c:pt>
                <c:pt idx="298">
                  <c:v>45224</c:v>
                </c:pt>
                <c:pt idx="299">
                  <c:v>45225</c:v>
                </c:pt>
                <c:pt idx="300">
                  <c:v>45226</c:v>
                </c:pt>
                <c:pt idx="301">
                  <c:v>45229</c:v>
                </c:pt>
                <c:pt idx="302">
                  <c:v>45230</c:v>
                </c:pt>
                <c:pt idx="303">
                  <c:v>45231</c:v>
                </c:pt>
                <c:pt idx="304">
                  <c:v>45232</c:v>
                </c:pt>
                <c:pt idx="305">
                  <c:v>45233</c:v>
                </c:pt>
                <c:pt idx="306">
                  <c:v>45236</c:v>
                </c:pt>
                <c:pt idx="307">
                  <c:v>45237</c:v>
                </c:pt>
                <c:pt idx="308">
                  <c:v>45238</c:v>
                </c:pt>
                <c:pt idx="309">
                  <c:v>45239</c:v>
                </c:pt>
                <c:pt idx="310">
                  <c:v>45240</c:v>
                </c:pt>
                <c:pt idx="311">
                  <c:v>45243</c:v>
                </c:pt>
                <c:pt idx="312">
                  <c:v>45244</c:v>
                </c:pt>
                <c:pt idx="313">
                  <c:v>45245</c:v>
                </c:pt>
                <c:pt idx="314">
                  <c:v>45246</c:v>
                </c:pt>
                <c:pt idx="315">
                  <c:v>45247</c:v>
                </c:pt>
                <c:pt idx="316">
                  <c:v>45250</c:v>
                </c:pt>
                <c:pt idx="317">
                  <c:v>45251</c:v>
                </c:pt>
                <c:pt idx="318">
                  <c:v>45252</c:v>
                </c:pt>
                <c:pt idx="319">
                  <c:v>45253</c:v>
                </c:pt>
                <c:pt idx="320">
                  <c:v>45254</c:v>
                </c:pt>
                <c:pt idx="321">
                  <c:v>45257</c:v>
                </c:pt>
                <c:pt idx="322">
                  <c:v>45258</c:v>
                </c:pt>
                <c:pt idx="323">
                  <c:v>45259</c:v>
                </c:pt>
                <c:pt idx="324">
                  <c:v>45260</c:v>
                </c:pt>
                <c:pt idx="325">
                  <c:v>45261</c:v>
                </c:pt>
                <c:pt idx="326">
                  <c:v>45264</c:v>
                </c:pt>
                <c:pt idx="327">
                  <c:v>45265</c:v>
                </c:pt>
                <c:pt idx="328">
                  <c:v>45266</c:v>
                </c:pt>
                <c:pt idx="329">
                  <c:v>45267</c:v>
                </c:pt>
                <c:pt idx="330">
                  <c:v>45268</c:v>
                </c:pt>
                <c:pt idx="331">
                  <c:v>45271</c:v>
                </c:pt>
                <c:pt idx="332">
                  <c:v>45272</c:v>
                </c:pt>
                <c:pt idx="333">
                  <c:v>45273</c:v>
                </c:pt>
                <c:pt idx="334">
                  <c:v>45274</c:v>
                </c:pt>
                <c:pt idx="335">
                  <c:v>45275</c:v>
                </c:pt>
                <c:pt idx="336">
                  <c:v>45278</c:v>
                </c:pt>
                <c:pt idx="337">
                  <c:v>45279</c:v>
                </c:pt>
                <c:pt idx="338">
                  <c:v>45280</c:v>
                </c:pt>
                <c:pt idx="339">
                  <c:v>45281</c:v>
                </c:pt>
                <c:pt idx="340">
                  <c:v>45282</c:v>
                </c:pt>
                <c:pt idx="341">
                  <c:v>45287</c:v>
                </c:pt>
                <c:pt idx="342">
                  <c:v>45288</c:v>
                </c:pt>
                <c:pt idx="343">
                  <c:v>45289</c:v>
                </c:pt>
                <c:pt idx="344">
                  <c:v>45293</c:v>
                </c:pt>
                <c:pt idx="345">
                  <c:v>45294</c:v>
                </c:pt>
                <c:pt idx="346">
                  <c:v>45295</c:v>
                </c:pt>
                <c:pt idx="347">
                  <c:v>45296</c:v>
                </c:pt>
                <c:pt idx="348">
                  <c:v>45299</c:v>
                </c:pt>
                <c:pt idx="349">
                  <c:v>45300</c:v>
                </c:pt>
                <c:pt idx="350">
                  <c:v>45301</c:v>
                </c:pt>
                <c:pt idx="351">
                  <c:v>45302</c:v>
                </c:pt>
                <c:pt idx="352">
                  <c:v>45303</c:v>
                </c:pt>
                <c:pt idx="353">
                  <c:v>45306</c:v>
                </c:pt>
                <c:pt idx="354">
                  <c:v>45307</c:v>
                </c:pt>
                <c:pt idx="355">
                  <c:v>45308</c:v>
                </c:pt>
                <c:pt idx="356">
                  <c:v>45309</c:v>
                </c:pt>
                <c:pt idx="357">
                  <c:v>45310</c:v>
                </c:pt>
                <c:pt idx="358">
                  <c:v>45313</c:v>
                </c:pt>
                <c:pt idx="359">
                  <c:v>45314</c:v>
                </c:pt>
                <c:pt idx="360">
                  <c:v>45315</c:v>
                </c:pt>
                <c:pt idx="361">
                  <c:v>45316</c:v>
                </c:pt>
                <c:pt idx="362">
                  <c:v>45317</c:v>
                </c:pt>
                <c:pt idx="363">
                  <c:v>45320</c:v>
                </c:pt>
                <c:pt idx="364">
                  <c:v>45321</c:v>
                </c:pt>
                <c:pt idx="365">
                  <c:v>45322</c:v>
                </c:pt>
                <c:pt idx="366">
                  <c:v>45323</c:v>
                </c:pt>
                <c:pt idx="367">
                  <c:v>45324</c:v>
                </c:pt>
                <c:pt idx="368">
                  <c:v>45327</c:v>
                </c:pt>
                <c:pt idx="369">
                  <c:v>45328</c:v>
                </c:pt>
                <c:pt idx="370">
                  <c:v>45329</c:v>
                </c:pt>
                <c:pt idx="371">
                  <c:v>45330</c:v>
                </c:pt>
                <c:pt idx="372">
                  <c:v>45341</c:v>
                </c:pt>
                <c:pt idx="373">
                  <c:v>45342</c:v>
                </c:pt>
                <c:pt idx="374">
                  <c:v>45343</c:v>
                </c:pt>
                <c:pt idx="375">
                  <c:v>45344</c:v>
                </c:pt>
                <c:pt idx="376">
                  <c:v>45345</c:v>
                </c:pt>
                <c:pt idx="377">
                  <c:v>45348</c:v>
                </c:pt>
                <c:pt idx="378">
                  <c:v>45349</c:v>
                </c:pt>
                <c:pt idx="379">
                  <c:v>45350</c:v>
                </c:pt>
                <c:pt idx="380">
                  <c:v>45351</c:v>
                </c:pt>
                <c:pt idx="381">
                  <c:v>45352</c:v>
                </c:pt>
                <c:pt idx="382">
                  <c:v>45355</c:v>
                </c:pt>
                <c:pt idx="383">
                  <c:v>45356</c:v>
                </c:pt>
                <c:pt idx="384">
                  <c:v>45357</c:v>
                </c:pt>
                <c:pt idx="385">
                  <c:v>45358</c:v>
                </c:pt>
                <c:pt idx="386">
                  <c:v>45359</c:v>
                </c:pt>
                <c:pt idx="387">
                  <c:v>45362</c:v>
                </c:pt>
                <c:pt idx="388">
                  <c:v>45363</c:v>
                </c:pt>
                <c:pt idx="389">
                  <c:v>45364</c:v>
                </c:pt>
                <c:pt idx="390">
                  <c:v>45365</c:v>
                </c:pt>
                <c:pt idx="391">
                  <c:v>45366</c:v>
                </c:pt>
                <c:pt idx="392">
                  <c:v>45369</c:v>
                </c:pt>
                <c:pt idx="393">
                  <c:v>45370</c:v>
                </c:pt>
                <c:pt idx="394">
                  <c:v>45371</c:v>
                </c:pt>
                <c:pt idx="395">
                  <c:v>45372</c:v>
                </c:pt>
                <c:pt idx="396">
                  <c:v>45373</c:v>
                </c:pt>
                <c:pt idx="397">
                  <c:v>45376</c:v>
                </c:pt>
                <c:pt idx="398">
                  <c:v>45377</c:v>
                </c:pt>
                <c:pt idx="399">
                  <c:v>45378</c:v>
                </c:pt>
                <c:pt idx="400">
                  <c:v>45379</c:v>
                </c:pt>
                <c:pt idx="401">
                  <c:v>45384</c:v>
                </c:pt>
                <c:pt idx="402">
                  <c:v>45385</c:v>
                </c:pt>
                <c:pt idx="403">
                  <c:v>45390</c:v>
                </c:pt>
                <c:pt idx="404">
                  <c:v>45391</c:v>
                </c:pt>
                <c:pt idx="405">
                  <c:v>45392</c:v>
                </c:pt>
                <c:pt idx="406">
                  <c:v>45393</c:v>
                </c:pt>
                <c:pt idx="407">
                  <c:v>45394</c:v>
                </c:pt>
                <c:pt idx="408">
                  <c:v>45397</c:v>
                </c:pt>
                <c:pt idx="409">
                  <c:v>45398</c:v>
                </c:pt>
                <c:pt idx="410">
                  <c:v>45399</c:v>
                </c:pt>
                <c:pt idx="411">
                  <c:v>45400</c:v>
                </c:pt>
                <c:pt idx="412">
                  <c:v>45401</c:v>
                </c:pt>
                <c:pt idx="413">
                  <c:v>45404</c:v>
                </c:pt>
                <c:pt idx="414">
                  <c:v>45405</c:v>
                </c:pt>
                <c:pt idx="415">
                  <c:v>45406</c:v>
                </c:pt>
                <c:pt idx="416">
                  <c:v>45407</c:v>
                </c:pt>
                <c:pt idx="417">
                  <c:v>45408</c:v>
                </c:pt>
                <c:pt idx="418">
                  <c:v>45411</c:v>
                </c:pt>
                <c:pt idx="419">
                  <c:v>45412</c:v>
                </c:pt>
                <c:pt idx="420">
                  <c:v>45418</c:v>
                </c:pt>
                <c:pt idx="421">
                  <c:v>45419</c:v>
                </c:pt>
                <c:pt idx="422">
                  <c:v>45420</c:v>
                </c:pt>
                <c:pt idx="423">
                  <c:v>45421</c:v>
                </c:pt>
                <c:pt idx="424">
                  <c:v>45422</c:v>
                </c:pt>
                <c:pt idx="425">
                  <c:v>45425</c:v>
                </c:pt>
                <c:pt idx="426">
                  <c:v>45426</c:v>
                </c:pt>
                <c:pt idx="427">
                  <c:v>45428</c:v>
                </c:pt>
                <c:pt idx="428">
                  <c:v>45429</c:v>
                </c:pt>
                <c:pt idx="429">
                  <c:v>45432</c:v>
                </c:pt>
                <c:pt idx="430">
                  <c:v>45433</c:v>
                </c:pt>
                <c:pt idx="431">
                  <c:v>45434</c:v>
                </c:pt>
                <c:pt idx="432">
                  <c:v>45435</c:v>
                </c:pt>
                <c:pt idx="433">
                  <c:v>45436</c:v>
                </c:pt>
                <c:pt idx="434">
                  <c:v>45439</c:v>
                </c:pt>
                <c:pt idx="435">
                  <c:v>45440</c:v>
                </c:pt>
                <c:pt idx="436">
                  <c:v>45441</c:v>
                </c:pt>
                <c:pt idx="437">
                  <c:v>45442</c:v>
                </c:pt>
                <c:pt idx="438">
                  <c:v>45443</c:v>
                </c:pt>
                <c:pt idx="439">
                  <c:v>45446</c:v>
                </c:pt>
                <c:pt idx="440">
                  <c:v>45447</c:v>
                </c:pt>
                <c:pt idx="441">
                  <c:v>45448</c:v>
                </c:pt>
                <c:pt idx="442">
                  <c:v>45449</c:v>
                </c:pt>
                <c:pt idx="443">
                  <c:v>45450</c:v>
                </c:pt>
                <c:pt idx="444">
                  <c:v>45454</c:v>
                </c:pt>
                <c:pt idx="445">
                  <c:v>45455</c:v>
                </c:pt>
                <c:pt idx="446">
                  <c:v>45456</c:v>
                </c:pt>
                <c:pt idx="447">
                  <c:v>45457</c:v>
                </c:pt>
                <c:pt idx="448">
                  <c:v>45460</c:v>
                </c:pt>
                <c:pt idx="449">
                  <c:v>45461</c:v>
                </c:pt>
                <c:pt idx="450">
                  <c:v>45462</c:v>
                </c:pt>
                <c:pt idx="451">
                  <c:v>45463</c:v>
                </c:pt>
                <c:pt idx="452">
                  <c:v>45464</c:v>
                </c:pt>
                <c:pt idx="453">
                  <c:v>45467</c:v>
                </c:pt>
                <c:pt idx="454">
                  <c:v>45468</c:v>
                </c:pt>
                <c:pt idx="455">
                  <c:v>45469</c:v>
                </c:pt>
                <c:pt idx="456">
                  <c:v>45470</c:v>
                </c:pt>
                <c:pt idx="457">
                  <c:v>45471</c:v>
                </c:pt>
                <c:pt idx="458">
                  <c:v>45475</c:v>
                </c:pt>
                <c:pt idx="459">
                  <c:v>45476</c:v>
                </c:pt>
                <c:pt idx="460">
                  <c:v>45477</c:v>
                </c:pt>
                <c:pt idx="461">
                  <c:v>45478</c:v>
                </c:pt>
                <c:pt idx="462">
                  <c:v>45481</c:v>
                </c:pt>
                <c:pt idx="463">
                  <c:v>45482</c:v>
                </c:pt>
                <c:pt idx="464">
                  <c:v>45483</c:v>
                </c:pt>
                <c:pt idx="465">
                  <c:v>45484</c:v>
                </c:pt>
                <c:pt idx="466">
                  <c:v>45485</c:v>
                </c:pt>
                <c:pt idx="467">
                  <c:v>45488</c:v>
                </c:pt>
                <c:pt idx="468">
                  <c:v>45489</c:v>
                </c:pt>
                <c:pt idx="469">
                  <c:v>45490</c:v>
                </c:pt>
                <c:pt idx="470">
                  <c:v>45491</c:v>
                </c:pt>
                <c:pt idx="471">
                  <c:v>45492</c:v>
                </c:pt>
                <c:pt idx="472">
                  <c:v>45495</c:v>
                </c:pt>
                <c:pt idx="473">
                  <c:v>45496</c:v>
                </c:pt>
                <c:pt idx="474">
                  <c:v>45497</c:v>
                </c:pt>
                <c:pt idx="475">
                  <c:v>45498</c:v>
                </c:pt>
                <c:pt idx="476">
                  <c:v>45499</c:v>
                </c:pt>
                <c:pt idx="477">
                  <c:v>45502</c:v>
                </c:pt>
                <c:pt idx="478">
                  <c:v>45503</c:v>
                </c:pt>
                <c:pt idx="479">
                  <c:v>45504</c:v>
                </c:pt>
                <c:pt idx="480">
                  <c:v>45505</c:v>
                </c:pt>
                <c:pt idx="481">
                  <c:v>45506</c:v>
                </c:pt>
                <c:pt idx="482">
                  <c:v>45509</c:v>
                </c:pt>
                <c:pt idx="483">
                  <c:v>45510</c:v>
                </c:pt>
                <c:pt idx="484">
                  <c:v>45511</c:v>
                </c:pt>
                <c:pt idx="485">
                  <c:v>45512</c:v>
                </c:pt>
                <c:pt idx="486">
                  <c:v>45513</c:v>
                </c:pt>
                <c:pt idx="487">
                  <c:v>45516</c:v>
                </c:pt>
                <c:pt idx="488">
                  <c:v>45517</c:v>
                </c:pt>
                <c:pt idx="489">
                  <c:v>45518</c:v>
                </c:pt>
                <c:pt idx="490">
                  <c:v>45519</c:v>
                </c:pt>
                <c:pt idx="491">
                  <c:v>45520</c:v>
                </c:pt>
                <c:pt idx="492">
                  <c:v>45523</c:v>
                </c:pt>
                <c:pt idx="493">
                  <c:v>45524</c:v>
                </c:pt>
                <c:pt idx="494">
                  <c:v>45525</c:v>
                </c:pt>
                <c:pt idx="495">
                  <c:v>45526</c:v>
                </c:pt>
                <c:pt idx="496">
                  <c:v>45527</c:v>
                </c:pt>
                <c:pt idx="497">
                  <c:v>45530</c:v>
                </c:pt>
                <c:pt idx="498">
                  <c:v>45531</c:v>
                </c:pt>
                <c:pt idx="499">
                  <c:v>45532</c:v>
                </c:pt>
                <c:pt idx="500">
                  <c:v>45533</c:v>
                </c:pt>
                <c:pt idx="501">
                  <c:v>45534</c:v>
                </c:pt>
                <c:pt idx="502">
                  <c:v>45537</c:v>
                </c:pt>
                <c:pt idx="503">
                  <c:v>45538</c:v>
                </c:pt>
                <c:pt idx="504">
                  <c:v>45539</c:v>
                </c:pt>
                <c:pt idx="505">
                  <c:v>45540</c:v>
                </c:pt>
                <c:pt idx="506">
                  <c:v>45544</c:v>
                </c:pt>
                <c:pt idx="507">
                  <c:v>45545</c:v>
                </c:pt>
                <c:pt idx="508">
                  <c:v>45546</c:v>
                </c:pt>
                <c:pt idx="509">
                  <c:v>45547</c:v>
                </c:pt>
                <c:pt idx="510">
                  <c:v>45548</c:v>
                </c:pt>
                <c:pt idx="511">
                  <c:v>45554</c:v>
                </c:pt>
                <c:pt idx="512">
                  <c:v>45555</c:v>
                </c:pt>
                <c:pt idx="513">
                  <c:v>45558</c:v>
                </c:pt>
                <c:pt idx="514">
                  <c:v>45559</c:v>
                </c:pt>
                <c:pt idx="515">
                  <c:v>45560</c:v>
                </c:pt>
                <c:pt idx="516">
                  <c:v>45561</c:v>
                </c:pt>
                <c:pt idx="517">
                  <c:v>45562</c:v>
                </c:pt>
                <c:pt idx="518">
                  <c:v>45565</c:v>
                </c:pt>
                <c:pt idx="519">
                  <c:v>45573</c:v>
                </c:pt>
                <c:pt idx="520">
                  <c:v>45574</c:v>
                </c:pt>
                <c:pt idx="521">
                  <c:v>45575</c:v>
                </c:pt>
                <c:pt idx="522">
                  <c:v>45579</c:v>
                </c:pt>
                <c:pt idx="523">
                  <c:v>45580</c:v>
                </c:pt>
                <c:pt idx="524">
                  <c:v>45581</c:v>
                </c:pt>
                <c:pt idx="525">
                  <c:v>45582</c:v>
                </c:pt>
                <c:pt idx="526">
                  <c:v>45583</c:v>
                </c:pt>
                <c:pt idx="527">
                  <c:v>45586</c:v>
                </c:pt>
                <c:pt idx="528">
                  <c:v>45587</c:v>
                </c:pt>
                <c:pt idx="529">
                  <c:v>45588</c:v>
                </c:pt>
                <c:pt idx="530">
                  <c:v>45589</c:v>
                </c:pt>
                <c:pt idx="531">
                  <c:v>45590</c:v>
                </c:pt>
                <c:pt idx="532">
                  <c:v>45593</c:v>
                </c:pt>
                <c:pt idx="533">
                  <c:v>45594</c:v>
                </c:pt>
                <c:pt idx="534">
                  <c:v>45595</c:v>
                </c:pt>
                <c:pt idx="535">
                  <c:v>45596</c:v>
                </c:pt>
                <c:pt idx="536">
                  <c:v>45597</c:v>
                </c:pt>
                <c:pt idx="537">
                  <c:v>45600</c:v>
                </c:pt>
                <c:pt idx="538">
                  <c:v>45601</c:v>
                </c:pt>
                <c:pt idx="539">
                  <c:v>45602</c:v>
                </c:pt>
                <c:pt idx="540">
                  <c:v>45603</c:v>
                </c:pt>
                <c:pt idx="541">
                  <c:v>45604</c:v>
                </c:pt>
                <c:pt idx="542">
                  <c:v>45607</c:v>
                </c:pt>
                <c:pt idx="543">
                  <c:v>45608</c:v>
                </c:pt>
                <c:pt idx="544">
                  <c:v>45609</c:v>
                </c:pt>
                <c:pt idx="545">
                  <c:v>45610</c:v>
                </c:pt>
                <c:pt idx="546">
                  <c:v>45611</c:v>
                </c:pt>
                <c:pt idx="547">
                  <c:v>45614</c:v>
                </c:pt>
                <c:pt idx="548">
                  <c:v>45615</c:v>
                </c:pt>
                <c:pt idx="549">
                  <c:v>45616</c:v>
                </c:pt>
                <c:pt idx="550">
                  <c:v>45617</c:v>
                </c:pt>
                <c:pt idx="551">
                  <c:v>45618</c:v>
                </c:pt>
                <c:pt idx="552">
                  <c:v>45621</c:v>
                </c:pt>
                <c:pt idx="553">
                  <c:v>45622</c:v>
                </c:pt>
                <c:pt idx="554">
                  <c:v>45623</c:v>
                </c:pt>
                <c:pt idx="555">
                  <c:v>45624</c:v>
                </c:pt>
                <c:pt idx="556">
                  <c:v>45625</c:v>
                </c:pt>
                <c:pt idx="557">
                  <c:v>45628</c:v>
                </c:pt>
                <c:pt idx="558">
                  <c:v>45629</c:v>
                </c:pt>
                <c:pt idx="559">
                  <c:v>45630</c:v>
                </c:pt>
                <c:pt idx="560">
                  <c:v>45631</c:v>
                </c:pt>
                <c:pt idx="561">
                  <c:v>45632</c:v>
                </c:pt>
                <c:pt idx="562">
                  <c:v>45635</c:v>
                </c:pt>
                <c:pt idx="563">
                  <c:v>45636</c:v>
                </c:pt>
                <c:pt idx="564">
                  <c:v>45637</c:v>
                </c:pt>
                <c:pt idx="565">
                  <c:v>45638</c:v>
                </c:pt>
                <c:pt idx="566">
                  <c:v>45639</c:v>
                </c:pt>
                <c:pt idx="567">
                  <c:v>45642</c:v>
                </c:pt>
                <c:pt idx="568">
                  <c:v>45643</c:v>
                </c:pt>
                <c:pt idx="569">
                  <c:v>45644</c:v>
                </c:pt>
                <c:pt idx="570">
                  <c:v>45645</c:v>
                </c:pt>
                <c:pt idx="571">
                  <c:v>45646</c:v>
                </c:pt>
                <c:pt idx="572">
                  <c:v>45649</c:v>
                </c:pt>
                <c:pt idx="573">
                  <c:v>45650</c:v>
                </c:pt>
                <c:pt idx="574">
                  <c:v>45653</c:v>
                </c:pt>
                <c:pt idx="575">
                  <c:v>45656</c:v>
                </c:pt>
                <c:pt idx="576">
                  <c:v>45657</c:v>
                </c:pt>
                <c:pt idx="577">
                  <c:v>45659</c:v>
                </c:pt>
                <c:pt idx="578">
                  <c:v>45660</c:v>
                </c:pt>
                <c:pt idx="579">
                  <c:v>45663</c:v>
                </c:pt>
                <c:pt idx="580">
                  <c:v>45664</c:v>
                </c:pt>
                <c:pt idx="581">
                  <c:v>45665</c:v>
                </c:pt>
                <c:pt idx="582">
                  <c:v>45666</c:v>
                </c:pt>
                <c:pt idx="583">
                  <c:v>45667</c:v>
                </c:pt>
                <c:pt idx="584">
                  <c:v>45670</c:v>
                </c:pt>
                <c:pt idx="585">
                  <c:v>45671</c:v>
                </c:pt>
                <c:pt idx="586">
                  <c:v>45672</c:v>
                </c:pt>
                <c:pt idx="587">
                  <c:v>45673</c:v>
                </c:pt>
                <c:pt idx="588">
                  <c:v>45674</c:v>
                </c:pt>
                <c:pt idx="589">
                  <c:v>45677</c:v>
                </c:pt>
                <c:pt idx="590">
                  <c:v>45678</c:v>
                </c:pt>
                <c:pt idx="591">
                  <c:v>45679</c:v>
                </c:pt>
                <c:pt idx="592">
                  <c:v>45680</c:v>
                </c:pt>
                <c:pt idx="593">
                  <c:v>45681</c:v>
                </c:pt>
                <c:pt idx="594">
                  <c:v>45684</c:v>
                </c:pt>
                <c:pt idx="595">
                  <c:v>45693</c:v>
                </c:pt>
                <c:pt idx="596">
                  <c:v>45694</c:v>
                </c:pt>
                <c:pt idx="597">
                  <c:v>45695</c:v>
                </c:pt>
                <c:pt idx="598">
                  <c:v>45698</c:v>
                </c:pt>
                <c:pt idx="599">
                  <c:v>45699</c:v>
                </c:pt>
                <c:pt idx="600">
                  <c:v>45700</c:v>
                </c:pt>
                <c:pt idx="601">
                  <c:v>45701</c:v>
                </c:pt>
                <c:pt idx="602">
                  <c:v>45702</c:v>
                </c:pt>
                <c:pt idx="603">
                  <c:v>45705</c:v>
                </c:pt>
                <c:pt idx="604">
                  <c:v>45706</c:v>
                </c:pt>
                <c:pt idx="605">
                  <c:v>45707</c:v>
                </c:pt>
                <c:pt idx="606">
                  <c:v>45708</c:v>
                </c:pt>
                <c:pt idx="607">
                  <c:v>45709</c:v>
                </c:pt>
                <c:pt idx="608">
                  <c:v>45712</c:v>
                </c:pt>
                <c:pt idx="609">
                  <c:v>45713</c:v>
                </c:pt>
                <c:pt idx="610">
                  <c:v>45714</c:v>
                </c:pt>
                <c:pt idx="611">
                  <c:v>45715</c:v>
                </c:pt>
                <c:pt idx="612">
                  <c:v>45716</c:v>
                </c:pt>
                <c:pt idx="613">
                  <c:v>45719</c:v>
                </c:pt>
                <c:pt idx="614">
                  <c:v>45720</c:v>
                </c:pt>
                <c:pt idx="615">
                  <c:v>45721</c:v>
                </c:pt>
                <c:pt idx="616">
                  <c:v>45722</c:v>
                </c:pt>
                <c:pt idx="617">
                  <c:v>45723</c:v>
                </c:pt>
                <c:pt idx="618">
                  <c:v>45726</c:v>
                </c:pt>
                <c:pt idx="619">
                  <c:v>45727</c:v>
                </c:pt>
                <c:pt idx="620">
                  <c:v>45728</c:v>
                </c:pt>
                <c:pt idx="621">
                  <c:v>45729</c:v>
                </c:pt>
                <c:pt idx="622">
                  <c:v>45730</c:v>
                </c:pt>
                <c:pt idx="623">
                  <c:v>45733</c:v>
                </c:pt>
                <c:pt idx="624">
                  <c:v>45734</c:v>
                </c:pt>
                <c:pt idx="625">
                  <c:v>45735</c:v>
                </c:pt>
                <c:pt idx="626">
                  <c:v>45736</c:v>
                </c:pt>
                <c:pt idx="627">
                  <c:v>45737</c:v>
                </c:pt>
                <c:pt idx="628">
                  <c:v>45740</c:v>
                </c:pt>
                <c:pt idx="629">
                  <c:v>45741</c:v>
                </c:pt>
                <c:pt idx="630">
                  <c:v>45742</c:v>
                </c:pt>
                <c:pt idx="631">
                  <c:v>45743</c:v>
                </c:pt>
                <c:pt idx="632">
                  <c:v>45744</c:v>
                </c:pt>
                <c:pt idx="633">
                  <c:v>45747</c:v>
                </c:pt>
                <c:pt idx="634">
                  <c:v>45748</c:v>
                </c:pt>
                <c:pt idx="635">
                  <c:v>45749</c:v>
                </c:pt>
                <c:pt idx="636">
                  <c:v>45750</c:v>
                </c:pt>
                <c:pt idx="637">
                  <c:v>45754</c:v>
                </c:pt>
                <c:pt idx="638">
                  <c:v>45755</c:v>
                </c:pt>
                <c:pt idx="639">
                  <c:v>45756</c:v>
                </c:pt>
                <c:pt idx="640">
                  <c:v>45757</c:v>
                </c:pt>
                <c:pt idx="641">
                  <c:v>45758</c:v>
                </c:pt>
                <c:pt idx="642">
                  <c:v>45761</c:v>
                </c:pt>
              </c:numCache>
            </c:numRef>
          </c:cat>
          <c:val>
            <c:numRef>
              <c:f>a!$E$2:$E$679</c:f>
              <c:numCache>
                <c:formatCode>General</c:formatCode>
                <c:ptCount val="678"/>
                <c:pt idx="0">
                  <c:v>13.2</c:v>
                </c:pt>
                <c:pt idx="1">
                  <c:v>13.38</c:v>
                </c:pt>
                <c:pt idx="2">
                  <c:v>13.02</c:v>
                </c:pt>
                <c:pt idx="3">
                  <c:v>13.6</c:v>
                </c:pt>
                <c:pt idx="4">
                  <c:v>13.9</c:v>
                </c:pt>
                <c:pt idx="5">
                  <c:v>14.7</c:v>
                </c:pt>
                <c:pt idx="6">
                  <c:v>14.32</c:v>
                </c:pt>
                <c:pt idx="7">
                  <c:v>13.88</c:v>
                </c:pt>
                <c:pt idx="8">
                  <c:v>14.02</c:v>
                </c:pt>
                <c:pt idx="9">
                  <c:v>13.8</c:v>
                </c:pt>
                <c:pt idx="10">
                  <c:v>13.48</c:v>
                </c:pt>
                <c:pt idx="11">
                  <c:v>11.5</c:v>
                </c:pt>
                <c:pt idx="12">
                  <c:v>12.1</c:v>
                </c:pt>
                <c:pt idx="13">
                  <c:v>11.98</c:v>
                </c:pt>
                <c:pt idx="14">
                  <c:v>12.7</c:v>
                </c:pt>
                <c:pt idx="15">
                  <c:v>11.96</c:v>
                </c:pt>
                <c:pt idx="16">
                  <c:v>12.46</c:v>
                </c:pt>
                <c:pt idx="17">
                  <c:v>13.36</c:v>
                </c:pt>
                <c:pt idx="18">
                  <c:v>13.8</c:v>
                </c:pt>
                <c:pt idx="19">
                  <c:v>12.92</c:v>
                </c:pt>
                <c:pt idx="20">
                  <c:v>12.6</c:v>
                </c:pt>
                <c:pt idx="21">
                  <c:v>11.94</c:v>
                </c:pt>
                <c:pt idx="22">
                  <c:v>11.88</c:v>
                </c:pt>
                <c:pt idx="23">
                  <c:v>11.6</c:v>
                </c:pt>
                <c:pt idx="24">
                  <c:v>11.62</c:v>
                </c:pt>
                <c:pt idx="25">
                  <c:v>11.54</c:v>
                </c:pt>
                <c:pt idx="26">
                  <c:v>11.9</c:v>
                </c:pt>
                <c:pt idx="27">
                  <c:v>11.7</c:v>
                </c:pt>
                <c:pt idx="28">
                  <c:v>11.26</c:v>
                </c:pt>
                <c:pt idx="29">
                  <c:v>11.5</c:v>
                </c:pt>
                <c:pt idx="30">
                  <c:v>11.44</c:v>
                </c:pt>
                <c:pt idx="31">
                  <c:v>11.4</c:v>
                </c:pt>
                <c:pt idx="32">
                  <c:v>12.76</c:v>
                </c:pt>
                <c:pt idx="33">
                  <c:v>13.4</c:v>
                </c:pt>
                <c:pt idx="34">
                  <c:v>13.377000000000001</c:v>
                </c:pt>
                <c:pt idx="35">
                  <c:v>12.897</c:v>
                </c:pt>
                <c:pt idx="36">
                  <c:v>12.737</c:v>
                </c:pt>
                <c:pt idx="37">
                  <c:v>12.597</c:v>
                </c:pt>
                <c:pt idx="38">
                  <c:v>12.097</c:v>
                </c:pt>
                <c:pt idx="39">
                  <c:v>11.837</c:v>
                </c:pt>
                <c:pt idx="40">
                  <c:v>11.397</c:v>
                </c:pt>
                <c:pt idx="41">
                  <c:v>11.477</c:v>
                </c:pt>
                <c:pt idx="42">
                  <c:v>11.097</c:v>
                </c:pt>
                <c:pt idx="43">
                  <c:v>12.057</c:v>
                </c:pt>
                <c:pt idx="44">
                  <c:v>11.337</c:v>
                </c:pt>
                <c:pt idx="45">
                  <c:v>10.817</c:v>
                </c:pt>
                <c:pt idx="46">
                  <c:v>11.037000000000001</c:v>
                </c:pt>
                <c:pt idx="47">
                  <c:v>10.657</c:v>
                </c:pt>
                <c:pt idx="48">
                  <c:v>10.516999999999999</c:v>
                </c:pt>
                <c:pt idx="49">
                  <c:v>10.436999999999999</c:v>
                </c:pt>
                <c:pt idx="50">
                  <c:v>10.137</c:v>
                </c:pt>
                <c:pt idx="51">
                  <c:v>9.6370000000000005</c:v>
                </c:pt>
                <c:pt idx="52">
                  <c:v>9.3469999999999995</c:v>
                </c:pt>
                <c:pt idx="53">
                  <c:v>9.2870000000000008</c:v>
                </c:pt>
                <c:pt idx="54">
                  <c:v>9.2970000000000006</c:v>
                </c:pt>
                <c:pt idx="55">
                  <c:v>9.4670000000000005</c:v>
                </c:pt>
                <c:pt idx="56">
                  <c:v>9.8369999999999997</c:v>
                </c:pt>
                <c:pt idx="57">
                  <c:v>10.417</c:v>
                </c:pt>
                <c:pt idx="58">
                  <c:v>10.977</c:v>
                </c:pt>
                <c:pt idx="59">
                  <c:v>12.016999999999999</c:v>
                </c:pt>
                <c:pt idx="60">
                  <c:v>11.797000000000001</c:v>
                </c:pt>
                <c:pt idx="61">
                  <c:v>11.377000000000001</c:v>
                </c:pt>
                <c:pt idx="62">
                  <c:v>11.137</c:v>
                </c:pt>
                <c:pt idx="63">
                  <c:v>10.717000000000001</c:v>
                </c:pt>
                <c:pt idx="64">
                  <c:v>10.717000000000001</c:v>
                </c:pt>
                <c:pt idx="65">
                  <c:v>10.497</c:v>
                </c:pt>
                <c:pt idx="66">
                  <c:v>9.7970000000000006</c:v>
                </c:pt>
                <c:pt idx="67">
                  <c:v>9.657</c:v>
                </c:pt>
                <c:pt idx="68">
                  <c:v>9.8970000000000002</c:v>
                </c:pt>
                <c:pt idx="69">
                  <c:v>9.8970000000000002</c:v>
                </c:pt>
                <c:pt idx="70">
                  <c:v>9.8970000000000002</c:v>
                </c:pt>
                <c:pt idx="71">
                  <c:v>9.9369999999999994</c:v>
                </c:pt>
                <c:pt idx="72">
                  <c:v>9.7469999999999999</c:v>
                </c:pt>
                <c:pt idx="73">
                  <c:v>9.9269999999999996</c:v>
                </c:pt>
                <c:pt idx="74">
                  <c:v>10.237</c:v>
                </c:pt>
                <c:pt idx="75">
                  <c:v>10.737</c:v>
                </c:pt>
                <c:pt idx="76">
                  <c:v>10.297000000000001</c:v>
                </c:pt>
                <c:pt idx="77">
                  <c:v>10.557</c:v>
                </c:pt>
                <c:pt idx="78">
                  <c:v>11.337</c:v>
                </c:pt>
                <c:pt idx="79">
                  <c:v>11.356999999999999</c:v>
                </c:pt>
                <c:pt idx="80">
                  <c:v>12.276999999999999</c:v>
                </c:pt>
                <c:pt idx="81">
                  <c:v>13.117000000000001</c:v>
                </c:pt>
                <c:pt idx="82">
                  <c:v>13.696999999999999</c:v>
                </c:pt>
                <c:pt idx="83">
                  <c:v>13.077</c:v>
                </c:pt>
                <c:pt idx="84">
                  <c:v>12.817</c:v>
                </c:pt>
                <c:pt idx="85">
                  <c:v>12.837</c:v>
                </c:pt>
                <c:pt idx="86">
                  <c:v>13.436999999999999</c:v>
                </c:pt>
                <c:pt idx="87">
                  <c:v>15.856999999999999</c:v>
                </c:pt>
                <c:pt idx="88">
                  <c:v>20.887</c:v>
                </c:pt>
                <c:pt idx="89">
                  <c:v>20.337</c:v>
                </c:pt>
                <c:pt idx="90">
                  <c:v>19.137</c:v>
                </c:pt>
                <c:pt idx="91">
                  <c:v>19.097000000000001</c:v>
                </c:pt>
                <c:pt idx="92">
                  <c:v>18.137</c:v>
                </c:pt>
                <c:pt idx="93">
                  <c:v>18.297000000000001</c:v>
                </c:pt>
                <c:pt idx="94">
                  <c:v>18.637</c:v>
                </c:pt>
                <c:pt idx="95">
                  <c:v>18.856999999999999</c:v>
                </c:pt>
                <c:pt idx="96">
                  <c:v>17.657</c:v>
                </c:pt>
                <c:pt idx="97">
                  <c:v>19.097000000000001</c:v>
                </c:pt>
                <c:pt idx="98">
                  <c:v>20.137</c:v>
                </c:pt>
                <c:pt idx="99">
                  <c:v>22.887</c:v>
                </c:pt>
                <c:pt idx="100">
                  <c:v>21.387</c:v>
                </c:pt>
                <c:pt idx="101">
                  <c:v>22.786999999999999</c:v>
                </c:pt>
                <c:pt idx="102">
                  <c:v>23.286999999999999</c:v>
                </c:pt>
                <c:pt idx="103">
                  <c:v>22.337</c:v>
                </c:pt>
                <c:pt idx="104">
                  <c:v>21.786999999999999</c:v>
                </c:pt>
                <c:pt idx="105">
                  <c:v>23.786999999999999</c:v>
                </c:pt>
                <c:pt idx="106">
                  <c:v>24.187000000000001</c:v>
                </c:pt>
                <c:pt idx="107">
                  <c:v>22.387</c:v>
                </c:pt>
                <c:pt idx="108">
                  <c:v>21.887</c:v>
                </c:pt>
                <c:pt idx="109">
                  <c:v>22.187000000000001</c:v>
                </c:pt>
                <c:pt idx="110">
                  <c:v>21.837</c:v>
                </c:pt>
                <c:pt idx="111">
                  <c:v>21.387</c:v>
                </c:pt>
                <c:pt idx="112">
                  <c:v>20.687000000000001</c:v>
                </c:pt>
                <c:pt idx="113">
                  <c:v>21.536999999999999</c:v>
                </c:pt>
                <c:pt idx="114">
                  <c:v>22.337</c:v>
                </c:pt>
                <c:pt idx="115">
                  <c:v>22.937000000000001</c:v>
                </c:pt>
                <c:pt idx="116">
                  <c:v>22.837</c:v>
                </c:pt>
                <c:pt idx="117">
                  <c:v>22.337</c:v>
                </c:pt>
                <c:pt idx="118">
                  <c:v>21.937000000000001</c:v>
                </c:pt>
                <c:pt idx="119">
                  <c:v>20.937000000000001</c:v>
                </c:pt>
                <c:pt idx="120">
                  <c:v>21.286999999999999</c:v>
                </c:pt>
                <c:pt idx="121">
                  <c:v>22.887</c:v>
                </c:pt>
                <c:pt idx="122">
                  <c:v>23.036999999999999</c:v>
                </c:pt>
                <c:pt idx="123">
                  <c:v>23.937000000000001</c:v>
                </c:pt>
                <c:pt idx="124">
                  <c:v>24.937000000000001</c:v>
                </c:pt>
                <c:pt idx="125">
                  <c:v>25.786999999999999</c:v>
                </c:pt>
                <c:pt idx="126">
                  <c:v>25.887</c:v>
                </c:pt>
                <c:pt idx="127">
                  <c:v>24.337</c:v>
                </c:pt>
                <c:pt idx="128">
                  <c:v>27.736999999999998</c:v>
                </c:pt>
                <c:pt idx="129">
                  <c:v>28.536999999999999</c:v>
                </c:pt>
                <c:pt idx="130">
                  <c:v>28.337</c:v>
                </c:pt>
                <c:pt idx="131">
                  <c:v>27.786999999999999</c:v>
                </c:pt>
                <c:pt idx="132">
                  <c:v>28.637</c:v>
                </c:pt>
                <c:pt idx="133">
                  <c:v>30.286999999999999</c:v>
                </c:pt>
                <c:pt idx="134">
                  <c:v>30.337</c:v>
                </c:pt>
                <c:pt idx="135">
                  <c:v>29.387</c:v>
                </c:pt>
                <c:pt idx="136">
                  <c:v>30.137</c:v>
                </c:pt>
                <c:pt idx="137">
                  <c:v>30.736999999999998</c:v>
                </c:pt>
                <c:pt idx="138">
                  <c:v>30.736999999999998</c:v>
                </c:pt>
                <c:pt idx="139">
                  <c:v>31.387</c:v>
                </c:pt>
                <c:pt idx="140">
                  <c:v>30.637</c:v>
                </c:pt>
                <c:pt idx="141">
                  <c:v>30.036999999999999</c:v>
                </c:pt>
                <c:pt idx="142">
                  <c:v>31.536999999999999</c:v>
                </c:pt>
                <c:pt idx="143">
                  <c:v>32.337000000000003</c:v>
                </c:pt>
                <c:pt idx="144">
                  <c:v>31.937000000000001</c:v>
                </c:pt>
                <c:pt idx="145">
                  <c:v>31.337</c:v>
                </c:pt>
                <c:pt idx="146">
                  <c:v>32.737000000000002</c:v>
                </c:pt>
                <c:pt idx="147">
                  <c:v>33.536999999999999</c:v>
                </c:pt>
                <c:pt idx="148">
                  <c:v>33.036999999999999</c:v>
                </c:pt>
                <c:pt idx="149">
                  <c:v>33.286999999999999</c:v>
                </c:pt>
                <c:pt idx="150">
                  <c:v>32.737000000000002</c:v>
                </c:pt>
                <c:pt idx="151">
                  <c:v>31.337</c:v>
                </c:pt>
                <c:pt idx="152">
                  <c:v>30.137</c:v>
                </c:pt>
                <c:pt idx="153">
                  <c:v>31.637</c:v>
                </c:pt>
                <c:pt idx="154">
                  <c:v>32.487000000000002</c:v>
                </c:pt>
                <c:pt idx="155">
                  <c:v>32.137</c:v>
                </c:pt>
                <c:pt idx="156">
                  <c:v>33.436999999999998</c:v>
                </c:pt>
                <c:pt idx="157">
                  <c:v>35.686999999999998</c:v>
                </c:pt>
                <c:pt idx="158">
                  <c:v>36.536999999999999</c:v>
                </c:pt>
                <c:pt idx="159">
                  <c:v>36.436999999999998</c:v>
                </c:pt>
                <c:pt idx="160">
                  <c:v>38.137</c:v>
                </c:pt>
                <c:pt idx="161">
                  <c:v>37.436999999999998</c:v>
                </c:pt>
                <c:pt idx="162">
                  <c:v>37.237000000000002</c:v>
                </c:pt>
                <c:pt idx="163">
                  <c:v>37.087000000000003</c:v>
                </c:pt>
                <c:pt idx="164">
                  <c:v>36.387</c:v>
                </c:pt>
                <c:pt idx="165">
                  <c:v>37.337000000000003</c:v>
                </c:pt>
                <c:pt idx="166">
                  <c:v>38.337000000000003</c:v>
                </c:pt>
                <c:pt idx="167">
                  <c:v>37.637</c:v>
                </c:pt>
                <c:pt idx="168">
                  <c:v>37.337000000000003</c:v>
                </c:pt>
                <c:pt idx="169">
                  <c:v>37.337000000000003</c:v>
                </c:pt>
                <c:pt idx="170">
                  <c:v>35.536999999999999</c:v>
                </c:pt>
                <c:pt idx="171">
                  <c:v>35.786999999999999</c:v>
                </c:pt>
                <c:pt idx="172">
                  <c:v>35.087000000000003</c:v>
                </c:pt>
                <c:pt idx="173">
                  <c:v>34.686999999999998</c:v>
                </c:pt>
                <c:pt idx="174">
                  <c:v>34.936999999999998</c:v>
                </c:pt>
                <c:pt idx="175">
                  <c:v>33.036999999999999</c:v>
                </c:pt>
                <c:pt idx="176">
                  <c:v>33.036999999999999</c:v>
                </c:pt>
                <c:pt idx="177">
                  <c:v>34.587000000000003</c:v>
                </c:pt>
                <c:pt idx="178">
                  <c:v>32.637</c:v>
                </c:pt>
                <c:pt idx="179">
                  <c:v>34.337000000000003</c:v>
                </c:pt>
                <c:pt idx="180">
                  <c:v>35.237000000000002</c:v>
                </c:pt>
                <c:pt idx="181">
                  <c:v>34.337000000000003</c:v>
                </c:pt>
                <c:pt idx="182">
                  <c:v>33.637</c:v>
                </c:pt>
                <c:pt idx="183">
                  <c:v>33.637</c:v>
                </c:pt>
                <c:pt idx="184">
                  <c:v>34.337000000000003</c:v>
                </c:pt>
                <c:pt idx="185">
                  <c:v>33.887</c:v>
                </c:pt>
                <c:pt idx="186">
                  <c:v>33.637</c:v>
                </c:pt>
                <c:pt idx="187">
                  <c:v>34.036999999999999</c:v>
                </c:pt>
                <c:pt idx="188">
                  <c:v>33.737000000000002</c:v>
                </c:pt>
                <c:pt idx="189">
                  <c:v>33.487000000000002</c:v>
                </c:pt>
                <c:pt idx="190">
                  <c:v>33.286999999999999</c:v>
                </c:pt>
                <c:pt idx="191">
                  <c:v>33.837000000000003</c:v>
                </c:pt>
                <c:pt idx="192">
                  <c:v>32.936999999999998</c:v>
                </c:pt>
                <c:pt idx="193">
                  <c:v>31.786999999999999</c:v>
                </c:pt>
                <c:pt idx="194">
                  <c:v>31.937000000000001</c:v>
                </c:pt>
                <c:pt idx="195">
                  <c:v>32.436999999999998</c:v>
                </c:pt>
                <c:pt idx="196">
                  <c:v>34.686999999999998</c:v>
                </c:pt>
                <c:pt idx="197">
                  <c:v>35.186999999999998</c:v>
                </c:pt>
                <c:pt idx="198">
                  <c:v>34.286999999999999</c:v>
                </c:pt>
                <c:pt idx="199">
                  <c:v>33.436999999999998</c:v>
                </c:pt>
                <c:pt idx="200">
                  <c:v>33.387</c:v>
                </c:pt>
                <c:pt idx="201">
                  <c:v>33.587000000000003</c:v>
                </c:pt>
                <c:pt idx="202">
                  <c:v>32.337000000000003</c:v>
                </c:pt>
                <c:pt idx="203">
                  <c:v>31.087</c:v>
                </c:pt>
                <c:pt idx="204">
                  <c:v>32.237000000000002</c:v>
                </c:pt>
                <c:pt idx="205">
                  <c:v>33.837000000000003</c:v>
                </c:pt>
                <c:pt idx="206">
                  <c:v>33.286999999999999</c:v>
                </c:pt>
                <c:pt idx="207">
                  <c:v>34.637</c:v>
                </c:pt>
                <c:pt idx="208">
                  <c:v>34.186999999999998</c:v>
                </c:pt>
                <c:pt idx="209">
                  <c:v>34.936999999999998</c:v>
                </c:pt>
                <c:pt idx="210">
                  <c:v>32.286999999999999</c:v>
                </c:pt>
                <c:pt idx="211">
                  <c:v>32.036999999999999</c:v>
                </c:pt>
                <c:pt idx="212">
                  <c:v>33.637</c:v>
                </c:pt>
                <c:pt idx="213">
                  <c:v>33.487000000000002</c:v>
                </c:pt>
                <c:pt idx="214">
                  <c:v>31.337</c:v>
                </c:pt>
                <c:pt idx="215">
                  <c:v>30.137</c:v>
                </c:pt>
                <c:pt idx="216">
                  <c:v>30.687000000000001</c:v>
                </c:pt>
                <c:pt idx="217">
                  <c:v>30.087</c:v>
                </c:pt>
                <c:pt idx="218">
                  <c:v>29.486999999999998</c:v>
                </c:pt>
                <c:pt idx="219">
                  <c:v>31.337</c:v>
                </c:pt>
                <c:pt idx="220">
                  <c:v>32.487000000000002</c:v>
                </c:pt>
                <c:pt idx="221">
                  <c:v>32.837000000000003</c:v>
                </c:pt>
                <c:pt idx="222">
                  <c:v>33.837000000000003</c:v>
                </c:pt>
                <c:pt idx="223">
                  <c:v>34.637</c:v>
                </c:pt>
                <c:pt idx="224">
                  <c:v>35.036999999999999</c:v>
                </c:pt>
                <c:pt idx="225">
                  <c:v>35.087000000000003</c:v>
                </c:pt>
                <c:pt idx="226">
                  <c:v>34.436999999999998</c:v>
                </c:pt>
                <c:pt idx="227">
                  <c:v>34.837000000000003</c:v>
                </c:pt>
                <c:pt idx="228">
                  <c:v>35.237000000000002</c:v>
                </c:pt>
                <c:pt idx="229">
                  <c:v>35.837000000000003</c:v>
                </c:pt>
                <c:pt idx="230">
                  <c:v>35.237000000000002</c:v>
                </c:pt>
                <c:pt idx="231">
                  <c:v>33.737000000000002</c:v>
                </c:pt>
                <c:pt idx="232">
                  <c:v>32.337000000000003</c:v>
                </c:pt>
                <c:pt idx="233">
                  <c:v>30.687000000000001</c:v>
                </c:pt>
                <c:pt idx="234">
                  <c:v>30.887</c:v>
                </c:pt>
                <c:pt idx="235">
                  <c:v>32.237000000000002</c:v>
                </c:pt>
                <c:pt idx="236">
                  <c:v>33.587000000000003</c:v>
                </c:pt>
                <c:pt idx="237">
                  <c:v>33.186999999999998</c:v>
                </c:pt>
                <c:pt idx="238">
                  <c:v>32.686999999999998</c:v>
                </c:pt>
                <c:pt idx="239">
                  <c:v>33.387</c:v>
                </c:pt>
                <c:pt idx="240">
                  <c:v>34.337000000000003</c:v>
                </c:pt>
                <c:pt idx="241">
                  <c:v>34.637</c:v>
                </c:pt>
                <c:pt idx="242">
                  <c:v>33.137</c:v>
                </c:pt>
                <c:pt idx="243">
                  <c:v>33.036999999999999</c:v>
                </c:pt>
                <c:pt idx="244">
                  <c:v>33.186999999999998</c:v>
                </c:pt>
                <c:pt idx="245">
                  <c:v>34.137</c:v>
                </c:pt>
                <c:pt idx="246">
                  <c:v>35.237000000000002</c:v>
                </c:pt>
                <c:pt idx="247">
                  <c:v>35.387</c:v>
                </c:pt>
                <c:pt idx="248">
                  <c:v>37.737000000000002</c:v>
                </c:pt>
                <c:pt idx="249">
                  <c:v>37.337000000000003</c:v>
                </c:pt>
                <c:pt idx="250">
                  <c:v>35.987000000000002</c:v>
                </c:pt>
                <c:pt idx="251">
                  <c:v>35.887</c:v>
                </c:pt>
                <c:pt idx="252">
                  <c:v>35.286999999999999</c:v>
                </c:pt>
                <c:pt idx="253">
                  <c:v>36.137</c:v>
                </c:pt>
                <c:pt idx="254">
                  <c:v>39.837000000000003</c:v>
                </c:pt>
                <c:pt idx="255">
                  <c:v>40.487000000000002</c:v>
                </c:pt>
                <c:pt idx="256">
                  <c:v>41.837000000000003</c:v>
                </c:pt>
                <c:pt idx="257">
                  <c:v>40.637</c:v>
                </c:pt>
                <c:pt idx="258">
                  <c:v>41.337000000000003</c:v>
                </c:pt>
                <c:pt idx="259">
                  <c:v>41.337000000000003</c:v>
                </c:pt>
                <c:pt idx="260">
                  <c:v>40.936999999999998</c:v>
                </c:pt>
                <c:pt idx="261">
                  <c:v>39.337000000000003</c:v>
                </c:pt>
                <c:pt idx="262">
                  <c:v>41.337000000000003</c:v>
                </c:pt>
                <c:pt idx="263">
                  <c:v>41.137</c:v>
                </c:pt>
                <c:pt idx="264">
                  <c:v>41.837000000000003</c:v>
                </c:pt>
                <c:pt idx="265">
                  <c:v>40.087000000000003</c:v>
                </c:pt>
                <c:pt idx="266">
                  <c:v>40.737000000000002</c:v>
                </c:pt>
                <c:pt idx="267">
                  <c:v>40.337000000000003</c:v>
                </c:pt>
                <c:pt idx="268">
                  <c:v>38.337000000000003</c:v>
                </c:pt>
                <c:pt idx="269">
                  <c:v>39.137</c:v>
                </c:pt>
                <c:pt idx="270">
                  <c:v>40.637</c:v>
                </c:pt>
                <c:pt idx="271">
                  <c:v>39.786999999999999</c:v>
                </c:pt>
                <c:pt idx="272">
                  <c:v>40.137</c:v>
                </c:pt>
                <c:pt idx="273">
                  <c:v>39.637</c:v>
                </c:pt>
                <c:pt idx="274">
                  <c:v>39.837000000000003</c:v>
                </c:pt>
                <c:pt idx="275">
                  <c:v>43.887</c:v>
                </c:pt>
                <c:pt idx="276">
                  <c:v>45.887</c:v>
                </c:pt>
                <c:pt idx="277">
                  <c:v>46.436999999999998</c:v>
                </c:pt>
                <c:pt idx="278">
                  <c:v>45.337000000000003</c:v>
                </c:pt>
                <c:pt idx="279">
                  <c:v>46.686999999999998</c:v>
                </c:pt>
                <c:pt idx="280">
                  <c:v>51.286999999999999</c:v>
                </c:pt>
                <c:pt idx="281">
                  <c:v>49.286999999999999</c:v>
                </c:pt>
                <c:pt idx="282">
                  <c:v>51.487000000000002</c:v>
                </c:pt>
                <c:pt idx="283">
                  <c:v>55.237000000000002</c:v>
                </c:pt>
                <c:pt idx="284">
                  <c:v>53.543999999999997</c:v>
                </c:pt>
                <c:pt idx="285">
                  <c:v>54.694000000000003</c:v>
                </c:pt>
                <c:pt idx="286">
                  <c:v>53.994</c:v>
                </c:pt>
                <c:pt idx="287">
                  <c:v>55.444000000000003</c:v>
                </c:pt>
                <c:pt idx="288">
                  <c:v>56.293999999999997</c:v>
                </c:pt>
                <c:pt idx="289">
                  <c:v>56.043999999999997</c:v>
                </c:pt>
                <c:pt idx="290">
                  <c:v>59.444000000000003</c:v>
                </c:pt>
                <c:pt idx="291">
                  <c:v>56.543999999999997</c:v>
                </c:pt>
                <c:pt idx="292">
                  <c:v>53.143999999999998</c:v>
                </c:pt>
                <c:pt idx="293">
                  <c:v>51.393999999999998</c:v>
                </c:pt>
                <c:pt idx="294">
                  <c:v>51.293999999999997</c:v>
                </c:pt>
                <c:pt idx="295">
                  <c:v>50.393999999999998</c:v>
                </c:pt>
                <c:pt idx="296">
                  <c:v>51.893999999999998</c:v>
                </c:pt>
                <c:pt idx="297">
                  <c:v>52.094000000000001</c:v>
                </c:pt>
                <c:pt idx="298">
                  <c:v>53.094000000000001</c:v>
                </c:pt>
                <c:pt idx="299">
                  <c:v>50.944000000000003</c:v>
                </c:pt>
                <c:pt idx="300">
                  <c:v>52.143999999999998</c:v>
                </c:pt>
                <c:pt idx="301">
                  <c:v>51.293999999999997</c:v>
                </c:pt>
                <c:pt idx="302">
                  <c:v>50.944000000000003</c:v>
                </c:pt>
                <c:pt idx="303">
                  <c:v>49.793999999999997</c:v>
                </c:pt>
                <c:pt idx="304">
                  <c:v>48.344000000000001</c:v>
                </c:pt>
                <c:pt idx="305">
                  <c:v>50.043999999999997</c:v>
                </c:pt>
                <c:pt idx="306">
                  <c:v>51.944000000000003</c:v>
                </c:pt>
                <c:pt idx="307">
                  <c:v>52.944000000000003</c:v>
                </c:pt>
                <c:pt idx="308">
                  <c:v>52.293999999999997</c:v>
                </c:pt>
                <c:pt idx="309">
                  <c:v>50.143999999999998</c:v>
                </c:pt>
                <c:pt idx="310">
                  <c:v>51.594000000000001</c:v>
                </c:pt>
                <c:pt idx="311">
                  <c:v>50.994</c:v>
                </c:pt>
                <c:pt idx="312">
                  <c:v>51.444000000000003</c:v>
                </c:pt>
                <c:pt idx="313">
                  <c:v>52.094000000000001</c:v>
                </c:pt>
                <c:pt idx="314">
                  <c:v>50.444000000000003</c:v>
                </c:pt>
                <c:pt idx="315">
                  <c:v>50.344000000000001</c:v>
                </c:pt>
                <c:pt idx="316">
                  <c:v>55.543999999999997</c:v>
                </c:pt>
                <c:pt idx="317">
                  <c:v>53.844000000000001</c:v>
                </c:pt>
                <c:pt idx="318">
                  <c:v>52.393999999999998</c:v>
                </c:pt>
                <c:pt idx="319">
                  <c:v>52.444000000000003</c:v>
                </c:pt>
                <c:pt idx="320">
                  <c:v>53.594000000000001</c:v>
                </c:pt>
                <c:pt idx="321">
                  <c:v>51.744</c:v>
                </c:pt>
                <c:pt idx="322">
                  <c:v>51.744</c:v>
                </c:pt>
                <c:pt idx="323">
                  <c:v>51.844000000000001</c:v>
                </c:pt>
                <c:pt idx="324">
                  <c:v>53.143999999999998</c:v>
                </c:pt>
                <c:pt idx="325">
                  <c:v>53.543999999999997</c:v>
                </c:pt>
                <c:pt idx="326">
                  <c:v>53.643999999999998</c:v>
                </c:pt>
                <c:pt idx="327">
                  <c:v>53.994</c:v>
                </c:pt>
                <c:pt idx="328">
                  <c:v>52.094000000000001</c:v>
                </c:pt>
                <c:pt idx="329">
                  <c:v>50.694000000000003</c:v>
                </c:pt>
                <c:pt idx="330">
                  <c:v>50.994</c:v>
                </c:pt>
                <c:pt idx="331">
                  <c:v>51.793999999999997</c:v>
                </c:pt>
                <c:pt idx="332">
                  <c:v>53.543999999999997</c:v>
                </c:pt>
                <c:pt idx="333">
                  <c:v>53.643999999999998</c:v>
                </c:pt>
                <c:pt idx="334">
                  <c:v>52.643999999999998</c:v>
                </c:pt>
                <c:pt idx="335">
                  <c:v>54.643999999999998</c:v>
                </c:pt>
                <c:pt idx="336">
                  <c:v>50.143999999999998</c:v>
                </c:pt>
                <c:pt idx="337">
                  <c:v>47.844000000000001</c:v>
                </c:pt>
                <c:pt idx="338">
                  <c:v>49.293999999999997</c:v>
                </c:pt>
                <c:pt idx="339">
                  <c:v>49.844000000000001</c:v>
                </c:pt>
                <c:pt idx="340">
                  <c:v>49.944000000000003</c:v>
                </c:pt>
                <c:pt idx="341">
                  <c:v>50.094000000000001</c:v>
                </c:pt>
                <c:pt idx="342">
                  <c:v>51.293999999999997</c:v>
                </c:pt>
                <c:pt idx="343">
                  <c:v>50.893999999999998</c:v>
                </c:pt>
                <c:pt idx="344">
                  <c:v>49.043999999999997</c:v>
                </c:pt>
                <c:pt idx="345">
                  <c:v>42.444000000000003</c:v>
                </c:pt>
                <c:pt idx="346">
                  <c:v>41.043999999999997</c:v>
                </c:pt>
                <c:pt idx="347">
                  <c:v>41.694000000000003</c:v>
                </c:pt>
                <c:pt idx="348">
                  <c:v>41.893999999999998</c:v>
                </c:pt>
                <c:pt idx="349">
                  <c:v>39.143999999999998</c:v>
                </c:pt>
                <c:pt idx="350">
                  <c:v>39.643999999999998</c:v>
                </c:pt>
                <c:pt idx="351">
                  <c:v>39.293999999999997</c:v>
                </c:pt>
                <c:pt idx="352">
                  <c:v>39.094000000000001</c:v>
                </c:pt>
                <c:pt idx="353">
                  <c:v>37.344000000000001</c:v>
                </c:pt>
                <c:pt idx="354">
                  <c:v>38.143999999999998</c:v>
                </c:pt>
                <c:pt idx="355">
                  <c:v>38.694000000000003</c:v>
                </c:pt>
                <c:pt idx="356">
                  <c:v>39.744</c:v>
                </c:pt>
                <c:pt idx="357">
                  <c:v>38.543999999999997</c:v>
                </c:pt>
                <c:pt idx="358">
                  <c:v>38.594000000000001</c:v>
                </c:pt>
                <c:pt idx="359">
                  <c:v>38.994</c:v>
                </c:pt>
                <c:pt idx="360">
                  <c:v>39.844000000000001</c:v>
                </c:pt>
                <c:pt idx="361">
                  <c:v>41.043999999999997</c:v>
                </c:pt>
                <c:pt idx="362">
                  <c:v>41.293999999999997</c:v>
                </c:pt>
                <c:pt idx="363">
                  <c:v>40.444000000000003</c:v>
                </c:pt>
                <c:pt idx="364">
                  <c:v>41.043999999999997</c:v>
                </c:pt>
                <c:pt idx="365">
                  <c:v>43.944000000000003</c:v>
                </c:pt>
                <c:pt idx="366">
                  <c:v>43.143999999999998</c:v>
                </c:pt>
                <c:pt idx="367">
                  <c:v>43.143999999999998</c:v>
                </c:pt>
                <c:pt idx="368">
                  <c:v>43.643999999999998</c:v>
                </c:pt>
                <c:pt idx="369">
                  <c:v>43.393999999999998</c:v>
                </c:pt>
                <c:pt idx="370">
                  <c:v>44.543999999999997</c:v>
                </c:pt>
                <c:pt idx="371">
                  <c:v>43.893999999999998</c:v>
                </c:pt>
                <c:pt idx="372">
                  <c:v>45.543999999999997</c:v>
                </c:pt>
                <c:pt idx="373">
                  <c:v>45.444000000000003</c:v>
                </c:pt>
                <c:pt idx="374">
                  <c:v>42.543999999999997</c:v>
                </c:pt>
                <c:pt idx="375">
                  <c:v>42.643999999999998</c:v>
                </c:pt>
                <c:pt idx="376">
                  <c:v>42.744</c:v>
                </c:pt>
                <c:pt idx="377">
                  <c:v>41.244</c:v>
                </c:pt>
                <c:pt idx="378">
                  <c:v>42.293999999999997</c:v>
                </c:pt>
                <c:pt idx="379">
                  <c:v>40.793999999999997</c:v>
                </c:pt>
                <c:pt idx="380">
                  <c:v>40.893999999999998</c:v>
                </c:pt>
                <c:pt idx="381">
                  <c:v>39.444000000000003</c:v>
                </c:pt>
                <c:pt idx="382">
                  <c:v>35.143999999999998</c:v>
                </c:pt>
                <c:pt idx="383">
                  <c:v>34.543999999999997</c:v>
                </c:pt>
                <c:pt idx="384">
                  <c:v>34.043999999999997</c:v>
                </c:pt>
                <c:pt idx="385">
                  <c:v>35.143999999999998</c:v>
                </c:pt>
                <c:pt idx="386">
                  <c:v>33.344000000000001</c:v>
                </c:pt>
                <c:pt idx="387">
                  <c:v>33.094000000000001</c:v>
                </c:pt>
                <c:pt idx="388">
                  <c:v>33.793999999999997</c:v>
                </c:pt>
                <c:pt idx="389">
                  <c:v>32.844000000000001</c:v>
                </c:pt>
                <c:pt idx="390">
                  <c:v>32.543999999999997</c:v>
                </c:pt>
                <c:pt idx="391">
                  <c:v>32.643999999999998</c:v>
                </c:pt>
                <c:pt idx="392">
                  <c:v>33.994</c:v>
                </c:pt>
                <c:pt idx="393">
                  <c:v>33.643999999999998</c:v>
                </c:pt>
                <c:pt idx="394">
                  <c:v>36.194000000000003</c:v>
                </c:pt>
                <c:pt idx="395">
                  <c:v>37.344000000000001</c:v>
                </c:pt>
                <c:pt idx="396">
                  <c:v>37.744</c:v>
                </c:pt>
                <c:pt idx="397">
                  <c:v>37.944000000000003</c:v>
                </c:pt>
                <c:pt idx="398">
                  <c:v>39.293999999999997</c:v>
                </c:pt>
                <c:pt idx="399">
                  <c:v>39.043999999999997</c:v>
                </c:pt>
                <c:pt idx="400">
                  <c:v>37.344000000000001</c:v>
                </c:pt>
                <c:pt idx="401">
                  <c:v>38.143999999999998</c:v>
                </c:pt>
                <c:pt idx="402">
                  <c:v>36.944000000000003</c:v>
                </c:pt>
                <c:pt idx="403">
                  <c:v>37.643999999999998</c:v>
                </c:pt>
                <c:pt idx="404">
                  <c:v>37.893999999999998</c:v>
                </c:pt>
                <c:pt idx="405">
                  <c:v>37.344000000000001</c:v>
                </c:pt>
                <c:pt idx="406">
                  <c:v>36.244</c:v>
                </c:pt>
                <c:pt idx="407">
                  <c:v>36.244</c:v>
                </c:pt>
                <c:pt idx="408">
                  <c:v>34.643999999999998</c:v>
                </c:pt>
                <c:pt idx="409">
                  <c:v>34.643999999999998</c:v>
                </c:pt>
                <c:pt idx="410">
                  <c:v>36.344000000000001</c:v>
                </c:pt>
                <c:pt idx="411">
                  <c:v>37.344000000000001</c:v>
                </c:pt>
                <c:pt idx="412">
                  <c:v>40.444000000000003</c:v>
                </c:pt>
                <c:pt idx="413">
                  <c:v>39.893999999999998</c:v>
                </c:pt>
                <c:pt idx="414">
                  <c:v>40.143999999999998</c:v>
                </c:pt>
                <c:pt idx="415">
                  <c:v>40.844000000000001</c:v>
                </c:pt>
                <c:pt idx="416">
                  <c:v>41.893999999999998</c:v>
                </c:pt>
                <c:pt idx="417">
                  <c:v>42.594000000000001</c:v>
                </c:pt>
                <c:pt idx="418">
                  <c:v>43.194000000000003</c:v>
                </c:pt>
                <c:pt idx="419">
                  <c:v>42.594000000000001</c:v>
                </c:pt>
                <c:pt idx="420">
                  <c:v>42.994</c:v>
                </c:pt>
                <c:pt idx="421">
                  <c:v>40.761000000000003</c:v>
                </c:pt>
                <c:pt idx="422">
                  <c:v>41.610999999999997</c:v>
                </c:pt>
                <c:pt idx="423">
                  <c:v>43.460999999999999</c:v>
                </c:pt>
                <c:pt idx="424">
                  <c:v>44.161000000000001</c:v>
                </c:pt>
                <c:pt idx="425">
                  <c:v>43.210999999999999</c:v>
                </c:pt>
                <c:pt idx="426">
                  <c:v>43.360999999999997</c:v>
                </c:pt>
                <c:pt idx="427">
                  <c:v>43.811</c:v>
                </c:pt>
                <c:pt idx="428">
                  <c:v>43.911000000000001</c:v>
                </c:pt>
                <c:pt idx="429">
                  <c:v>43.911000000000001</c:v>
                </c:pt>
                <c:pt idx="430">
                  <c:v>44.210999999999999</c:v>
                </c:pt>
                <c:pt idx="431">
                  <c:v>43.610999999999997</c:v>
                </c:pt>
                <c:pt idx="432">
                  <c:v>42.561</c:v>
                </c:pt>
                <c:pt idx="433">
                  <c:v>39.460999999999999</c:v>
                </c:pt>
                <c:pt idx="434">
                  <c:v>42.161000000000001</c:v>
                </c:pt>
                <c:pt idx="435">
                  <c:v>42.610999999999997</c:v>
                </c:pt>
                <c:pt idx="436">
                  <c:v>41.911000000000001</c:v>
                </c:pt>
                <c:pt idx="437">
                  <c:v>42.911000000000001</c:v>
                </c:pt>
                <c:pt idx="438">
                  <c:v>44.811</c:v>
                </c:pt>
                <c:pt idx="439">
                  <c:v>46.511000000000003</c:v>
                </c:pt>
                <c:pt idx="440">
                  <c:v>45.511000000000003</c:v>
                </c:pt>
                <c:pt idx="441">
                  <c:v>48.811</c:v>
                </c:pt>
                <c:pt idx="442">
                  <c:v>47.761000000000003</c:v>
                </c:pt>
                <c:pt idx="443">
                  <c:v>46.011000000000003</c:v>
                </c:pt>
                <c:pt idx="444">
                  <c:v>48.710999999999999</c:v>
                </c:pt>
                <c:pt idx="445">
                  <c:v>49.210999999999999</c:v>
                </c:pt>
                <c:pt idx="446">
                  <c:v>49.110999999999997</c:v>
                </c:pt>
                <c:pt idx="447">
                  <c:v>49.661000000000001</c:v>
                </c:pt>
                <c:pt idx="448">
                  <c:v>49.110999999999997</c:v>
                </c:pt>
                <c:pt idx="449">
                  <c:v>50.860999999999997</c:v>
                </c:pt>
                <c:pt idx="450">
                  <c:v>50.311</c:v>
                </c:pt>
                <c:pt idx="451">
                  <c:v>51.011000000000003</c:v>
                </c:pt>
                <c:pt idx="452">
                  <c:v>50.661000000000001</c:v>
                </c:pt>
                <c:pt idx="453">
                  <c:v>50.011000000000003</c:v>
                </c:pt>
                <c:pt idx="454">
                  <c:v>49.011000000000003</c:v>
                </c:pt>
                <c:pt idx="455">
                  <c:v>47.210999999999999</c:v>
                </c:pt>
                <c:pt idx="456">
                  <c:v>46.460999999999999</c:v>
                </c:pt>
                <c:pt idx="457">
                  <c:v>44.761000000000003</c:v>
                </c:pt>
                <c:pt idx="458">
                  <c:v>45.110999999999997</c:v>
                </c:pt>
                <c:pt idx="459">
                  <c:v>46.311</c:v>
                </c:pt>
                <c:pt idx="460">
                  <c:v>46.710999999999999</c:v>
                </c:pt>
                <c:pt idx="461">
                  <c:v>48.261000000000003</c:v>
                </c:pt>
                <c:pt idx="462">
                  <c:v>46.811</c:v>
                </c:pt>
                <c:pt idx="463">
                  <c:v>48.511000000000003</c:v>
                </c:pt>
                <c:pt idx="464">
                  <c:v>46.011000000000003</c:v>
                </c:pt>
                <c:pt idx="465">
                  <c:v>46.561</c:v>
                </c:pt>
                <c:pt idx="466">
                  <c:v>46.911000000000001</c:v>
                </c:pt>
                <c:pt idx="467">
                  <c:v>44.811</c:v>
                </c:pt>
                <c:pt idx="468">
                  <c:v>44.061</c:v>
                </c:pt>
                <c:pt idx="469">
                  <c:v>44.460999999999999</c:v>
                </c:pt>
                <c:pt idx="470">
                  <c:v>43.460999999999999</c:v>
                </c:pt>
                <c:pt idx="471">
                  <c:v>43.610999999999997</c:v>
                </c:pt>
                <c:pt idx="472">
                  <c:v>44.161000000000001</c:v>
                </c:pt>
                <c:pt idx="473">
                  <c:v>41.761000000000003</c:v>
                </c:pt>
                <c:pt idx="474">
                  <c:v>42.811</c:v>
                </c:pt>
                <c:pt idx="475">
                  <c:v>41.311</c:v>
                </c:pt>
                <c:pt idx="476">
                  <c:v>43.011000000000003</c:v>
                </c:pt>
                <c:pt idx="477">
                  <c:v>42.161000000000001</c:v>
                </c:pt>
                <c:pt idx="478">
                  <c:v>41.511000000000003</c:v>
                </c:pt>
                <c:pt idx="479">
                  <c:v>40.911000000000001</c:v>
                </c:pt>
                <c:pt idx="480">
                  <c:v>39.811</c:v>
                </c:pt>
                <c:pt idx="481">
                  <c:v>39.911000000000001</c:v>
                </c:pt>
                <c:pt idx="482">
                  <c:v>38.960999999999999</c:v>
                </c:pt>
                <c:pt idx="483">
                  <c:v>39.161000000000001</c:v>
                </c:pt>
                <c:pt idx="484">
                  <c:v>38.311</c:v>
                </c:pt>
                <c:pt idx="485">
                  <c:v>38.411000000000001</c:v>
                </c:pt>
                <c:pt idx="486">
                  <c:v>37.710999999999999</c:v>
                </c:pt>
                <c:pt idx="487">
                  <c:v>37.360999999999997</c:v>
                </c:pt>
                <c:pt idx="488">
                  <c:v>36.061</c:v>
                </c:pt>
                <c:pt idx="489">
                  <c:v>37.811</c:v>
                </c:pt>
                <c:pt idx="490">
                  <c:v>39.110999999999997</c:v>
                </c:pt>
                <c:pt idx="491">
                  <c:v>40.011000000000003</c:v>
                </c:pt>
                <c:pt idx="492">
                  <c:v>39.360999999999997</c:v>
                </c:pt>
                <c:pt idx="493">
                  <c:v>38.161000000000001</c:v>
                </c:pt>
                <c:pt idx="494">
                  <c:v>36.661000000000001</c:v>
                </c:pt>
                <c:pt idx="495">
                  <c:v>36.511000000000003</c:v>
                </c:pt>
                <c:pt idx="496">
                  <c:v>36.110999999999997</c:v>
                </c:pt>
                <c:pt idx="497">
                  <c:v>35.360999999999997</c:v>
                </c:pt>
                <c:pt idx="498">
                  <c:v>37.411000000000001</c:v>
                </c:pt>
                <c:pt idx="499">
                  <c:v>36.411000000000001</c:v>
                </c:pt>
                <c:pt idx="500">
                  <c:v>35.311</c:v>
                </c:pt>
                <c:pt idx="501">
                  <c:v>34.661000000000001</c:v>
                </c:pt>
                <c:pt idx="502">
                  <c:v>34.710999999999999</c:v>
                </c:pt>
                <c:pt idx="503">
                  <c:v>33.710999999999999</c:v>
                </c:pt>
                <c:pt idx="504">
                  <c:v>33.411000000000001</c:v>
                </c:pt>
                <c:pt idx="505">
                  <c:v>34.811</c:v>
                </c:pt>
                <c:pt idx="506">
                  <c:v>32.911000000000001</c:v>
                </c:pt>
                <c:pt idx="507">
                  <c:v>32.261000000000003</c:v>
                </c:pt>
                <c:pt idx="508">
                  <c:v>31.361000000000001</c:v>
                </c:pt>
                <c:pt idx="509">
                  <c:v>30.861000000000001</c:v>
                </c:pt>
                <c:pt idx="510">
                  <c:v>31.911000000000001</c:v>
                </c:pt>
                <c:pt idx="511">
                  <c:v>32.011000000000003</c:v>
                </c:pt>
                <c:pt idx="512">
                  <c:v>32.210999999999999</c:v>
                </c:pt>
                <c:pt idx="513">
                  <c:v>32.761000000000003</c:v>
                </c:pt>
                <c:pt idx="514">
                  <c:v>32.460999999999999</c:v>
                </c:pt>
                <c:pt idx="515">
                  <c:v>31.210999999999999</c:v>
                </c:pt>
                <c:pt idx="516">
                  <c:v>30.710999999999999</c:v>
                </c:pt>
                <c:pt idx="517">
                  <c:v>31.510999999999999</c:v>
                </c:pt>
                <c:pt idx="518">
                  <c:v>31.811</c:v>
                </c:pt>
                <c:pt idx="519">
                  <c:v>30.510999999999999</c:v>
                </c:pt>
                <c:pt idx="520">
                  <c:v>31.710999999999999</c:v>
                </c:pt>
                <c:pt idx="521">
                  <c:v>32.761000000000003</c:v>
                </c:pt>
                <c:pt idx="522">
                  <c:v>32.860999999999997</c:v>
                </c:pt>
                <c:pt idx="523">
                  <c:v>33.710999999999999</c:v>
                </c:pt>
                <c:pt idx="524">
                  <c:v>32.210999999999999</c:v>
                </c:pt>
                <c:pt idx="525">
                  <c:v>31.710999999999999</c:v>
                </c:pt>
                <c:pt idx="526">
                  <c:v>33.811</c:v>
                </c:pt>
                <c:pt idx="527">
                  <c:v>34.210999999999999</c:v>
                </c:pt>
                <c:pt idx="528">
                  <c:v>35.561</c:v>
                </c:pt>
                <c:pt idx="529">
                  <c:v>34.911000000000001</c:v>
                </c:pt>
                <c:pt idx="530">
                  <c:v>35.011000000000003</c:v>
                </c:pt>
                <c:pt idx="531">
                  <c:v>33.710999999999999</c:v>
                </c:pt>
                <c:pt idx="532">
                  <c:v>34.110999999999997</c:v>
                </c:pt>
                <c:pt idx="533">
                  <c:v>34.511000000000003</c:v>
                </c:pt>
                <c:pt idx="534">
                  <c:v>34.345999999999997</c:v>
                </c:pt>
                <c:pt idx="535">
                  <c:v>33.045999999999999</c:v>
                </c:pt>
                <c:pt idx="536">
                  <c:v>32.896000000000001</c:v>
                </c:pt>
                <c:pt idx="537">
                  <c:v>31.745999999999999</c:v>
                </c:pt>
                <c:pt idx="538">
                  <c:v>32.095999999999997</c:v>
                </c:pt>
                <c:pt idx="539">
                  <c:v>34.795999999999999</c:v>
                </c:pt>
                <c:pt idx="540">
                  <c:v>34.595999999999997</c:v>
                </c:pt>
                <c:pt idx="541">
                  <c:v>30.245999999999999</c:v>
                </c:pt>
                <c:pt idx="542">
                  <c:v>28.146000000000001</c:v>
                </c:pt>
                <c:pt idx="543">
                  <c:v>29.346</c:v>
                </c:pt>
                <c:pt idx="544">
                  <c:v>33.045999999999999</c:v>
                </c:pt>
                <c:pt idx="545">
                  <c:v>38.246000000000002</c:v>
                </c:pt>
                <c:pt idx="546">
                  <c:v>39.746000000000002</c:v>
                </c:pt>
                <c:pt idx="547">
                  <c:v>39.545999999999999</c:v>
                </c:pt>
                <c:pt idx="548">
                  <c:v>39.396000000000001</c:v>
                </c:pt>
                <c:pt idx="549">
                  <c:v>44.896000000000001</c:v>
                </c:pt>
                <c:pt idx="550">
                  <c:v>41.996000000000002</c:v>
                </c:pt>
                <c:pt idx="551">
                  <c:v>38.695999999999998</c:v>
                </c:pt>
                <c:pt idx="552">
                  <c:v>37.595999999999997</c:v>
                </c:pt>
                <c:pt idx="553">
                  <c:v>36.646000000000001</c:v>
                </c:pt>
                <c:pt idx="554">
                  <c:v>37.695999999999998</c:v>
                </c:pt>
                <c:pt idx="555">
                  <c:v>35.045999999999999</c:v>
                </c:pt>
                <c:pt idx="556">
                  <c:v>34.496000000000002</c:v>
                </c:pt>
                <c:pt idx="557">
                  <c:v>32.195999999999998</c:v>
                </c:pt>
                <c:pt idx="558">
                  <c:v>34.295999999999999</c:v>
                </c:pt>
                <c:pt idx="559">
                  <c:v>34.646000000000001</c:v>
                </c:pt>
                <c:pt idx="560">
                  <c:v>37.045999999999999</c:v>
                </c:pt>
                <c:pt idx="561">
                  <c:v>37.695999999999998</c:v>
                </c:pt>
                <c:pt idx="562">
                  <c:v>37.595999999999997</c:v>
                </c:pt>
                <c:pt idx="563">
                  <c:v>36.246000000000002</c:v>
                </c:pt>
                <c:pt idx="564">
                  <c:v>39.746000000000002</c:v>
                </c:pt>
                <c:pt idx="565">
                  <c:v>39.945999999999998</c:v>
                </c:pt>
                <c:pt idx="566">
                  <c:v>41.746000000000002</c:v>
                </c:pt>
                <c:pt idx="567">
                  <c:v>41.146000000000001</c:v>
                </c:pt>
                <c:pt idx="568">
                  <c:v>41.445999999999998</c:v>
                </c:pt>
                <c:pt idx="569">
                  <c:v>40.845999999999997</c:v>
                </c:pt>
                <c:pt idx="570">
                  <c:v>39.246000000000002</c:v>
                </c:pt>
                <c:pt idx="571">
                  <c:v>37.496000000000002</c:v>
                </c:pt>
                <c:pt idx="572">
                  <c:v>41.246000000000002</c:v>
                </c:pt>
                <c:pt idx="573">
                  <c:v>39.445999999999998</c:v>
                </c:pt>
                <c:pt idx="574">
                  <c:v>39.595999999999997</c:v>
                </c:pt>
                <c:pt idx="575">
                  <c:v>37.695999999999998</c:v>
                </c:pt>
                <c:pt idx="576">
                  <c:v>36.545999999999999</c:v>
                </c:pt>
                <c:pt idx="577">
                  <c:v>35.545999999999999</c:v>
                </c:pt>
                <c:pt idx="578">
                  <c:v>36.246000000000002</c:v>
                </c:pt>
                <c:pt idx="579">
                  <c:v>36.695999999999998</c:v>
                </c:pt>
                <c:pt idx="580">
                  <c:v>36.746000000000002</c:v>
                </c:pt>
                <c:pt idx="581">
                  <c:v>36.746000000000002</c:v>
                </c:pt>
                <c:pt idx="582">
                  <c:v>35.746000000000002</c:v>
                </c:pt>
                <c:pt idx="583">
                  <c:v>34.295999999999999</c:v>
                </c:pt>
                <c:pt idx="584">
                  <c:v>34.945999999999998</c:v>
                </c:pt>
                <c:pt idx="585">
                  <c:v>36.345999999999997</c:v>
                </c:pt>
                <c:pt idx="586">
                  <c:v>39.045999999999999</c:v>
                </c:pt>
                <c:pt idx="587">
                  <c:v>37.945999999999998</c:v>
                </c:pt>
                <c:pt idx="588">
                  <c:v>41.496000000000002</c:v>
                </c:pt>
                <c:pt idx="589">
                  <c:v>47.996000000000002</c:v>
                </c:pt>
                <c:pt idx="590">
                  <c:v>50.445999999999998</c:v>
                </c:pt>
                <c:pt idx="591">
                  <c:v>48.595999999999997</c:v>
                </c:pt>
                <c:pt idx="592">
                  <c:v>49.746000000000002</c:v>
                </c:pt>
                <c:pt idx="593">
                  <c:v>49.646000000000001</c:v>
                </c:pt>
                <c:pt idx="594">
                  <c:v>49.695999999999998</c:v>
                </c:pt>
                <c:pt idx="595">
                  <c:v>47.396000000000001</c:v>
                </c:pt>
                <c:pt idx="596">
                  <c:v>47.646000000000001</c:v>
                </c:pt>
                <c:pt idx="597">
                  <c:v>50.045999999999999</c:v>
                </c:pt>
                <c:pt idx="598">
                  <c:v>49.045999999999999</c:v>
                </c:pt>
                <c:pt idx="599">
                  <c:v>50.345999999999997</c:v>
                </c:pt>
                <c:pt idx="600">
                  <c:v>48.945999999999998</c:v>
                </c:pt>
                <c:pt idx="601">
                  <c:v>47.295999999999999</c:v>
                </c:pt>
                <c:pt idx="602">
                  <c:v>47.795999999999999</c:v>
                </c:pt>
                <c:pt idx="603">
                  <c:v>47.345999999999997</c:v>
                </c:pt>
                <c:pt idx="604">
                  <c:v>49.345999999999997</c:v>
                </c:pt>
                <c:pt idx="605">
                  <c:v>51.045999999999999</c:v>
                </c:pt>
                <c:pt idx="606">
                  <c:v>49.246000000000002</c:v>
                </c:pt>
                <c:pt idx="607">
                  <c:v>49.746000000000002</c:v>
                </c:pt>
                <c:pt idx="608">
                  <c:v>49.146000000000001</c:v>
                </c:pt>
                <c:pt idx="609">
                  <c:v>51.246000000000002</c:v>
                </c:pt>
                <c:pt idx="610">
                  <c:v>56.195999999999998</c:v>
                </c:pt>
                <c:pt idx="611">
                  <c:v>49.545999999999999</c:v>
                </c:pt>
                <c:pt idx="612">
                  <c:v>50.795999999999999</c:v>
                </c:pt>
                <c:pt idx="613">
                  <c:v>50.595999999999997</c:v>
                </c:pt>
                <c:pt idx="614">
                  <c:v>51.045999999999999</c:v>
                </c:pt>
                <c:pt idx="615">
                  <c:v>49.095999999999997</c:v>
                </c:pt>
                <c:pt idx="616">
                  <c:v>47.246000000000002</c:v>
                </c:pt>
                <c:pt idx="617">
                  <c:v>47.896000000000001</c:v>
                </c:pt>
                <c:pt idx="618">
                  <c:v>46.445999999999998</c:v>
                </c:pt>
                <c:pt idx="619">
                  <c:v>47.545999999999999</c:v>
                </c:pt>
                <c:pt idx="620">
                  <c:v>47.945999999999998</c:v>
                </c:pt>
                <c:pt idx="621">
                  <c:v>50.246000000000002</c:v>
                </c:pt>
                <c:pt idx="622">
                  <c:v>49.045999999999999</c:v>
                </c:pt>
                <c:pt idx="623">
                  <c:v>48.246000000000002</c:v>
                </c:pt>
                <c:pt idx="624">
                  <c:v>46.045999999999999</c:v>
                </c:pt>
                <c:pt idx="625">
                  <c:v>47.845999999999997</c:v>
                </c:pt>
                <c:pt idx="626">
                  <c:v>48.246000000000002</c:v>
                </c:pt>
                <c:pt idx="627">
                  <c:v>46.345999999999997</c:v>
                </c:pt>
                <c:pt idx="628">
                  <c:v>47.195999999999998</c:v>
                </c:pt>
                <c:pt idx="629">
                  <c:v>48.445999999999998</c:v>
                </c:pt>
                <c:pt idx="630">
                  <c:v>46.746000000000002</c:v>
                </c:pt>
                <c:pt idx="631">
                  <c:v>47.246000000000002</c:v>
                </c:pt>
                <c:pt idx="632">
                  <c:v>47.845999999999997</c:v>
                </c:pt>
                <c:pt idx="633">
                  <c:v>47.945999999999998</c:v>
                </c:pt>
                <c:pt idx="634">
                  <c:v>45.746000000000002</c:v>
                </c:pt>
                <c:pt idx="635">
                  <c:v>45.646000000000001</c:v>
                </c:pt>
                <c:pt idx="636">
                  <c:v>46.095999999999997</c:v>
                </c:pt>
                <c:pt idx="637">
                  <c:v>46.996000000000002</c:v>
                </c:pt>
                <c:pt idx="638">
                  <c:v>47.246000000000002</c:v>
                </c:pt>
                <c:pt idx="639">
                  <c:v>45.945999999999998</c:v>
                </c:pt>
                <c:pt idx="640">
                  <c:v>45.246000000000002</c:v>
                </c:pt>
                <c:pt idx="641">
                  <c:v>46.496000000000002</c:v>
                </c:pt>
                <c:pt idx="642">
                  <c:v>42.146000000000001</c:v>
                </c:pt>
                <c:pt idx="643">
                  <c:v>41.246000000000002</c:v>
                </c:pt>
                <c:pt idx="644">
                  <c:v>43.045999999999999</c:v>
                </c:pt>
                <c:pt idx="645">
                  <c:v>42.896000000000001</c:v>
                </c:pt>
                <c:pt idx="646">
                  <c:v>42.896000000000001</c:v>
                </c:pt>
                <c:pt idx="647">
                  <c:v>42.195999999999998</c:v>
                </c:pt>
                <c:pt idx="648">
                  <c:v>41.146000000000001</c:v>
                </c:pt>
                <c:pt idx="649">
                  <c:v>42.345999999999997</c:v>
                </c:pt>
                <c:pt idx="650">
                  <c:v>41.996000000000002</c:v>
                </c:pt>
                <c:pt idx="651">
                  <c:v>40.246000000000002</c:v>
                </c:pt>
                <c:pt idx="652">
                  <c:v>41.496000000000002</c:v>
                </c:pt>
                <c:pt idx="653">
                  <c:v>39.896000000000001</c:v>
                </c:pt>
                <c:pt idx="654">
                  <c:v>41.695999999999998</c:v>
                </c:pt>
                <c:pt idx="655">
                  <c:v>43.496000000000002</c:v>
                </c:pt>
                <c:pt idx="656">
                  <c:v>40.896000000000001</c:v>
                </c:pt>
                <c:pt idx="657">
                  <c:v>44.146000000000001</c:v>
                </c:pt>
                <c:pt idx="658">
                  <c:v>44.545999999999999</c:v>
                </c:pt>
                <c:pt idx="659">
                  <c:v>43.896000000000001</c:v>
                </c:pt>
                <c:pt idx="660">
                  <c:v>44.646000000000001</c:v>
                </c:pt>
                <c:pt idx="661">
                  <c:v>43.045999999999999</c:v>
                </c:pt>
                <c:pt idx="662">
                  <c:v>39.845999999999997</c:v>
                </c:pt>
                <c:pt idx="663">
                  <c:v>38.045999999999999</c:v>
                </c:pt>
                <c:pt idx="664">
                  <c:v>38.445999999999998</c:v>
                </c:pt>
                <c:pt idx="665">
                  <c:v>39.246000000000002</c:v>
                </c:pt>
                <c:pt idx="666">
                  <c:v>40.396000000000001</c:v>
                </c:pt>
                <c:pt idx="667">
                  <c:v>38.595999999999997</c:v>
                </c:pt>
                <c:pt idx="668">
                  <c:v>38.445999999999998</c:v>
                </c:pt>
                <c:pt idx="669">
                  <c:v>39.445999999999998</c:v>
                </c:pt>
                <c:pt idx="670">
                  <c:v>38.345999999999997</c:v>
                </c:pt>
                <c:pt idx="671">
                  <c:v>33.631</c:v>
                </c:pt>
                <c:pt idx="672">
                  <c:v>32.881</c:v>
                </c:pt>
                <c:pt idx="673">
                  <c:v>30.780999999999999</c:v>
                </c:pt>
                <c:pt idx="674">
                  <c:v>34.381</c:v>
                </c:pt>
                <c:pt idx="675">
                  <c:v>33.180999999999997</c:v>
                </c:pt>
                <c:pt idx="676">
                  <c:v>33.631</c:v>
                </c:pt>
                <c:pt idx="677">
                  <c:v>34.481000000000002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37D-D842-BEE6-638B9D8976E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750154575"/>
        <c:axId val="720255120"/>
      </c:lineChart>
      <c:lineChart>
        <c:grouping val="standard"/>
        <c:varyColors val="0"/>
        <c:ser>
          <c:idx val="0"/>
          <c:order val="0"/>
          <c:tx>
            <c:strRef>
              <c:f>a!$C$1</c:f>
              <c:strCache>
                <c:ptCount val="1"/>
                <c:pt idx="0">
                  <c:v>HSI (Right)</c:v>
                </c:pt>
              </c:strCache>
            </c:strRef>
          </c:tx>
          <c:spPr>
            <a:ln w="19050" cap="rnd">
              <a:solidFill>
                <a:schemeClr val="tx1">
                  <a:lumMod val="50000"/>
                  <a:lumOff val="5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a!$A$2:$A$679</c:f>
              <c:numCache>
                <c:formatCode>m/d/yy</c:formatCode>
                <c:ptCount val="678"/>
                <c:pt idx="0">
                  <c:v>44755</c:v>
                </c:pt>
                <c:pt idx="1">
                  <c:v>44756</c:v>
                </c:pt>
                <c:pt idx="2">
                  <c:v>44757</c:v>
                </c:pt>
                <c:pt idx="3">
                  <c:v>44760</c:v>
                </c:pt>
                <c:pt idx="4">
                  <c:v>44761</c:v>
                </c:pt>
                <c:pt idx="5">
                  <c:v>44762</c:v>
                </c:pt>
                <c:pt idx="6">
                  <c:v>44763</c:v>
                </c:pt>
                <c:pt idx="7">
                  <c:v>44764</c:v>
                </c:pt>
                <c:pt idx="8">
                  <c:v>44767</c:v>
                </c:pt>
                <c:pt idx="9">
                  <c:v>44768</c:v>
                </c:pt>
                <c:pt idx="10">
                  <c:v>44769</c:v>
                </c:pt>
                <c:pt idx="11">
                  <c:v>44770</c:v>
                </c:pt>
                <c:pt idx="12">
                  <c:v>44771</c:v>
                </c:pt>
                <c:pt idx="13">
                  <c:v>44774</c:v>
                </c:pt>
                <c:pt idx="14">
                  <c:v>44775</c:v>
                </c:pt>
                <c:pt idx="15">
                  <c:v>44776</c:v>
                </c:pt>
                <c:pt idx="16">
                  <c:v>44777</c:v>
                </c:pt>
                <c:pt idx="17">
                  <c:v>44778</c:v>
                </c:pt>
                <c:pt idx="18">
                  <c:v>44781</c:v>
                </c:pt>
                <c:pt idx="19">
                  <c:v>44782</c:v>
                </c:pt>
                <c:pt idx="20">
                  <c:v>44783</c:v>
                </c:pt>
                <c:pt idx="21">
                  <c:v>44784</c:v>
                </c:pt>
                <c:pt idx="22">
                  <c:v>44785</c:v>
                </c:pt>
                <c:pt idx="23">
                  <c:v>44788</c:v>
                </c:pt>
                <c:pt idx="24">
                  <c:v>44789</c:v>
                </c:pt>
                <c:pt idx="25">
                  <c:v>44790</c:v>
                </c:pt>
                <c:pt idx="26">
                  <c:v>44791</c:v>
                </c:pt>
                <c:pt idx="27">
                  <c:v>44792</c:v>
                </c:pt>
                <c:pt idx="28">
                  <c:v>44795</c:v>
                </c:pt>
                <c:pt idx="29">
                  <c:v>44796</c:v>
                </c:pt>
                <c:pt idx="30">
                  <c:v>44797</c:v>
                </c:pt>
                <c:pt idx="31">
                  <c:v>44798</c:v>
                </c:pt>
                <c:pt idx="32">
                  <c:v>44799</c:v>
                </c:pt>
                <c:pt idx="33">
                  <c:v>44802</c:v>
                </c:pt>
                <c:pt idx="34">
                  <c:v>44803</c:v>
                </c:pt>
                <c:pt idx="35">
                  <c:v>44804</c:v>
                </c:pt>
                <c:pt idx="36">
                  <c:v>44805</c:v>
                </c:pt>
                <c:pt idx="37">
                  <c:v>44806</c:v>
                </c:pt>
                <c:pt idx="38">
                  <c:v>44809</c:v>
                </c:pt>
                <c:pt idx="39">
                  <c:v>44810</c:v>
                </c:pt>
                <c:pt idx="40">
                  <c:v>44811</c:v>
                </c:pt>
                <c:pt idx="41">
                  <c:v>44812</c:v>
                </c:pt>
                <c:pt idx="42">
                  <c:v>44813</c:v>
                </c:pt>
                <c:pt idx="43">
                  <c:v>44817</c:v>
                </c:pt>
                <c:pt idx="44">
                  <c:v>44818</c:v>
                </c:pt>
                <c:pt idx="45">
                  <c:v>44819</c:v>
                </c:pt>
                <c:pt idx="46">
                  <c:v>44820</c:v>
                </c:pt>
                <c:pt idx="47">
                  <c:v>44823</c:v>
                </c:pt>
                <c:pt idx="48">
                  <c:v>44824</c:v>
                </c:pt>
                <c:pt idx="49">
                  <c:v>44825</c:v>
                </c:pt>
                <c:pt idx="50">
                  <c:v>44826</c:v>
                </c:pt>
                <c:pt idx="51">
                  <c:v>44827</c:v>
                </c:pt>
                <c:pt idx="52">
                  <c:v>44830</c:v>
                </c:pt>
                <c:pt idx="53">
                  <c:v>44831</c:v>
                </c:pt>
                <c:pt idx="54">
                  <c:v>44832</c:v>
                </c:pt>
                <c:pt idx="55">
                  <c:v>44844</c:v>
                </c:pt>
                <c:pt idx="56">
                  <c:v>44845</c:v>
                </c:pt>
                <c:pt idx="57">
                  <c:v>44846</c:v>
                </c:pt>
                <c:pt idx="58">
                  <c:v>44847</c:v>
                </c:pt>
                <c:pt idx="59">
                  <c:v>44848</c:v>
                </c:pt>
                <c:pt idx="60">
                  <c:v>44851</c:v>
                </c:pt>
                <c:pt idx="61">
                  <c:v>44852</c:v>
                </c:pt>
                <c:pt idx="62">
                  <c:v>44853</c:v>
                </c:pt>
                <c:pt idx="63">
                  <c:v>44854</c:v>
                </c:pt>
                <c:pt idx="64">
                  <c:v>44855</c:v>
                </c:pt>
                <c:pt idx="65">
                  <c:v>44858</c:v>
                </c:pt>
                <c:pt idx="66">
                  <c:v>44859</c:v>
                </c:pt>
                <c:pt idx="67">
                  <c:v>44860</c:v>
                </c:pt>
                <c:pt idx="68">
                  <c:v>44861</c:v>
                </c:pt>
                <c:pt idx="69">
                  <c:v>44862</c:v>
                </c:pt>
                <c:pt idx="70">
                  <c:v>44865</c:v>
                </c:pt>
                <c:pt idx="71">
                  <c:v>44866</c:v>
                </c:pt>
                <c:pt idx="72">
                  <c:v>44867</c:v>
                </c:pt>
                <c:pt idx="73">
                  <c:v>44868</c:v>
                </c:pt>
                <c:pt idx="74">
                  <c:v>44869</c:v>
                </c:pt>
                <c:pt idx="75">
                  <c:v>44872</c:v>
                </c:pt>
                <c:pt idx="76">
                  <c:v>44873</c:v>
                </c:pt>
                <c:pt idx="77">
                  <c:v>44874</c:v>
                </c:pt>
                <c:pt idx="78">
                  <c:v>44875</c:v>
                </c:pt>
                <c:pt idx="79">
                  <c:v>44876</c:v>
                </c:pt>
                <c:pt idx="80">
                  <c:v>44879</c:v>
                </c:pt>
                <c:pt idx="81">
                  <c:v>44880</c:v>
                </c:pt>
                <c:pt idx="82">
                  <c:v>44881</c:v>
                </c:pt>
                <c:pt idx="83">
                  <c:v>44882</c:v>
                </c:pt>
                <c:pt idx="84">
                  <c:v>44883</c:v>
                </c:pt>
                <c:pt idx="85">
                  <c:v>44886</c:v>
                </c:pt>
                <c:pt idx="86">
                  <c:v>44887</c:v>
                </c:pt>
                <c:pt idx="87">
                  <c:v>44888</c:v>
                </c:pt>
                <c:pt idx="88">
                  <c:v>44889</c:v>
                </c:pt>
                <c:pt idx="89">
                  <c:v>44890</c:v>
                </c:pt>
                <c:pt idx="90">
                  <c:v>44893</c:v>
                </c:pt>
                <c:pt idx="91">
                  <c:v>44894</c:v>
                </c:pt>
                <c:pt idx="92">
                  <c:v>44895</c:v>
                </c:pt>
                <c:pt idx="93">
                  <c:v>44896</c:v>
                </c:pt>
                <c:pt idx="94">
                  <c:v>44897</c:v>
                </c:pt>
                <c:pt idx="95">
                  <c:v>44900</c:v>
                </c:pt>
                <c:pt idx="96">
                  <c:v>44901</c:v>
                </c:pt>
                <c:pt idx="97">
                  <c:v>44902</c:v>
                </c:pt>
                <c:pt idx="98">
                  <c:v>44903</c:v>
                </c:pt>
                <c:pt idx="99">
                  <c:v>44904</c:v>
                </c:pt>
                <c:pt idx="100">
                  <c:v>44907</c:v>
                </c:pt>
                <c:pt idx="101">
                  <c:v>44908</c:v>
                </c:pt>
                <c:pt idx="102">
                  <c:v>44909</c:v>
                </c:pt>
                <c:pt idx="103">
                  <c:v>44910</c:v>
                </c:pt>
                <c:pt idx="104">
                  <c:v>44911</c:v>
                </c:pt>
                <c:pt idx="105">
                  <c:v>44914</c:v>
                </c:pt>
                <c:pt idx="106">
                  <c:v>44915</c:v>
                </c:pt>
                <c:pt idx="107">
                  <c:v>44916</c:v>
                </c:pt>
                <c:pt idx="108">
                  <c:v>44917</c:v>
                </c:pt>
                <c:pt idx="109">
                  <c:v>44918</c:v>
                </c:pt>
                <c:pt idx="110">
                  <c:v>44923</c:v>
                </c:pt>
                <c:pt idx="111">
                  <c:v>44924</c:v>
                </c:pt>
                <c:pt idx="112">
                  <c:v>44925</c:v>
                </c:pt>
                <c:pt idx="113">
                  <c:v>44929</c:v>
                </c:pt>
                <c:pt idx="114">
                  <c:v>44930</c:v>
                </c:pt>
                <c:pt idx="115">
                  <c:v>44931</c:v>
                </c:pt>
                <c:pt idx="116">
                  <c:v>44932</c:v>
                </c:pt>
                <c:pt idx="117">
                  <c:v>44935</c:v>
                </c:pt>
                <c:pt idx="118">
                  <c:v>44936</c:v>
                </c:pt>
                <c:pt idx="119">
                  <c:v>44937</c:v>
                </c:pt>
                <c:pt idx="120">
                  <c:v>44938</c:v>
                </c:pt>
                <c:pt idx="121">
                  <c:v>44939</c:v>
                </c:pt>
                <c:pt idx="122">
                  <c:v>44942</c:v>
                </c:pt>
                <c:pt idx="123">
                  <c:v>44943</c:v>
                </c:pt>
                <c:pt idx="124">
                  <c:v>44944</c:v>
                </c:pt>
                <c:pt idx="125">
                  <c:v>44956</c:v>
                </c:pt>
                <c:pt idx="126">
                  <c:v>44957</c:v>
                </c:pt>
                <c:pt idx="127">
                  <c:v>44958</c:v>
                </c:pt>
                <c:pt idx="128">
                  <c:v>44959</c:v>
                </c:pt>
                <c:pt idx="129">
                  <c:v>44960</c:v>
                </c:pt>
                <c:pt idx="130">
                  <c:v>44963</c:v>
                </c:pt>
                <c:pt idx="131">
                  <c:v>44964</c:v>
                </c:pt>
                <c:pt idx="132">
                  <c:v>44965</c:v>
                </c:pt>
                <c:pt idx="133">
                  <c:v>44966</c:v>
                </c:pt>
                <c:pt idx="134">
                  <c:v>44967</c:v>
                </c:pt>
                <c:pt idx="135">
                  <c:v>44970</c:v>
                </c:pt>
                <c:pt idx="136">
                  <c:v>44971</c:v>
                </c:pt>
                <c:pt idx="137">
                  <c:v>44972</c:v>
                </c:pt>
                <c:pt idx="138">
                  <c:v>44973</c:v>
                </c:pt>
                <c:pt idx="139">
                  <c:v>44974</c:v>
                </c:pt>
                <c:pt idx="140">
                  <c:v>44977</c:v>
                </c:pt>
                <c:pt idx="141">
                  <c:v>44978</c:v>
                </c:pt>
                <c:pt idx="142">
                  <c:v>44979</c:v>
                </c:pt>
                <c:pt idx="143">
                  <c:v>44980</c:v>
                </c:pt>
                <c:pt idx="144">
                  <c:v>44981</c:v>
                </c:pt>
                <c:pt idx="145">
                  <c:v>44984</c:v>
                </c:pt>
                <c:pt idx="146">
                  <c:v>44985</c:v>
                </c:pt>
                <c:pt idx="147">
                  <c:v>44986</c:v>
                </c:pt>
                <c:pt idx="148">
                  <c:v>44987</c:v>
                </c:pt>
                <c:pt idx="149">
                  <c:v>44988</c:v>
                </c:pt>
                <c:pt idx="150">
                  <c:v>44991</c:v>
                </c:pt>
                <c:pt idx="151">
                  <c:v>44992</c:v>
                </c:pt>
                <c:pt idx="152">
                  <c:v>44993</c:v>
                </c:pt>
                <c:pt idx="153">
                  <c:v>44994</c:v>
                </c:pt>
                <c:pt idx="154">
                  <c:v>44995</c:v>
                </c:pt>
                <c:pt idx="155">
                  <c:v>44998</c:v>
                </c:pt>
                <c:pt idx="156">
                  <c:v>44999</c:v>
                </c:pt>
                <c:pt idx="157">
                  <c:v>45000</c:v>
                </c:pt>
                <c:pt idx="158">
                  <c:v>45001</c:v>
                </c:pt>
                <c:pt idx="159">
                  <c:v>45002</c:v>
                </c:pt>
                <c:pt idx="160">
                  <c:v>45005</c:v>
                </c:pt>
                <c:pt idx="161">
                  <c:v>45006</c:v>
                </c:pt>
                <c:pt idx="162">
                  <c:v>45007</c:v>
                </c:pt>
                <c:pt idx="163">
                  <c:v>45008</c:v>
                </c:pt>
                <c:pt idx="164">
                  <c:v>45009</c:v>
                </c:pt>
                <c:pt idx="165">
                  <c:v>45012</c:v>
                </c:pt>
                <c:pt idx="166">
                  <c:v>45013</c:v>
                </c:pt>
                <c:pt idx="167">
                  <c:v>45014</c:v>
                </c:pt>
                <c:pt idx="168">
                  <c:v>45015</c:v>
                </c:pt>
                <c:pt idx="169">
                  <c:v>45016</c:v>
                </c:pt>
                <c:pt idx="170">
                  <c:v>45019</c:v>
                </c:pt>
                <c:pt idx="171">
                  <c:v>45020</c:v>
                </c:pt>
                <c:pt idx="172">
                  <c:v>45022</c:v>
                </c:pt>
                <c:pt idx="173">
                  <c:v>45027</c:v>
                </c:pt>
                <c:pt idx="174">
                  <c:v>45028</c:v>
                </c:pt>
                <c:pt idx="175">
                  <c:v>45029</c:v>
                </c:pt>
                <c:pt idx="176">
                  <c:v>45030</c:v>
                </c:pt>
                <c:pt idx="177">
                  <c:v>45033</c:v>
                </c:pt>
                <c:pt idx="178">
                  <c:v>45034</c:v>
                </c:pt>
                <c:pt idx="179">
                  <c:v>45035</c:v>
                </c:pt>
                <c:pt idx="180">
                  <c:v>45036</c:v>
                </c:pt>
                <c:pt idx="181">
                  <c:v>45037</c:v>
                </c:pt>
                <c:pt idx="182">
                  <c:v>45040</c:v>
                </c:pt>
                <c:pt idx="183">
                  <c:v>45041</c:v>
                </c:pt>
                <c:pt idx="184">
                  <c:v>45042</c:v>
                </c:pt>
                <c:pt idx="185">
                  <c:v>45043</c:v>
                </c:pt>
                <c:pt idx="186">
                  <c:v>45044</c:v>
                </c:pt>
                <c:pt idx="187">
                  <c:v>45050</c:v>
                </c:pt>
                <c:pt idx="188">
                  <c:v>45051</c:v>
                </c:pt>
                <c:pt idx="189">
                  <c:v>45054</c:v>
                </c:pt>
                <c:pt idx="190">
                  <c:v>45055</c:v>
                </c:pt>
                <c:pt idx="191">
                  <c:v>45056</c:v>
                </c:pt>
                <c:pt idx="192">
                  <c:v>45057</c:v>
                </c:pt>
                <c:pt idx="193">
                  <c:v>45058</c:v>
                </c:pt>
                <c:pt idx="194">
                  <c:v>45061</c:v>
                </c:pt>
                <c:pt idx="195">
                  <c:v>45062</c:v>
                </c:pt>
                <c:pt idx="196">
                  <c:v>45063</c:v>
                </c:pt>
                <c:pt idx="197">
                  <c:v>45064</c:v>
                </c:pt>
                <c:pt idx="198">
                  <c:v>45065</c:v>
                </c:pt>
                <c:pt idx="199">
                  <c:v>45068</c:v>
                </c:pt>
                <c:pt idx="200">
                  <c:v>45069</c:v>
                </c:pt>
                <c:pt idx="201">
                  <c:v>45070</c:v>
                </c:pt>
                <c:pt idx="202">
                  <c:v>45071</c:v>
                </c:pt>
                <c:pt idx="203">
                  <c:v>45075</c:v>
                </c:pt>
                <c:pt idx="204">
                  <c:v>45076</c:v>
                </c:pt>
                <c:pt idx="205">
                  <c:v>45077</c:v>
                </c:pt>
                <c:pt idx="206">
                  <c:v>45078</c:v>
                </c:pt>
                <c:pt idx="207">
                  <c:v>45079</c:v>
                </c:pt>
                <c:pt idx="208">
                  <c:v>45082</c:v>
                </c:pt>
                <c:pt idx="209">
                  <c:v>45083</c:v>
                </c:pt>
                <c:pt idx="210">
                  <c:v>45084</c:v>
                </c:pt>
                <c:pt idx="211">
                  <c:v>45085</c:v>
                </c:pt>
                <c:pt idx="212">
                  <c:v>45086</c:v>
                </c:pt>
                <c:pt idx="213">
                  <c:v>45089</c:v>
                </c:pt>
                <c:pt idx="214">
                  <c:v>45090</c:v>
                </c:pt>
                <c:pt idx="215">
                  <c:v>45091</c:v>
                </c:pt>
                <c:pt idx="216">
                  <c:v>45092</c:v>
                </c:pt>
                <c:pt idx="217">
                  <c:v>45093</c:v>
                </c:pt>
                <c:pt idx="218">
                  <c:v>45096</c:v>
                </c:pt>
                <c:pt idx="219">
                  <c:v>45097</c:v>
                </c:pt>
                <c:pt idx="220">
                  <c:v>45098</c:v>
                </c:pt>
                <c:pt idx="221">
                  <c:v>45103</c:v>
                </c:pt>
                <c:pt idx="222">
                  <c:v>45104</c:v>
                </c:pt>
                <c:pt idx="223">
                  <c:v>45105</c:v>
                </c:pt>
                <c:pt idx="224">
                  <c:v>45106</c:v>
                </c:pt>
                <c:pt idx="225">
                  <c:v>45107</c:v>
                </c:pt>
                <c:pt idx="226">
                  <c:v>45110</c:v>
                </c:pt>
                <c:pt idx="227">
                  <c:v>45111</c:v>
                </c:pt>
                <c:pt idx="228">
                  <c:v>45112</c:v>
                </c:pt>
                <c:pt idx="229">
                  <c:v>45113</c:v>
                </c:pt>
                <c:pt idx="230">
                  <c:v>45114</c:v>
                </c:pt>
                <c:pt idx="231">
                  <c:v>45117</c:v>
                </c:pt>
                <c:pt idx="232">
                  <c:v>45118</c:v>
                </c:pt>
                <c:pt idx="233">
                  <c:v>45119</c:v>
                </c:pt>
                <c:pt idx="234">
                  <c:v>45120</c:v>
                </c:pt>
                <c:pt idx="235">
                  <c:v>45121</c:v>
                </c:pt>
                <c:pt idx="236">
                  <c:v>45125</c:v>
                </c:pt>
                <c:pt idx="237">
                  <c:v>45126</c:v>
                </c:pt>
                <c:pt idx="238">
                  <c:v>45127</c:v>
                </c:pt>
                <c:pt idx="239">
                  <c:v>45128</c:v>
                </c:pt>
                <c:pt idx="240">
                  <c:v>45131</c:v>
                </c:pt>
                <c:pt idx="241">
                  <c:v>45132</c:v>
                </c:pt>
                <c:pt idx="242">
                  <c:v>45133</c:v>
                </c:pt>
                <c:pt idx="243">
                  <c:v>45134</c:v>
                </c:pt>
                <c:pt idx="244">
                  <c:v>45135</c:v>
                </c:pt>
                <c:pt idx="245">
                  <c:v>45138</c:v>
                </c:pt>
                <c:pt idx="246">
                  <c:v>45139</c:v>
                </c:pt>
                <c:pt idx="247">
                  <c:v>45140</c:v>
                </c:pt>
                <c:pt idx="248">
                  <c:v>45141</c:v>
                </c:pt>
                <c:pt idx="249">
                  <c:v>45142</c:v>
                </c:pt>
                <c:pt idx="250">
                  <c:v>45145</c:v>
                </c:pt>
                <c:pt idx="251">
                  <c:v>45146</c:v>
                </c:pt>
                <c:pt idx="252">
                  <c:v>45147</c:v>
                </c:pt>
                <c:pt idx="253">
                  <c:v>45148</c:v>
                </c:pt>
                <c:pt idx="254">
                  <c:v>45149</c:v>
                </c:pt>
                <c:pt idx="255">
                  <c:v>45152</c:v>
                </c:pt>
                <c:pt idx="256">
                  <c:v>45153</c:v>
                </c:pt>
                <c:pt idx="257">
                  <c:v>45154</c:v>
                </c:pt>
                <c:pt idx="258">
                  <c:v>45155</c:v>
                </c:pt>
                <c:pt idx="259">
                  <c:v>45156</c:v>
                </c:pt>
                <c:pt idx="260">
                  <c:v>45159</c:v>
                </c:pt>
                <c:pt idx="261">
                  <c:v>45160</c:v>
                </c:pt>
                <c:pt idx="262">
                  <c:v>45161</c:v>
                </c:pt>
                <c:pt idx="263">
                  <c:v>45162</c:v>
                </c:pt>
                <c:pt idx="264">
                  <c:v>45163</c:v>
                </c:pt>
                <c:pt idx="265">
                  <c:v>45166</c:v>
                </c:pt>
                <c:pt idx="266">
                  <c:v>45167</c:v>
                </c:pt>
                <c:pt idx="267">
                  <c:v>45168</c:v>
                </c:pt>
                <c:pt idx="268">
                  <c:v>45169</c:v>
                </c:pt>
                <c:pt idx="269">
                  <c:v>45173</c:v>
                </c:pt>
                <c:pt idx="270">
                  <c:v>45174</c:v>
                </c:pt>
                <c:pt idx="271">
                  <c:v>45175</c:v>
                </c:pt>
                <c:pt idx="272">
                  <c:v>45176</c:v>
                </c:pt>
                <c:pt idx="273">
                  <c:v>45180</c:v>
                </c:pt>
                <c:pt idx="274">
                  <c:v>45181</c:v>
                </c:pt>
                <c:pt idx="275">
                  <c:v>45182</c:v>
                </c:pt>
                <c:pt idx="276">
                  <c:v>45183</c:v>
                </c:pt>
                <c:pt idx="277">
                  <c:v>45184</c:v>
                </c:pt>
                <c:pt idx="278">
                  <c:v>45187</c:v>
                </c:pt>
                <c:pt idx="279">
                  <c:v>45188</c:v>
                </c:pt>
                <c:pt idx="280">
                  <c:v>45189</c:v>
                </c:pt>
                <c:pt idx="281">
                  <c:v>45190</c:v>
                </c:pt>
                <c:pt idx="282">
                  <c:v>45191</c:v>
                </c:pt>
                <c:pt idx="283">
                  <c:v>45194</c:v>
                </c:pt>
                <c:pt idx="284">
                  <c:v>45195</c:v>
                </c:pt>
                <c:pt idx="285">
                  <c:v>45196</c:v>
                </c:pt>
                <c:pt idx="286">
                  <c:v>45197</c:v>
                </c:pt>
                <c:pt idx="287">
                  <c:v>45208</c:v>
                </c:pt>
                <c:pt idx="288">
                  <c:v>45209</c:v>
                </c:pt>
                <c:pt idx="289">
                  <c:v>45210</c:v>
                </c:pt>
                <c:pt idx="290">
                  <c:v>45211</c:v>
                </c:pt>
                <c:pt idx="291">
                  <c:v>45212</c:v>
                </c:pt>
                <c:pt idx="292">
                  <c:v>45215</c:v>
                </c:pt>
                <c:pt idx="293">
                  <c:v>45216</c:v>
                </c:pt>
                <c:pt idx="294">
                  <c:v>45217</c:v>
                </c:pt>
                <c:pt idx="295">
                  <c:v>45218</c:v>
                </c:pt>
                <c:pt idx="296">
                  <c:v>45219</c:v>
                </c:pt>
                <c:pt idx="297">
                  <c:v>45223</c:v>
                </c:pt>
                <c:pt idx="298">
                  <c:v>45224</c:v>
                </c:pt>
                <c:pt idx="299">
                  <c:v>45225</c:v>
                </c:pt>
                <c:pt idx="300">
                  <c:v>45226</c:v>
                </c:pt>
                <c:pt idx="301">
                  <c:v>45229</c:v>
                </c:pt>
                <c:pt idx="302">
                  <c:v>45230</c:v>
                </c:pt>
                <c:pt idx="303">
                  <c:v>45231</c:v>
                </c:pt>
                <c:pt idx="304">
                  <c:v>45232</c:v>
                </c:pt>
                <c:pt idx="305">
                  <c:v>45233</c:v>
                </c:pt>
                <c:pt idx="306">
                  <c:v>45236</c:v>
                </c:pt>
                <c:pt idx="307">
                  <c:v>45237</c:v>
                </c:pt>
                <c:pt idx="308">
                  <c:v>45238</c:v>
                </c:pt>
                <c:pt idx="309">
                  <c:v>45239</c:v>
                </c:pt>
                <c:pt idx="310">
                  <c:v>45240</c:v>
                </c:pt>
                <c:pt idx="311">
                  <c:v>45243</c:v>
                </c:pt>
                <c:pt idx="312">
                  <c:v>45244</c:v>
                </c:pt>
                <c:pt idx="313">
                  <c:v>45245</c:v>
                </c:pt>
                <c:pt idx="314">
                  <c:v>45246</c:v>
                </c:pt>
                <c:pt idx="315">
                  <c:v>45247</c:v>
                </c:pt>
                <c:pt idx="316">
                  <c:v>45250</c:v>
                </c:pt>
                <c:pt idx="317">
                  <c:v>45251</c:v>
                </c:pt>
                <c:pt idx="318">
                  <c:v>45252</c:v>
                </c:pt>
                <c:pt idx="319">
                  <c:v>45253</c:v>
                </c:pt>
                <c:pt idx="320">
                  <c:v>45254</c:v>
                </c:pt>
                <c:pt idx="321">
                  <c:v>45257</c:v>
                </c:pt>
                <c:pt idx="322">
                  <c:v>45258</c:v>
                </c:pt>
                <c:pt idx="323">
                  <c:v>45259</c:v>
                </c:pt>
                <c:pt idx="324">
                  <c:v>45260</c:v>
                </c:pt>
                <c:pt idx="325">
                  <c:v>45261</c:v>
                </c:pt>
                <c:pt idx="326">
                  <c:v>45264</c:v>
                </c:pt>
                <c:pt idx="327">
                  <c:v>45265</c:v>
                </c:pt>
                <c:pt idx="328">
                  <c:v>45266</c:v>
                </c:pt>
                <c:pt idx="329">
                  <c:v>45267</c:v>
                </c:pt>
                <c:pt idx="330">
                  <c:v>45268</c:v>
                </c:pt>
                <c:pt idx="331">
                  <c:v>45271</c:v>
                </c:pt>
                <c:pt idx="332">
                  <c:v>45272</c:v>
                </c:pt>
                <c:pt idx="333">
                  <c:v>45273</c:v>
                </c:pt>
                <c:pt idx="334">
                  <c:v>45274</c:v>
                </c:pt>
                <c:pt idx="335">
                  <c:v>45275</c:v>
                </c:pt>
                <c:pt idx="336">
                  <c:v>45278</c:v>
                </c:pt>
                <c:pt idx="337">
                  <c:v>45279</c:v>
                </c:pt>
                <c:pt idx="338">
                  <c:v>45280</c:v>
                </c:pt>
                <c:pt idx="339">
                  <c:v>45281</c:v>
                </c:pt>
                <c:pt idx="340">
                  <c:v>45282</c:v>
                </c:pt>
                <c:pt idx="341">
                  <c:v>45287</c:v>
                </c:pt>
                <c:pt idx="342">
                  <c:v>45288</c:v>
                </c:pt>
                <c:pt idx="343">
                  <c:v>45289</c:v>
                </c:pt>
                <c:pt idx="344">
                  <c:v>45293</c:v>
                </c:pt>
                <c:pt idx="345">
                  <c:v>45294</c:v>
                </c:pt>
                <c:pt idx="346">
                  <c:v>45295</c:v>
                </c:pt>
                <c:pt idx="347">
                  <c:v>45296</c:v>
                </c:pt>
                <c:pt idx="348">
                  <c:v>45299</c:v>
                </c:pt>
                <c:pt idx="349">
                  <c:v>45300</c:v>
                </c:pt>
                <c:pt idx="350">
                  <c:v>45301</c:v>
                </c:pt>
                <c:pt idx="351">
                  <c:v>45302</c:v>
                </c:pt>
                <c:pt idx="352">
                  <c:v>45303</c:v>
                </c:pt>
                <c:pt idx="353">
                  <c:v>45306</c:v>
                </c:pt>
                <c:pt idx="354">
                  <c:v>45307</c:v>
                </c:pt>
                <c:pt idx="355">
                  <c:v>45308</c:v>
                </c:pt>
                <c:pt idx="356">
                  <c:v>45309</c:v>
                </c:pt>
                <c:pt idx="357">
                  <c:v>45310</c:v>
                </c:pt>
                <c:pt idx="358">
                  <c:v>45313</c:v>
                </c:pt>
                <c:pt idx="359">
                  <c:v>45314</c:v>
                </c:pt>
                <c:pt idx="360">
                  <c:v>45315</c:v>
                </c:pt>
                <c:pt idx="361">
                  <c:v>45316</c:v>
                </c:pt>
                <c:pt idx="362">
                  <c:v>45317</c:v>
                </c:pt>
                <c:pt idx="363">
                  <c:v>45320</c:v>
                </c:pt>
                <c:pt idx="364">
                  <c:v>45321</c:v>
                </c:pt>
                <c:pt idx="365">
                  <c:v>45322</c:v>
                </c:pt>
                <c:pt idx="366">
                  <c:v>45323</c:v>
                </c:pt>
                <c:pt idx="367">
                  <c:v>45324</c:v>
                </c:pt>
                <c:pt idx="368">
                  <c:v>45327</c:v>
                </c:pt>
                <c:pt idx="369">
                  <c:v>45328</c:v>
                </c:pt>
                <c:pt idx="370">
                  <c:v>45329</c:v>
                </c:pt>
                <c:pt idx="371">
                  <c:v>45330</c:v>
                </c:pt>
                <c:pt idx="372">
                  <c:v>45341</c:v>
                </c:pt>
                <c:pt idx="373">
                  <c:v>45342</c:v>
                </c:pt>
                <c:pt idx="374">
                  <c:v>45343</c:v>
                </c:pt>
                <c:pt idx="375">
                  <c:v>45344</c:v>
                </c:pt>
                <c:pt idx="376">
                  <c:v>45345</c:v>
                </c:pt>
                <c:pt idx="377">
                  <c:v>45348</c:v>
                </c:pt>
                <c:pt idx="378">
                  <c:v>45349</c:v>
                </c:pt>
                <c:pt idx="379">
                  <c:v>45350</c:v>
                </c:pt>
                <c:pt idx="380">
                  <c:v>45351</c:v>
                </c:pt>
                <c:pt idx="381">
                  <c:v>45352</c:v>
                </c:pt>
                <c:pt idx="382">
                  <c:v>45355</c:v>
                </c:pt>
                <c:pt idx="383">
                  <c:v>45356</c:v>
                </c:pt>
                <c:pt idx="384">
                  <c:v>45357</c:v>
                </c:pt>
                <c:pt idx="385">
                  <c:v>45358</c:v>
                </c:pt>
                <c:pt idx="386">
                  <c:v>45359</c:v>
                </c:pt>
                <c:pt idx="387">
                  <c:v>45362</c:v>
                </c:pt>
                <c:pt idx="388">
                  <c:v>45363</c:v>
                </c:pt>
                <c:pt idx="389">
                  <c:v>45364</c:v>
                </c:pt>
                <c:pt idx="390">
                  <c:v>45365</c:v>
                </c:pt>
                <c:pt idx="391">
                  <c:v>45366</c:v>
                </c:pt>
                <c:pt idx="392">
                  <c:v>45369</c:v>
                </c:pt>
                <c:pt idx="393">
                  <c:v>45370</c:v>
                </c:pt>
                <c:pt idx="394">
                  <c:v>45371</c:v>
                </c:pt>
                <c:pt idx="395">
                  <c:v>45372</c:v>
                </c:pt>
                <c:pt idx="396">
                  <c:v>45373</c:v>
                </c:pt>
                <c:pt idx="397">
                  <c:v>45376</c:v>
                </c:pt>
                <c:pt idx="398">
                  <c:v>45377</c:v>
                </c:pt>
                <c:pt idx="399">
                  <c:v>45378</c:v>
                </c:pt>
                <c:pt idx="400">
                  <c:v>45379</c:v>
                </c:pt>
                <c:pt idx="401">
                  <c:v>45384</c:v>
                </c:pt>
                <c:pt idx="402">
                  <c:v>45385</c:v>
                </c:pt>
                <c:pt idx="403">
                  <c:v>45390</c:v>
                </c:pt>
                <c:pt idx="404">
                  <c:v>45391</c:v>
                </c:pt>
                <c:pt idx="405">
                  <c:v>45392</c:v>
                </c:pt>
                <c:pt idx="406">
                  <c:v>45393</c:v>
                </c:pt>
                <c:pt idx="407">
                  <c:v>45394</c:v>
                </c:pt>
                <c:pt idx="408">
                  <c:v>45397</c:v>
                </c:pt>
                <c:pt idx="409">
                  <c:v>45398</c:v>
                </c:pt>
                <c:pt idx="410">
                  <c:v>45399</c:v>
                </c:pt>
                <c:pt idx="411">
                  <c:v>45400</c:v>
                </c:pt>
                <c:pt idx="412">
                  <c:v>45401</c:v>
                </c:pt>
                <c:pt idx="413">
                  <c:v>45404</c:v>
                </c:pt>
                <c:pt idx="414">
                  <c:v>45405</c:v>
                </c:pt>
                <c:pt idx="415">
                  <c:v>45406</c:v>
                </c:pt>
                <c:pt idx="416">
                  <c:v>45407</c:v>
                </c:pt>
                <c:pt idx="417">
                  <c:v>45408</c:v>
                </c:pt>
                <c:pt idx="418">
                  <c:v>45411</c:v>
                </c:pt>
                <c:pt idx="419">
                  <c:v>45412</c:v>
                </c:pt>
                <c:pt idx="420">
                  <c:v>45418</c:v>
                </c:pt>
                <c:pt idx="421">
                  <c:v>45419</c:v>
                </c:pt>
                <c:pt idx="422">
                  <c:v>45420</c:v>
                </c:pt>
                <c:pt idx="423">
                  <c:v>45421</c:v>
                </c:pt>
                <c:pt idx="424">
                  <c:v>45422</c:v>
                </c:pt>
                <c:pt idx="425">
                  <c:v>45425</c:v>
                </c:pt>
                <c:pt idx="426">
                  <c:v>45426</c:v>
                </c:pt>
                <c:pt idx="427">
                  <c:v>45428</c:v>
                </c:pt>
                <c:pt idx="428">
                  <c:v>45429</c:v>
                </c:pt>
                <c:pt idx="429">
                  <c:v>45432</c:v>
                </c:pt>
                <c:pt idx="430">
                  <c:v>45433</c:v>
                </c:pt>
                <c:pt idx="431">
                  <c:v>45434</c:v>
                </c:pt>
                <c:pt idx="432">
                  <c:v>45435</c:v>
                </c:pt>
                <c:pt idx="433">
                  <c:v>45436</c:v>
                </c:pt>
                <c:pt idx="434">
                  <c:v>45439</c:v>
                </c:pt>
                <c:pt idx="435">
                  <c:v>45440</c:v>
                </c:pt>
                <c:pt idx="436">
                  <c:v>45441</c:v>
                </c:pt>
                <c:pt idx="437">
                  <c:v>45442</c:v>
                </c:pt>
                <c:pt idx="438">
                  <c:v>45443</c:v>
                </c:pt>
                <c:pt idx="439">
                  <c:v>45446</c:v>
                </c:pt>
                <c:pt idx="440">
                  <c:v>45447</c:v>
                </c:pt>
                <c:pt idx="441">
                  <c:v>45448</c:v>
                </c:pt>
                <c:pt idx="442">
                  <c:v>45449</c:v>
                </c:pt>
                <c:pt idx="443">
                  <c:v>45450</c:v>
                </c:pt>
                <c:pt idx="444">
                  <c:v>45454</c:v>
                </c:pt>
                <c:pt idx="445">
                  <c:v>45455</c:v>
                </c:pt>
                <c:pt idx="446">
                  <c:v>45456</c:v>
                </c:pt>
                <c:pt idx="447">
                  <c:v>45457</c:v>
                </c:pt>
                <c:pt idx="448">
                  <c:v>45460</c:v>
                </c:pt>
                <c:pt idx="449">
                  <c:v>45461</c:v>
                </c:pt>
                <c:pt idx="450">
                  <c:v>45462</c:v>
                </c:pt>
                <c:pt idx="451">
                  <c:v>45463</c:v>
                </c:pt>
                <c:pt idx="452">
                  <c:v>45464</c:v>
                </c:pt>
                <c:pt idx="453">
                  <c:v>45467</c:v>
                </c:pt>
                <c:pt idx="454">
                  <c:v>45468</c:v>
                </c:pt>
                <c:pt idx="455">
                  <c:v>45469</c:v>
                </c:pt>
                <c:pt idx="456">
                  <c:v>45470</c:v>
                </c:pt>
                <c:pt idx="457">
                  <c:v>45471</c:v>
                </c:pt>
                <c:pt idx="458">
                  <c:v>45475</c:v>
                </c:pt>
                <c:pt idx="459">
                  <c:v>45476</c:v>
                </c:pt>
                <c:pt idx="460">
                  <c:v>45477</c:v>
                </c:pt>
                <c:pt idx="461">
                  <c:v>45478</c:v>
                </c:pt>
                <c:pt idx="462">
                  <c:v>45481</c:v>
                </c:pt>
                <c:pt idx="463">
                  <c:v>45482</c:v>
                </c:pt>
                <c:pt idx="464">
                  <c:v>45483</c:v>
                </c:pt>
                <c:pt idx="465">
                  <c:v>45484</c:v>
                </c:pt>
                <c:pt idx="466">
                  <c:v>45485</c:v>
                </c:pt>
                <c:pt idx="467">
                  <c:v>45488</c:v>
                </c:pt>
                <c:pt idx="468">
                  <c:v>45489</c:v>
                </c:pt>
                <c:pt idx="469">
                  <c:v>45490</c:v>
                </c:pt>
                <c:pt idx="470">
                  <c:v>45491</c:v>
                </c:pt>
                <c:pt idx="471">
                  <c:v>45492</c:v>
                </c:pt>
                <c:pt idx="472">
                  <c:v>45495</c:v>
                </c:pt>
                <c:pt idx="473">
                  <c:v>45496</c:v>
                </c:pt>
                <c:pt idx="474">
                  <c:v>45497</c:v>
                </c:pt>
                <c:pt idx="475">
                  <c:v>45498</c:v>
                </c:pt>
                <c:pt idx="476">
                  <c:v>45499</c:v>
                </c:pt>
                <c:pt idx="477">
                  <c:v>45502</c:v>
                </c:pt>
                <c:pt idx="478">
                  <c:v>45503</c:v>
                </c:pt>
                <c:pt idx="479">
                  <c:v>45504</c:v>
                </c:pt>
                <c:pt idx="480">
                  <c:v>45505</c:v>
                </c:pt>
                <c:pt idx="481">
                  <c:v>45506</c:v>
                </c:pt>
                <c:pt idx="482">
                  <c:v>45509</c:v>
                </c:pt>
                <c:pt idx="483">
                  <c:v>45510</c:v>
                </c:pt>
                <c:pt idx="484">
                  <c:v>45511</c:v>
                </c:pt>
                <c:pt idx="485">
                  <c:v>45512</c:v>
                </c:pt>
                <c:pt idx="486">
                  <c:v>45513</c:v>
                </c:pt>
                <c:pt idx="487">
                  <c:v>45516</c:v>
                </c:pt>
                <c:pt idx="488">
                  <c:v>45517</c:v>
                </c:pt>
                <c:pt idx="489">
                  <c:v>45518</c:v>
                </c:pt>
                <c:pt idx="490">
                  <c:v>45519</c:v>
                </c:pt>
                <c:pt idx="491">
                  <c:v>45520</c:v>
                </c:pt>
                <c:pt idx="492">
                  <c:v>45523</c:v>
                </c:pt>
                <c:pt idx="493">
                  <c:v>45524</c:v>
                </c:pt>
                <c:pt idx="494">
                  <c:v>45525</c:v>
                </c:pt>
                <c:pt idx="495">
                  <c:v>45526</c:v>
                </c:pt>
                <c:pt idx="496">
                  <c:v>45527</c:v>
                </c:pt>
                <c:pt idx="497">
                  <c:v>45530</c:v>
                </c:pt>
                <c:pt idx="498">
                  <c:v>45531</c:v>
                </c:pt>
                <c:pt idx="499">
                  <c:v>45532</c:v>
                </c:pt>
                <c:pt idx="500">
                  <c:v>45533</c:v>
                </c:pt>
                <c:pt idx="501">
                  <c:v>45534</c:v>
                </c:pt>
                <c:pt idx="502">
                  <c:v>45537</c:v>
                </c:pt>
                <c:pt idx="503">
                  <c:v>45538</c:v>
                </c:pt>
                <c:pt idx="504">
                  <c:v>45539</c:v>
                </c:pt>
                <c:pt idx="505">
                  <c:v>45540</c:v>
                </c:pt>
                <c:pt idx="506">
                  <c:v>45544</c:v>
                </c:pt>
                <c:pt idx="507">
                  <c:v>45545</c:v>
                </c:pt>
                <c:pt idx="508">
                  <c:v>45546</c:v>
                </c:pt>
                <c:pt idx="509">
                  <c:v>45547</c:v>
                </c:pt>
                <c:pt idx="510">
                  <c:v>45548</c:v>
                </c:pt>
                <c:pt idx="511">
                  <c:v>45554</c:v>
                </c:pt>
                <c:pt idx="512">
                  <c:v>45555</c:v>
                </c:pt>
                <c:pt idx="513">
                  <c:v>45558</c:v>
                </c:pt>
                <c:pt idx="514">
                  <c:v>45559</c:v>
                </c:pt>
                <c:pt idx="515">
                  <c:v>45560</c:v>
                </c:pt>
                <c:pt idx="516">
                  <c:v>45561</c:v>
                </c:pt>
                <c:pt idx="517">
                  <c:v>45562</c:v>
                </c:pt>
                <c:pt idx="518">
                  <c:v>45565</c:v>
                </c:pt>
                <c:pt idx="519">
                  <c:v>45573</c:v>
                </c:pt>
                <c:pt idx="520">
                  <c:v>45574</c:v>
                </c:pt>
                <c:pt idx="521">
                  <c:v>45575</c:v>
                </c:pt>
                <c:pt idx="522">
                  <c:v>45579</c:v>
                </c:pt>
                <c:pt idx="523">
                  <c:v>45580</c:v>
                </c:pt>
                <c:pt idx="524">
                  <c:v>45581</c:v>
                </c:pt>
                <c:pt idx="525">
                  <c:v>45582</c:v>
                </c:pt>
                <c:pt idx="526">
                  <c:v>45583</c:v>
                </c:pt>
                <c:pt idx="527">
                  <c:v>45586</c:v>
                </c:pt>
                <c:pt idx="528">
                  <c:v>45587</c:v>
                </c:pt>
                <c:pt idx="529">
                  <c:v>45588</c:v>
                </c:pt>
                <c:pt idx="530">
                  <c:v>45589</c:v>
                </c:pt>
                <c:pt idx="531">
                  <c:v>45590</c:v>
                </c:pt>
                <c:pt idx="532">
                  <c:v>45593</c:v>
                </c:pt>
                <c:pt idx="533">
                  <c:v>45594</c:v>
                </c:pt>
                <c:pt idx="534">
                  <c:v>45595</c:v>
                </c:pt>
                <c:pt idx="535">
                  <c:v>45596</c:v>
                </c:pt>
                <c:pt idx="536">
                  <c:v>45597</c:v>
                </c:pt>
                <c:pt idx="537">
                  <c:v>45600</c:v>
                </c:pt>
                <c:pt idx="538">
                  <c:v>45601</c:v>
                </c:pt>
                <c:pt idx="539">
                  <c:v>45602</c:v>
                </c:pt>
                <c:pt idx="540">
                  <c:v>45603</c:v>
                </c:pt>
                <c:pt idx="541">
                  <c:v>45604</c:v>
                </c:pt>
                <c:pt idx="542">
                  <c:v>45607</c:v>
                </c:pt>
                <c:pt idx="543">
                  <c:v>45608</c:v>
                </c:pt>
                <c:pt idx="544">
                  <c:v>45609</c:v>
                </c:pt>
                <c:pt idx="545">
                  <c:v>45610</c:v>
                </c:pt>
                <c:pt idx="546">
                  <c:v>45611</c:v>
                </c:pt>
                <c:pt idx="547">
                  <c:v>45614</c:v>
                </c:pt>
                <c:pt idx="548">
                  <c:v>45615</c:v>
                </c:pt>
                <c:pt idx="549">
                  <c:v>45616</c:v>
                </c:pt>
                <c:pt idx="550">
                  <c:v>45617</c:v>
                </c:pt>
                <c:pt idx="551">
                  <c:v>45618</c:v>
                </c:pt>
                <c:pt idx="552">
                  <c:v>45621</c:v>
                </c:pt>
                <c:pt idx="553">
                  <c:v>45622</c:v>
                </c:pt>
                <c:pt idx="554">
                  <c:v>45623</c:v>
                </c:pt>
                <c:pt idx="555">
                  <c:v>45624</c:v>
                </c:pt>
                <c:pt idx="556">
                  <c:v>45625</c:v>
                </c:pt>
                <c:pt idx="557">
                  <c:v>45628</c:v>
                </c:pt>
                <c:pt idx="558">
                  <c:v>45629</c:v>
                </c:pt>
                <c:pt idx="559">
                  <c:v>45630</c:v>
                </c:pt>
                <c:pt idx="560">
                  <c:v>45631</c:v>
                </c:pt>
                <c:pt idx="561">
                  <c:v>45632</c:v>
                </c:pt>
                <c:pt idx="562">
                  <c:v>45635</c:v>
                </c:pt>
                <c:pt idx="563">
                  <c:v>45636</c:v>
                </c:pt>
                <c:pt idx="564">
                  <c:v>45637</c:v>
                </c:pt>
                <c:pt idx="565">
                  <c:v>45638</c:v>
                </c:pt>
                <c:pt idx="566">
                  <c:v>45639</c:v>
                </c:pt>
                <c:pt idx="567">
                  <c:v>45642</c:v>
                </c:pt>
                <c:pt idx="568">
                  <c:v>45643</c:v>
                </c:pt>
                <c:pt idx="569">
                  <c:v>45644</c:v>
                </c:pt>
                <c:pt idx="570">
                  <c:v>45645</c:v>
                </c:pt>
                <c:pt idx="571">
                  <c:v>45646</c:v>
                </c:pt>
                <c:pt idx="572">
                  <c:v>45649</c:v>
                </c:pt>
                <c:pt idx="573">
                  <c:v>45650</c:v>
                </c:pt>
                <c:pt idx="574">
                  <c:v>45653</c:v>
                </c:pt>
                <c:pt idx="575">
                  <c:v>45656</c:v>
                </c:pt>
                <c:pt idx="576">
                  <c:v>45657</c:v>
                </c:pt>
                <c:pt idx="577">
                  <c:v>45659</c:v>
                </c:pt>
                <c:pt idx="578">
                  <c:v>45660</c:v>
                </c:pt>
                <c:pt idx="579">
                  <c:v>45663</c:v>
                </c:pt>
                <c:pt idx="580">
                  <c:v>45664</c:v>
                </c:pt>
                <c:pt idx="581">
                  <c:v>45665</c:v>
                </c:pt>
                <c:pt idx="582">
                  <c:v>45666</c:v>
                </c:pt>
                <c:pt idx="583">
                  <c:v>45667</c:v>
                </c:pt>
                <c:pt idx="584">
                  <c:v>45670</c:v>
                </c:pt>
                <c:pt idx="585">
                  <c:v>45671</c:v>
                </c:pt>
                <c:pt idx="586">
                  <c:v>45672</c:v>
                </c:pt>
                <c:pt idx="587">
                  <c:v>45673</c:v>
                </c:pt>
                <c:pt idx="588">
                  <c:v>45674</c:v>
                </c:pt>
                <c:pt idx="589">
                  <c:v>45677</c:v>
                </c:pt>
                <c:pt idx="590">
                  <c:v>45678</c:v>
                </c:pt>
                <c:pt idx="591">
                  <c:v>45679</c:v>
                </c:pt>
                <c:pt idx="592">
                  <c:v>45680</c:v>
                </c:pt>
                <c:pt idx="593">
                  <c:v>45681</c:v>
                </c:pt>
                <c:pt idx="594">
                  <c:v>45684</c:v>
                </c:pt>
                <c:pt idx="595">
                  <c:v>45693</c:v>
                </c:pt>
                <c:pt idx="596">
                  <c:v>45694</c:v>
                </c:pt>
                <c:pt idx="597">
                  <c:v>45695</c:v>
                </c:pt>
                <c:pt idx="598">
                  <c:v>45698</c:v>
                </c:pt>
                <c:pt idx="599">
                  <c:v>45699</c:v>
                </c:pt>
                <c:pt idx="600">
                  <c:v>45700</c:v>
                </c:pt>
                <c:pt idx="601">
                  <c:v>45701</c:v>
                </c:pt>
                <c:pt idx="602">
                  <c:v>45702</c:v>
                </c:pt>
                <c:pt idx="603">
                  <c:v>45705</c:v>
                </c:pt>
                <c:pt idx="604">
                  <c:v>45706</c:v>
                </c:pt>
                <c:pt idx="605">
                  <c:v>45707</c:v>
                </c:pt>
                <c:pt idx="606">
                  <c:v>45708</c:v>
                </c:pt>
                <c:pt idx="607">
                  <c:v>45709</c:v>
                </c:pt>
                <c:pt idx="608">
                  <c:v>45712</c:v>
                </c:pt>
                <c:pt idx="609">
                  <c:v>45713</c:v>
                </c:pt>
                <c:pt idx="610">
                  <c:v>45714</c:v>
                </c:pt>
                <c:pt idx="611">
                  <c:v>45715</c:v>
                </c:pt>
                <c:pt idx="612">
                  <c:v>45716</c:v>
                </c:pt>
                <c:pt idx="613">
                  <c:v>45719</c:v>
                </c:pt>
                <c:pt idx="614">
                  <c:v>45720</c:v>
                </c:pt>
                <c:pt idx="615">
                  <c:v>45721</c:v>
                </c:pt>
                <c:pt idx="616">
                  <c:v>45722</c:v>
                </c:pt>
                <c:pt idx="617">
                  <c:v>45723</c:v>
                </c:pt>
                <c:pt idx="618">
                  <c:v>45726</c:v>
                </c:pt>
                <c:pt idx="619">
                  <c:v>45727</c:v>
                </c:pt>
                <c:pt idx="620">
                  <c:v>45728</c:v>
                </c:pt>
                <c:pt idx="621">
                  <c:v>45729</c:v>
                </c:pt>
                <c:pt idx="622">
                  <c:v>45730</c:v>
                </c:pt>
                <c:pt idx="623">
                  <c:v>45733</c:v>
                </c:pt>
                <c:pt idx="624">
                  <c:v>45734</c:v>
                </c:pt>
                <c:pt idx="625">
                  <c:v>45735</c:v>
                </c:pt>
                <c:pt idx="626">
                  <c:v>45736</c:v>
                </c:pt>
                <c:pt idx="627">
                  <c:v>45737</c:v>
                </c:pt>
                <c:pt idx="628">
                  <c:v>45740</c:v>
                </c:pt>
                <c:pt idx="629">
                  <c:v>45741</c:v>
                </c:pt>
                <c:pt idx="630">
                  <c:v>45742</c:v>
                </c:pt>
                <c:pt idx="631">
                  <c:v>45743</c:v>
                </c:pt>
                <c:pt idx="632">
                  <c:v>45744</c:v>
                </c:pt>
                <c:pt idx="633">
                  <c:v>45747</c:v>
                </c:pt>
                <c:pt idx="634">
                  <c:v>45748</c:v>
                </c:pt>
                <c:pt idx="635">
                  <c:v>45749</c:v>
                </c:pt>
                <c:pt idx="636">
                  <c:v>45750</c:v>
                </c:pt>
                <c:pt idx="637">
                  <c:v>45754</c:v>
                </c:pt>
                <c:pt idx="638">
                  <c:v>45755</c:v>
                </c:pt>
                <c:pt idx="639">
                  <c:v>45756</c:v>
                </c:pt>
                <c:pt idx="640">
                  <c:v>45757</c:v>
                </c:pt>
                <c:pt idx="641">
                  <c:v>45758</c:v>
                </c:pt>
                <c:pt idx="642">
                  <c:v>45761</c:v>
                </c:pt>
              </c:numCache>
            </c:numRef>
          </c:cat>
          <c:val>
            <c:numRef>
              <c:f>a!$C$2:$C$679</c:f>
              <c:numCache>
                <c:formatCode>General</c:formatCode>
                <c:ptCount val="678"/>
                <c:pt idx="0">
                  <c:v>20797.95</c:v>
                </c:pt>
                <c:pt idx="1">
                  <c:v>20751.21</c:v>
                </c:pt>
                <c:pt idx="2">
                  <c:v>20297.72</c:v>
                </c:pt>
                <c:pt idx="3">
                  <c:v>20846.18</c:v>
                </c:pt>
                <c:pt idx="4">
                  <c:v>20661.060000000001</c:v>
                </c:pt>
                <c:pt idx="5">
                  <c:v>20890.22</c:v>
                </c:pt>
                <c:pt idx="6">
                  <c:v>20574.63</c:v>
                </c:pt>
                <c:pt idx="7">
                  <c:v>20609.14</c:v>
                </c:pt>
                <c:pt idx="8">
                  <c:v>20562.939999999999</c:v>
                </c:pt>
                <c:pt idx="9">
                  <c:v>20905.88</c:v>
                </c:pt>
                <c:pt idx="10">
                  <c:v>20670.04</c:v>
                </c:pt>
                <c:pt idx="11">
                  <c:v>20622.68</c:v>
                </c:pt>
                <c:pt idx="12">
                  <c:v>20156.509999999998</c:v>
                </c:pt>
                <c:pt idx="13">
                  <c:v>20165.84</c:v>
                </c:pt>
                <c:pt idx="14">
                  <c:v>19689.21</c:v>
                </c:pt>
                <c:pt idx="15">
                  <c:v>19767.09</c:v>
                </c:pt>
                <c:pt idx="16">
                  <c:v>20174.04</c:v>
                </c:pt>
                <c:pt idx="17">
                  <c:v>20201.939999999999</c:v>
                </c:pt>
                <c:pt idx="18">
                  <c:v>20045.77</c:v>
                </c:pt>
                <c:pt idx="19">
                  <c:v>20003.439999999999</c:v>
                </c:pt>
                <c:pt idx="20">
                  <c:v>19610.84</c:v>
                </c:pt>
                <c:pt idx="21">
                  <c:v>20082.43</c:v>
                </c:pt>
                <c:pt idx="22">
                  <c:v>20175.62</c:v>
                </c:pt>
                <c:pt idx="23">
                  <c:v>20040.86</c:v>
                </c:pt>
                <c:pt idx="24">
                  <c:v>19830.52</c:v>
                </c:pt>
                <c:pt idx="25">
                  <c:v>19922.45</c:v>
                </c:pt>
                <c:pt idx="26">
                  <c:v>19763.91</c:v>
                </c:pt>
                <c:pt idx="27">
                  <c:v>19773.03</c:v>
                </c:pt>
                <c:pt idx="28">
                  <c:v>19656.98</c:v>
                </c:pt>
                <c:pt idx="29">
                  <c:v>19503.25</c:v>
                </c:pt>
                <c:pt idx="30">
                  <c:v>19268.740000000002</c:v>
                </c:pt>
                <c:pt idx="31">
                  <c:v>19968.38</c:v>
                </c:pt>
                <c:pt idx="32">
                  <c:v>20170.04</c:v>
                </c:pt>
                <c:pt idx="33">
                  <c:v>20023.22</c:v>
                </c:pt>
                <c:pt idx="34">
                  <c:v>19949.03</c:v>
                </c:pt>
                <c:pt idx="35">
                  <c:v>19954.39</c:v>
                </c:pt>
                <c:pt idx="36">
                  <c:v>19597.310000000001</c:v>
                </c:pt>
                <c:pt idx="37">
                  <c:v>19452.09</c:v>
                </c:pt>
                <c:pt idx="38">
                  <c:v>19225.7</c:v>
                </c:pt>
                <c:pt idx="39">
                  <c:v>19202.73</c:v>
                </c:pt>
                <c:pt idx="40">
                  <c:v>19044.3</c:v>
                </c:pt>
                <c:pt idx="41">
                  <c:v>18854.62</c:v>
                </c:pt>
                <c:pt idx="42">
                  <c:v>19362.25</c:v>
                </c:pt>
                <c:pt idx="43">
                  <c:v>19326.86</c:v>
                </c:pt>
                <c:pt idx="44">
                  <c:v>18847.099999999999</c:v>
                </c:pt>
                <c:pt idx="45">
                  <c:v>18930.38</c:v>
                </c:pt>
                <c:pt idx="46">
                  <c:v>18761.689999999999</c:v>
                </c:pt>
                <c:pt idx="47">
                  <c:v>18565.97</c:v>
                </c:pt>
                <c:pt idx="48">
                  <c:v>18781.419999999998</c:v>
                </c:pt>
                <c:pt idx="49">
                  <c:v>18444.62</c:v>
                </c:pt>
                <c:pt idx="50">
                  <c:v>18147.95</c:v>
                </c:pt>
                <c:pt idx="51">
                  <c:v>17933.27</c:v>
                </c:pt>
                <c:pt idx="52">
                  <c:v>17855.14</c:v>
                </c:pt>
                <c:pt idx="53">
                  <c:v>17860.310000000001</c:v>
                </c:pt>
                <c:pt idx="54">
                  <c:v>17250.88</c:v>
                </c:pt>
                <c:pt idx="55">
                  <c:v>17216.66</c:v>
                </c:pt>
                <c:pt idx="56">
                  <c:v>16832.36</c:v>
                </c:pt>
                <c:pt idx="57">
                  <c:v>16701.03</c:v>
                </c:pt>
                <c:pt idx="58">
                  <c:v>16389.11</c:v>
                </c:pt>
                <c:pt idx="59">
                  <c:v>16587.689999999999</c:v>
                </c:pt>
                <c:pt idx="60">
                  <c:v>16612.900000000001</c:v>
                </c:pt>
                <c:pt idx="61">
                  <c:v>16914.580000000002</c:v>
                </c:pt>
                <c:pt idx="62">
                  <c:v>16511.28</c:v>
                </c:pt>
                <c:pt idx="63">
                  <c:v>16280.22</c:v>
                </c:pt>
                <c:pt idx="64">
                  <c:v>16211.12</c:v>
                </c:pt>
                <c:pt idx="65">
                  <c:v>15180.69</c:v>
                </c:pt>
                <c:pt idx="66">
                  <c:v>15165.59</c:v>
                </c:pt>
                <c:pt idx="67">
                  <c:v>15317.67</c:v>
                </c:pt>
                <c:pt idx="68">
                  <c:v>15427.94</c:v>
                </c:pt>
                <c:pt idx="69">
                  <c:v>14863.06</c:v>
                </c:pt>
                <c:pt idx="70">
                  <c:v>14687.02</c:v>
                </c:pt>
                <c:pt idx="71">
                  <c:v>15455.27</c:v>
                </c:pt>
                <c:pt idx="72">
                  <c:v>15827.17</c:v>
                </c:pt>
                <c:pt idx="73">
                  <c:v>15339.49</c:v>
                </c:pt>
                <c:pt idx="74">
                  <c:v>16161.14</c:v>
                </c:pt>
                <c:pt idx="75">
                  <c:v>16595.91</c:v>
                </c:pt>
                <c:pt idx="76">
                  <c:v>16557.310000000001</c:v>
                </c:pt>
                <c:pt idx="77">
                  <c:v>16358.52</c:v>
                </c:pt>
                <c:pt idx="78">
                  <c:v>16081.04</c:v>
                </c:pt>
                <c:pt idx="79">
                  <c:v>17325.66</c:v>
                </c:pt>
                <c:pt idx="80">
                  <c:v>17619.71</c:v>
                </c:pt>
                <c:pt idx="81">
                  <c:v>18343.12</c:v>
                </c:pt>
                <c:pt idx="82">
                  <c:v>18256.48</c:v>
                </c:pt>
                <c:pt idx="83">
                  <c:v>18045.66</c:v>
                </c:pt>
                <c:pt idx="84">
                  <c:v>17992.54</c:v>
                </c:pt>
                <c:pt idx="85">
                  <c:v>17655.91</c:v>
                </c:pt>
                <c:pt idx="86">
                  <c:v>17424.41</c:v>
                </c:pt>
                <c:pt idx="87">
                  <c:v>17523.810000000001</c:v>
                </c:pt>
                <c:pt idx="88">
                  <c:v>17660.900000000001</c:v>
                </c:pt>
                <c:pt idx="89">
                  <c:v>17573.580000000002</c:v>
                </c:pt>
                <c:pt idx="90">
                  <c:v>17297.939999999999</c:v>
                </c:pt>
                <c:pt idx="91">
                  <c:v>18204.68</c:v>
                </c:pt>
                <c:pt idx="92">
                  <c:v>18597.23</c:v>
                </c:pt>
                <c:pt idx="93">
                  <c:v>18736.439999999999</c:v>
                </c:pt>
                <c:pt idx="94">
                  <c:v>18675.349999999999</c:v>
                </c:pt>
                <c:pt idx="95">
                  <c:v>19518.29</c:v>
                </c:pt>
                <c:pt idx="96">
                  <c:v>19441.18</c:v>
                </c:pt>
                <c:pt idx="97">
                  <c:v>18814.82</c:v>
                </c:pt>
                <c:pt idx="98">
                  <c:v>19450.23</c:v>
                </c:pt>
                <c:pt idx="99">
                  <c:v>19900.87</c:v>
                </c:pt>
                <c:pt idx="100">
                  <c:v>19463.63</c:v>
                </c:pt>
                <c:pt idx="101">
                  <c:v>19596.2</c:v>
                </c:pt>
                <c:pt idx="102">
                  <c:v>19673.45</c:v>
                </c:pt>
                <c:pt idx="103">
                  <c:v>19368.59</c:v>
                </c:pt>
                <c:pt idx="104">
                  <c:v>19450.669999999998</c:v>
                </c:pt>
                <c:pt idx="105">
                  <c:v>19352.810000000001</c:v>
                </c:pt>
                <c:pt idx="106">
                  <c:v>19094.8</c:v>
                </c:pt>
                <c:pt idx="107">
                  <c:v>19160.490000000002</c:v>
                </c:pt>
                <c:pt idx="108">
                  <c:v>19679.22</c:v>
                </c:pt>
                <c:pt idx="109">
                  <c:v>19593.060000000001</c:v>
                </c:pt>
                <c:pt idx="110">
                  <c:v>19898.91</c:v>
                </c:pt>
                <c:pt idx="111">
                  <c:v>19741.14</c:v>
                </c:pt>
                <c:pt idx="112">
                  <c:v>19781.41</c:v>
                </c:pt>
                <c:pt idx="113">
                  <c:v>20145.29</c:v>
                </c:pt>
                <c:pt idx="114">
                  <c:v>20793.11</c:v>
                </c:pt>
                <c:pt idx="115">
                  <c:v>21052.17</c:v>
                </c:pt>
                <c:pt idx="116">
                  <c:v>20991.64</c:v>
                </c:pt>
                <c:pt idx="117">
                  <c:v>21388.34</c:v>
                </c:pt>
                <c:pt idx="118">
                  <c:v>21331.46</c:v>
                </c:pt>
                <c:pt idx="119">
                  <c:v>21436.05</c:v>
                </c:pt>
                <c:pt idx="120">
                  <c:v>21514.1</c:v>
                </c:pt>
                <c:pt idx="121">
                  <c:v>21738.66</c:v>
                </c:pt>
                <c:pt idx="122">
                  <c:v>21746.720000000001</c:v>
                </c:pt>
                <c:pt idx="123">
                  <c:v>21577.64</c:v>
                </c:pt>
                <c:pt idx="124">
                  <c:v>21678</c:v>
                </c:pt>
                <c:pt idx="125">
                  <c:v>22069.73</c:v>
                </c:pt>
                <c:pt idx="126">
                  <c:v>21842.33</c:v>
                </c:pt>
                <c:pt idx="127">
                  <c:v>22072.18</c:v>
                </c:pt>
                <c:pt idx="128">
                  <c:v>21958.36</c:v>
                </c:pt>
                <c:pt idx="129">
                  <c:v>21660.47</c:v>
                </c:pt>
                <c:pt idx="130">
                  <c:v>21222.16</c:v>
                </c:pt>
                <c:pt idx="131">
                  <c:v>21298.7</c:v>
                </c:pt>
                <c:pt idx="132">
                  <c:v>21283.52</c:v>
                </c:pt>
                <c:pt idx="133">
                  <c:v>21624.36</c:v>
                </c:pt>
                <c:pt idx="134">
                  <c:v>21190.42</c:v>
                </c:pt>
                <c:pt idx="135">
                  <c:v>21164.42</c:v>
                </c:pt>
                <c:pt idx="136">
                  <c:v>21113.759999999998</c:v>
                </c:pt>
                <c:pt idx="137">
                  <c:v>20812.169999999998</c:v>
                </c:pt>
                <c:pt idx="138">
                  <c:v>20987.67</c:v>
                </c:pt>
                <c:pt idx="139">
                  <c:v>20719.810000000001</c:v>
                </c:pt>
                <c:pt idx="140">
                  <c:v>20886.96</c:v>
                </c:pt>
                <c:pt idx="141">
                  <c:v>20529.490000000002</c:v>
                </c:pt>
                <c:pt idx="142">
                  <c:v>20423.84</c:v>
                </c:pt>
                <c:pt idx="143">
                  <c:v>20351.349999999999</c:v>
                </c:pt>
                <c:pt idx="144">
                  <c:v>20010.04</c:v>
                </c:pt>
                <c:pt idx="145">
                  <c:v>19943.509999999998</c:v>
                </c:pt>
                <c:pt idx="146">
                  <c:v>19785.939999999999</c:v>
                </c:pt>
                <c:pt idx="147">
                  <c:v>20619.71</c:v>
                </c:pt>
                <c:pt idx="148">
                  <c:v>20429.46</c:v>
                </c:pt>
                <c:pt idx="149">
                  <c:v>20567.54</c:v>
                </c:pt>
                <c:pt idx="150">
                  <c:v>20603.189999999999</c:v>
                </c:pt>
                <c:pt idx="151">
                  <c:v>20534.48</c:v>
                </c:pt>
                <c:pt idx="152">
                  <c:v>20051.25</c:v>
                </c:pt>
                <c:pt idx="153">
                  <c:v>19925.740000000002</c:v>
                </c:pt>
                <c:pt idx="154">
                  <c:v>19319.919999999998</c:v>
                </c:pt>
                <c:pt idx="155">
                  <c:v>19695.97</c:v>
                </c:pt>
                <c:pt idx="156">
                  <c:v>19247.96</c:v>
                </c:pt>
                <c:pt idx="157">
                  <c:v>19539.87</c:v>
                </c:pt>
                <c:pt idx="158">
                  <c:v>19203.91</c:v>
                </c:pt>
                <c:pt idx="159">
                  <c:v>19518.59</c:v>
                </c:pt>
                <c:pt idx="160">
                  <c:v>19000.71</c:v>
                </c:pt>
                <c:pt idx="161">
                  <c:v>19258.759999999998</c:v>
                </c:pt>
                <c:pt idx="162">
                  <c:v>19591.43</c:v>
                </c:pt>
                <c:pt idx="163">
                  <c:v>20049.64</c:v>
                </c:pt>
                <c:pt idx="164">
                  <c:v>19915.68</c:v>
                </c:pt>
                <c:pt idx="165">
                  <c:v>19567.689999999999</c:v>
                </c:pt>
                <c:pt idx="166">
                  <c:v>19784.650000000001</c:v>
                </c:pt>
                <c:pt idx="167">
                  <c:v>20192.400000000001</c:v>
                </c:pt>
                <c:pt idx="168">
                  <c:v>20309.13</c:v>
                </c:pt>
                <c:pt idx="169">
                  <c:v>20400.11</c:v>
                </c:pt>
                <c:pt idx="170">
                  <c:v>20409.18</c:v>
                </c:pt>
                <c:pt idx="171">
                  <c:v>20274.59</c:v>
                </c:pt>
                <c:pt idx="172">
                  <c:v>20331.2</c:v>
                </c:pt>
                <c:pt idx="173">
                  <c:v>20485.240000000002</c:v>
                </c:pt>
                <c:pt idx="174">
                  <c:v>20309.86</c:v>
                </c:pt>
                <c:pt idx="175">
                  <c:v>20344.48</c:v>
                </c:pt>
                <c:pt idx="176">
                  <c:v>20438.810000000001</c:v>
                </c:pt>
                <c:pt idx="177">
                  <c:v>20782.45</c:v>
                </c:pt>
                <c:pt idx="178">
                  <c:v>20650.509999999998</c:v>
                </c:pt>
                <c:pt idx="179">
                  <c:v>20367.759999999998</c:v>
                </c:pt>
                <c:pt idx="180">
                  <c:v>20396.97</c:v>
                </c:pt>
                <c:pt idx="181">
                  <c:v>20075.73</c:v>
                </c:pt>
                <c:pt idx="182">
                  <c:v>19959.939999999999</c:v>
                </c:pt>
                <c:pt idx="183">
                  <c:v>19617.88</c:v>
                </c:pt>
                <c:pt idx="184">
                  <c:v>19757.27</c:v>
                </c:pt>
                <c:pt idx="185">
                  <c:v>19840.28</c:v>
                </c:pt>
                <c:pt idx="186">
                  <c:v>19894.57</c:v>
                </c:pt>
                <c:pt idx="187">
                  <c:v>19948.73</c:v>
                </c:pt>
                <c:pt idx="188">
                  <c:v>20049.310000000001</c:v>
                </c:pt>
                <c:pt idx="189">
                  <c:v>20297.03</c:v>
                </c:pt>
                <c:pt idx="190">
                  <c:v>19867.580000000002</c:v>
                </c:pt>
                <c:pt idx="191">
                  <c:v>19762.2</c:v>
                </c:pt>
                <c:pt idx="192">
                  <c:v>19743.79</c:v>
                </c:pt>
                <c:pt idx="193">
                  <c:v>19627.240000000002</c:v>
                </c:pt>
                <c:pt idx="194">
                  <c:v>19971.13</c:v>
                </c:pt>
                <c:pt idx="195">
                  <c:v>19978.25</c:v>
                </c:pt>
                <c:pt idx="196">
                  <c:v>19560.57</c:v>
                </c:pt>
                <c:pt idx="197">
                  <c:v>19727.25</c:v>
                </c:pt>
                <c:pt idx="198">
                  <c:v>19450.57</c:v>
                </c:pt>
                <c:pt idx="199">
                  <c:v>19678.169999999998</c:v>
                </c:pt>
                <c:pt idx="200">
                  <c:v>19431.25</c:v>
                </c:pt>
                <c:pt idx="201">
                  <c:v>19115.93</c:v>
                </c:pt>
                <c:pt idx="202">
                  <c:v>18746.919999999998</c:v>
                </c:pt>
                <c:pt idx="203">
                  <c:v>18551.11</c:v>
                </c:pt>
                <c:pt idx="204">
                  <c:v>18595.78</c:v>
                </c:pt>
                <c:pt idx="205">
                  <c:v>18234.27</c:v>
                </c:pt>
                <c:pt idx="206">
                  <c:v>18216.91</c:v>
                </c:pt>
                <c:pt idx="207">
                  <c:v>18949.939999999999</c:v>
                </c:pt>
                <c:pt idx="208">
                  <c:v>19108.5</c:v>
                </c:pt>
                <c:pt idx="209">
                  <c:v>19099.28</c:v>
                </c:pt>
                <c:pt idx="210">
                  <c:v>19252</c:v>
                </c:pt>
                <c:pt idx="211">
                  <c:v>19299.18</c:v>
                </c:pt>
                <c:pt idx="212">
                  <c:v>19389.95</c:v>
                </c:pt>
                <c:pt idx="213">
                  <c:v>19404.310000000001</c:v>
                </c:pt>
                <c:pt idx="214">
                  <c:v>19521.419999999998</c:v>
                </c:pt>
                <c:pt idx="215">
                  <c:v>19408.419999999998</c:v>
                </c:pt>
                <c:pt idx="216">
                  <c:v>19828.919999999998</c:v>
                </c:pt>
                <c:pt idx="217">
                  <c:v>20040.37</c:v>
                </c:pt>
                <c:pt idx="218">
                  <c:v>19912.89</c:v>
                </c:pt>
                <c:pt idx="219">
                  <c:v>19607.080000000002</c:v>
                </c:pt>
                <c:pt idx="220">
                  <c:v>19218.349999999999</c:v>
                </c:pt>
                <c:pt idx="221">
                  <c:v>18794.13</c:v>
                </c:pt>
                <c:pt idx="222">
                  <c:v>19148.13</c:v>
                </c:pt>
                <c:pt idx="223">
                  <c:v>19172.05</c:v>
                </c:pt>
                <c:pt idx="224">
                  <c:v>18934.36</c:v>
                </c:pt>
                <c:pt idx="225">
                  <c:v>18916.43</c:v>
                </c:pt>
                <c:pt idx="226">
                  <c:v>19306.59</c:v>
                </c:pt>
                <c:pt idx="227">
                  <c:v>19415.68</c:v>
                </c:pt>
                <c:pt idx="228">
                  <c:v>19110.38</c:v>
                </c:pt>
                <c:pt idx="229">
                  <c:v>18533.05</c:v>
                </c:pt>
                <c:pt idx="230">
                  <c:v>18365.7</c:v>
                </c:pt>
                <c:pt idx="231">
                  <c:v>18479.72</c:v>
                </c:pt>
                <c:pt idx="232">
                  <c:v>18659.830000000002</c:v>
                </c:pt>
                <c:pt idx="233">
                  <c:v>18860.95</c:v>
                </c:pt>
                <c:pt idx="234">
                  <c:v>19350.62</c:v>
                </c:pt>
                <c:pt idx="235">
                  <c:v>19413.78</c:v>
                </c:pt>
                <c:pt idx="236">
                  <c:v>19015.72</c:v>
                </c:pt>
                <c:pt idx="237">
                  <c:v>18952.310000000001</c:v>
                </c:pt>
                <c:pt idx="238">
                  <c:v>18928.02</c:v>
                </c:pt>
                <c:pt idx="239">
                  <c:v>19075.259999999998</c:v>
                </c:pt>
                <c:pt idx="240">
                  <c:v>18668.150000000001</c:v>
                </c:pt>
                <c:pt idx="241">
                  <c:v>19434.400000000001</c:v>
                </c:pt>
                <c:pt idx="242">
                  <c:v>19365.14</c:v>
                </c:pt>
                <c:pt idx="243">
                  <c:v>19639.11</c:v>
                </c:pt>
                <c:pt idx="244">
                  <c:v>19916.560000000001</c:v>
                </c:pt>
                <c:pt idx="245">
                  <c:v>20078.939999999999</c:v>
                </c:pt>
                <c:pt idx="246">
                  <c:v>20011.12</c:v>
                </c:pt>
                <c:pt idx="247">
                  <c:v>19517.38</c:v>
                </c:pt>
                <c:pt idx="248">
                  <c:v>19420.87</c:v>
                </c:pt>
                <c:pt idx="249">
                  <c:v>19539.46</c:v>
                </c:pt>
                <c:pt idx="250">
                  <c:v>19537.919999999998</c:v>
                </c:pt>
                <c:pt idx="251">
                  <c:v>19184.169999999998</c:v>
                </c:pt>
                <c:pt idx="252">
                  <c:v>19246.03</c:v>
                </c:pt>
                <c:pt idx="253">
                  <c:v>19248.259999999998</c:v>
                </c:pt>
                <c:pt idx="254">
                  <c:v>19075.189999999999</c:v>
                </c:pt>
                <c:pt idx="255">
                  <c:v>18773.55</c:v>
                </c:pt>
                <c:pt idx="256">
                  <c:v>18581.11</c:v>
                </c:pt>
                <c:pt idx="257">
                  <c:v>18329.3</c:v>
                </c:pt>
                <c:pt idx="258">
                  <c:v>18326.63</c:v>
                </c:pt>
                <c:pt idx="259">
                  <c:v>17950.849999999999</c:v>
                </c:pt>
                <c:pt idx="260">
                  <c:v>17623.29</c:v>
                </c:pt>
                <c:pt idx="261">
                  <c:v>17791.009999999998</c:v>
                </c:pt>
                <c:pt idx="262">
                  <c:v>17845.919999999998</c:v>
                </c:pt>
                <c:pt idx="263">
                  <c:v>18212.169999999998</c:v>
                </c:pt>
                <c:pt idx="264">
                  <c:v>17956.38</c:v>
                </c:pt>
                <c:pt idx="265">
                  <c:v>18130.740000000002</c:v>
                </c:pt>
                <c:pt idx="266">
                  <c:v>18484.03</c:v>
                </c:pt>
                <c:pt idx="267">
                  <c:v>18482.86</c:v>
                </c:pt>
                <c:pt idx="268">
                  <c:v>18382.060000000001</c:v>
                </c:pt>
                <c:pt idx="269">
                  <c:v>18844.16</c:v>
                </c:pt>
                <c:pt idx="270">
                  <c:v>18456.91</c:v>
                </c:pt>
                <c:pt idx="271">
                  <c:v>18449.98</c:v>
                </c:pt>
                <c:pt idx="272">
                  <c:v>18202.07</c:v>
                </c:pt>
                <c:pt idx="273">
                  <c:v>18096.45</c:v>
                </c:pt>
                <c:pt idx="274">
                  <c:v>18025.89</c:v>
                </c:pt>
                <c:pt idx="275">
                  <c:v>18009.22</c:v>
                </c:pt>
                <c:pt idx="276">
                  <c:v>18047.919999999998</c:v>
                </c:pt>
                <c:pt idx="277">
                  <c:v>18182.89</c:v>
                </c:pt>
                <c:pt idx="278">
                  <c:v>17930.55</c:v>
                </c:pt>
                <c:pt idx="279">
                  <c:v>17997.169999999998</c:v>
                </c:pt>
                <c:pt idx="280">
                  <c:v>17885.599999999999</c:v>
                </c:pt>
                <c:pt idx="281">
                  <c:v>17655.41</c:v>
                </c:pt>
                <c:pt idx="282">
                  <c:v>18057.45</c:v>
                </c:pt>
                <c:pt idx="283">
                  <c:v>17729.29</c:v>
                </c:pt>
                <c:pt idx="284">
                  <c:v>17466.900000000001</c:v>
                </c:pt>
                <c:pt idx="285">
                  <c:v>17611.87</c:v>
                </c:pt>
                <c:pt idx="286">
                  <c:v>17373.03</c:v>
                </c:pt>
                <c:pt idx="287">
                  <c:v>17517.400000000001</c:v>
                </c:pt>
                <c:pt idx="288">
                  <c:v>17664.73</c:v>
                </c:pt>
                <c:pt idx="289">
                  <c:v>17893.099999999999</c:v>
                </c:pt>
                <c:pt idx="290">
                  <c:v>18238.21</c:v>
                </c:pt>
                <c:pt idx="291">
                  <c:v>17813.45</c:v>
                </c:pt>
                <c:pt idx="292">
                  <c:v>17640.36</c:v>
                </c:pt>
                <c:pt idx="293">
                  <c:v>17773.34</c:v>
                </c:pt>
                <c:pt idx="294">
                  <c:v>17732.52</c:v>
                </c:pt>
                <c:pt idx="295">
                  <c:v>17295.89</c:v>
                </c:pt>
                <c:pt idx="296">
                  <c:v>17172.13</c:v>
                </c:pt>
                <c:pt idx="297">
                  <c:v>16991.53</c:v>
                </c:pt>
                <c:pt idx="298">
                  <c:v>17085.330000000002</c:v>
                </c:pt>
                <c:pt idx="299">
                  <c:v>17044.61</c:v>
                </c:pt>
                <c:pt idx="300">
                  <c:v>17398.73</c:v>
                </c:pt>
                <c:pt idx="301">
                  <c:v>17406.36</c:v>
                </c:pt>
                <c:pt idx="302">
                  <c:v>17112.48</c:v>
                </c:pt>
                <c:pt idx="303">
                  <c:v>17101.78</c:v>
                </c:pt>
                <c:pt idx="304">
                  <c:v>17230.59</c:v>
                </c:pt>
                <c:pt idx="305">
                  <c:v>17664.12</c:v>
                </c:pt>
                <c:pt idx="306">
                  <c:v>17966.59</c:v>
                </c:pt>
                <c:pt idx="307">
                  <c:v>17670.16</c:v>
                </c:pt>
                <c:pt idx="308">
                  <c:v>17568.46</c:v>
                </c:pt>
                <c:pt idx="309">
                  <c:v>17511.29</c:v>
                </c:pt>
                <c:pt idx="310">
                  <c:v>17203.259999999998</c:v>
                </c:pt>
                <c:pt idx="311">
                  <c:v>17426.21</c:v>
                </c:pt>
                <c:pt idx="312">
                  <c:v>17396.86</c:v>
                </c:pt>
                <c:pt idx="313">
                  <c:v>18079</c:v>
                </c:pt>
                <c:pt idx="314">
                  <c:v>17832.82</c:v>
                </c:pt>
                <c:pt idx="315">
                  <c:v>17454.189999999999</c:v>
                </c:pt>
                <c:pt idx="316">
                  <c:v>17778.07</c:v>
                </c:pt>
                <c:pt idx="317">
                  <c:v>17733.89</c:v>
                </c:pt>
                <c:pt idx="318">
                  <c:v>17734.599999999999</c:v>
                </c:pt>
                <c:pt idx="319">
                  <c:v>17910.84</c:v>
                </c:pt>
                <c:pt idx="320">
                  <c:v>17559.419999999998</c:v>
                </c:pt>
                <c:pt idx="321">
                  <c:v>17525.060000000001</c:v>
                </c:pt>
                <c:pt idx="322">
                  <c:v>17354.14</c:v>
                </c:pt>
                <c:pt idx="323">
                  <c:v>16993.439999999999</c:v>
                </c:pt>
                <c:pt idx="324">
                  <c:v>17042.88</c:v>
                </c:pt>
                <c:pt idx="325">
                  <c:v>16830.3</c:v>
                </c:pt>
                <c:pt idx="326">
                  <c:v>16646.05</c:v>
                </c:pt>
                <c:pt idx="327">
                  <c:v>16327.86</c:v>
                </c:pt>
                <c:pt idx="328">
                  <c:v>16463.259999999998</c:v>
                </c:pt>
                <c:pt idx="329">
                  <c:v>16345.89</c:v>
                </c:pt>
                <c:pt idx="330">
                  <c:v>16334.37</c:v>
                </c:pt>
                <c:pt idx="331">
                  <c:v>16201.49</c:v>
                </c:pt>
                <c:pt idx="332">
                  <c:v>16374.5</c:v>
                </c:pt>
                <c:pt idx="333">
                  <c:v>16228.75</c:v>
                </c:pt>
                <c:pt idx="334">
                  <c:v>16402.189999999999</c:v>
                </c:pt>
                <c:pt idx="335">
                  <c:v>16792.189999999999</c:v>
                </c:pt>
                <c:pt idx="336">
                  <c:v>16629.23</c:v>
                </c:pt>
                <c:pt idx="337">
                  <c:v>16505</c:v>
                </c:pt>
                <c:pt idx="338">
                  <c:v>16613.810000000001</c:v>
                </c:pt>
                <c:pt idx="339">
                  <c:v>16621.13</c:v>
                </c:pt>
                <c:pt idx="340">
                  <c:v>16340.41</c:v>
                </c:pt>
                <c:pt idx="341">
                  <c:v>16624.84</c:v>
                </c:pt>
                <c:pt idx="342">
                  <c:v>17043.53</c:v>
                </c:pt>
                <c:pt idx="343">
                  <c:v>17047.39</c:v>
                </c:pt>
                <c:pt idx="344">
                  <c:v>16788.55</c:v>
                </c:pt>
                <c:pt idx="345">
                  <c:v>16646.41</c:v>
                </c:pt>
                <c:pt idx="346">
                  <c:v>16645.98</c:v>
                </c:pt>
                <c:pt idx="347">
                  <c:v>16535.330000000002</c:v>
                </c:pt>
                <c:pt idx="348">
                  <c:v>16224.45</c:v>
                </c:pt>
                <c:pt idx="349">
                  <c:v>16190.02</c:v>
                </c:pt>
                <c:pt idx="350">
                  <c:v>16097.28</c:v>
                </c:pt>
                <c:pt idx="351">
                  <c:v>16302.04</c:v>
                </c:pt>
                <c:pt idx="352">
                  <c:v>16244.58</c:v>
                </c:pt>
                <c:pt idx="353">
                  <c:v>16216.33</c:v>
                </c:pt>
                <c:pt idx="354">
                  <c:v>15865.92</c:v>
                </c:pt>
                <c:pt idx="355">
                  <c:v>15276.9</c:v>
                </c:pt>
                <c:pt idx="356">
                  <c:v>15391.79</c:v>
                </c:pt>
                <c:pt idx="357">
                  <c:v>15308.69</c:v>
                </c:pt>
                <c:pt idx="358">
                  <c:v>14961.18</c:v>
                </c:pt>
                <c:pt idx="359">
                  <c:v>15353.98</c:v>
                </c:pt>
                <c:pt idx="360">
                  <c:v>15899.87</c:v>
                </c:pt>
                <c:pt idx="361">
                  <c:v>16211.96</c:v>
                </c:pt>
                <c:pt idx="362">
                  <c:v>15952.23</c:v>
                </c:pt>
                <c:pt idx="363">
                  <c:v>16077.24</c:v>
                </c:pt>
                <c:pt idx="364">
                  <c:v>15703.45</c:v>
                </c:pt>
                <c:pt idx="365">
                  <c:v>15485.07</c:v>
                </c:pt>
                <c:pt idx="366">
                  <c:v>15566.21</c:v>
                </c:pt>
                <c:pt idx="367">
                  <c:v>15533.56</c:v>
                </c:pt>
                <c:pt idx="368">
                  <c:v>15510.01</c:v>
                </c:pt>
                <c:pt idx="369">
                  <c:v>16136.87</c:v>
                </c:pt>
                <c:pt idx="370">
                  <c:v>16081.89</c:v>
                </c:pt>
                <c:pt idx="371">
                  <c:v>15878.07</c:v>
                </c:pt>
                <c:pt idx="372">
                  <c:v>16155.61</c:v>
                </c:pt>
                <c:pt idx="373">
                  <c:v>16247.51</c:v>
                </c:pt>
                <c:pt idx="374">
                  <c:v>16503.099999999999</c:v>
                </c:pt>
                <c:pt idx="375">
                  <c:v>16742.95</c:v>
                </c:pt>
                <c:pt idx="376">
                  <c:v>16725.86</c:v>
                </c:pt>
                <c:pt idx="377">
                  <c:v>16634.740000000002</c:v>
                </c:pt>
                <c:pt idx="378">
                  <c:v>16790.8</c:v>
                </c:pt>
                <c:pt idx="379">
                  <c:v>16536.849999999999</c:v>
                </c:pt>
                <c:pt idx="380">
                  <c:v>16511.439999999999</c:v>
                </c:pt>
                <c:pt idx="381">
                  <c:v>16589.439999999999</c:v>
                </c:pt>
                <c:pt idx="382">
                  <c:v>16595.97</c:v>
                </c:pt>
                <c:pt idx="383">
                  <c:v>16162.64</c:v>
                </c:pt>
                <c:pt idx="384">
                  <c:v>16438.09</c:v>
                </c:pt>
                <c:pt idx="385">
                  <c:v>16229.78</c:v>
                </c:pt>
                <c:pt idx="386">
                  <c:v>16353.39</c:v>
                </c:pt>
                <c:pt idx="387">
                  <c:v>16587.57</c:v>
                </c:pt>
                <c:pt idx="388">
                  <c:v>17093.5</c:v>
                </c:pt>
                <c:pt idx="389">
                  <c:v>17082.11</c:v>
                </c:pt>
                <c:pt idx="390">
                  <c:v>16961.66</c:v>
                </c:pt>
                <c:pt idx="391">
                  <c:v>16720.89</c:v>
                </c:pt>
                <c:pt idx="392">
                  <c:v>16737.12</c:v>
                </c:pt>
                <c:pt idx="393">
                  <c:v>16529.48</c:v>
                </c:pt>
                <c:pt idx="394">
                  <c:v>16543.07</c:v>
                </c:pt>
                <c:pt idx="395">
                  <c:v>16863.099999999999</c:v>
                </c:pt>
                <c:pt idx="396">
                  <c:v>16499.47</c:v>
                </c:pt>
                <c:pt idx="397">
                  <c:v>16473.64</c:v>
                </c:pt>
                <c:pt idx="398">
                  <c:v>16618.32</c:v>
                </c:pt>
                <c:pt idx="399">
                  <c:v>16392.84</c:v>
                </c:pt>
                <c:pt idx="400">
                  <c:v>16541.419999999998</c:v>
                </c:pt>
                <c:pt idx="401">
                  <c:v>16931.52</c:v>
                </c:pt>
                <c:pt idx="402">
                  <c:v>16725.099999999999</c:v>
                </c:pt>
                <c:pt idx="403">
                  <c:v>16732.849999999999</c:v>
                </c:pt>
                <c:pt idx="404">
                  <c:v>16828.07</c:v>
                </c:pt>
                <c:pt idx="405">
                  <c:v>17139.169999999998</c:v>
                </c:pt>
                <c:pt idx="406">
                  <c:v>17095.03</c:v>
                </c:pt>
                <c:pt idx="407">
                  <c:v>16721.689999999999</c:v>
                </c:pt>
                <c:pt idx="408">
                  <c:v>16600.46</c:v>
                </c:pt>
                <c:pt idx="409">
                  <c:v>16248.97</c:v>
                </c:pt>
                <c:pt idx="410">
                  <c:v>16251.84</c:v>
                </c:pt>
                <c:pt idx="411">
                  <c:v>16410.47</c:v>
                </c:pt>
                <c:pt idx="412">
                  <c:v>16224.14</c:v>
                </c:pt>
                <c:pt idx="413">
                  <c:v>16511.689999999999</c:v>
                </c:pt>
                <c:pt idx="414">
                  <c:v>16828.93</c:v>
                </c:pt>
                <c:pt idx="415">
                  <c:v>17201.27</c:v>
                </c:pt>
                <c:pt idx="416">
                  <c:v>17284.54</c:v>
                </c:pt>
                <c:pt idx="417">
                  <c:v>17651.150000000001</c:v>
                </c:pt>
                <c:pt idx="418">
                  <c:v>17746.91</c:v>
                </c:pt>
                <c:pt idx="419">
                  <c:v>17763.03</c:v>
                </c:pt>
                <c:pt idx="420">
                  <c:v>18578.3</c:v>
                </c:pt>
                <c:pt idx="421">
                  <c:v>18479.37</c:v>
                </c:pt>
                <c:pt idx="422">
                  <c:v>18313.86</c:v>
                </c:pt>
                <c:pt idx="423">
                  <c:v>18537.810000000001</c:v>
                </c:pt>
                <c:pt idx="424">
                  <c:v>18963.68</c:v>
                </c:pt>
                <c:pt idx="425">
                  <c:v>19115.060000000001</c:v>
                </c:pt>
                <c:pt idx="426">
                  <c:v>19073.71</c:v>
                </c:pt>
                <c:pt idx="427">
                  <c:v>19376.53</c:v>
                </c:pt>
                <c:pt idx="428">
                  <c:v>19553.61</c:v>
                </c:pt>
                <c:pt idx="429">
                  <c:v>19636.22</c:v>
                </c:pt>
                <c:pt idx="430">
                  <c:v>19220.62</c:v>
                </c:pt>
                <c:pt idx="431">
                  <c:v>19195.599999999999</c:v>
                </c:pt>
                <c:pt idx="432">
                  <c:v>18868.71</c:v>
                </c:pt>
                <c:pt idx="433">
                  <c:v>18608.939999999999</c:v>
                </c:pt>
                <c:pt idx="434">
                  <c:v>18827.349999999999</c:v>
                </c:pt>
                <c:pt idx="435">
                  <c:v>18821.16</c:v>
                </c:pt>
                <c:pt idx="436">
                  <c:v>18477.009999999998</c:v>
                </c:pt>
                <c:pt idx="437">
                  <c:v>18230.189999999999</c:v>
                </c:pt>
                <c:pt idx="438">
                  <c:v>18079.61</c:v>
                </c:pt>
                <c:pt idx="439">
                  <c:v>18403.04</c:v>
                </c:pt>
                <c:pt idx="440">
                  <c:v>18444.11</c:v>
                </c:pt>
                <c:pt idx="441">
                  <c:v>18424.96</c:v>
                </c:pt>
                <c:pt idx="442">
                  <c:v>18476.8</c:v>
                </c:pt>
                <c:pt idx="443">
                  <c:v>18366.95</c:v>
                </c:pt>
                <c:pt idx="444">
                  <c:v>18176.34</c:v>
                </c:pt>
                <c:pt idx="445">
                  <c:v>17937.84</c:v>
                </c:pt>
                <c:pt idx="446">
                  <c:v>18112.63</c:v>
                </c:pt>
                <c:pt idx="447">
                  <c:v>17941.78</c:v>
                </c:pt>
                <c:pt idx="448">
                  <c:v>17936.12</c:v>
                </c:pt>
                <c:pt idx="449">
                  <c:v>17915.55</c:v>
                </c:pt>
                <c:pt idx="450">
                  <c:v>18430.39</c:v>
                </c:pt>
                <c:pt idx="451">
                  <c:v>18335.32</c:v>
                </c:pt>
                <c:pt idx="452">
                  <c:v>18028.52</c:v>
                </c:pt>
                <c:pt idx="453">
                  <c:v>18027.71</c:v>
                </c:pt>
                <c:pt idx="454">
                  <c:v>18072.900000000001</c:v>
                </c:pt>
                <c:pt idx="455">
                  <c:v>18089.93</c:v>
                </c:pt>
                <c:pt idx="456">
                  <c:v>17716.47</c:v>
                </c:pt>
                <c:pt idx="457">
                  <c:v>17718.61</c:v>
                </c:pt>
                <c:pt idx="458">
                  <c:v>17769.14</c:v>
                </c:pt>
                <c:pt idx="459">
                  <c:v>17978.57</c:v>
                </c:pt>
                <c:pt idx="460">
                  <c:v>18028.28</c:v>
                </c:pt>
                <c:pt idx="461">
                  <c:v>17799.61</c:v>
                </c:pt>
                <c:pt idx="462">
                  <c:v>17524.060000000001</c:v>
                </c:pt>
                <c:pt idx="463">
                  <c:v>17523.23</c:v>
                </c:pt>
                <c:pt idx="464">
                  <c:v>17471.669999999998</c:v>
                </c:pt>
                <c:pt idx="465">
                  <c:v>17832.330000000002</c:v>
                </c:pt>
                <c:pt idx="466">
                  <c:v>18293.38</c:v>
                </c:pt>
                <c:pt idx="467">
                  <c:v>18015.939999999999</c:v>
                </c:pt>
                <c:pt idx="468">
                  <c:v>17727.98</c:v>
                </c:pt>
                <c:pt idx="469">
                  <c:v>17739.41</c:v>
                </c:pt>
                <c:pt idx="470">
                  <c:v>17778.41</c:v>
                </c:pt>
                <c:pt idx="471">
                  <c:v>17417.68</c:v>
                </c:pt>
                <c:pt idx="472">
                  <c:v>17635.88</c:v>
                </c:pt>
                <c:pt idx="473">
                  <c:v>17469.36</c:v>
                </c:pt>
                <c:pt idx="474">
                  <c:v>17311.05</c:v>
                </c:pt>
                <c:pt idx="475">
                  <c:v>17004.97</c:v>
                </c:pt>
                <c:pt idx="476">
                  <c:v>17021.310000000001</c:v>
                </c:pt>
                <c:pt idx="477">
                  <c:v>17238.34</c:v>
                </c:pt>
                <c:pt idx="478">
                  <c:v>17002.91</c:v>
                </c:pt>
                <c:pt idx="479">
                  <c:v>17344.599999999999</c:v>
                </c:pt>
                <c:pt idx="480">
                  <c:v>17304.96</c:v>
                </c:pt>
                <c:pt idx="481">
                  <c:v>16945.509999999998</c:v>
                </c:pt>
                <c:pt idx="482">
                  <c:v>16698.36</c:v>
                </c:pt>
                <c:pt idx="483">
                  <c:v>16647.34</c:v>
                </c:pt>
                <c:pt idx="484">
                  <c:v>16877.86</c:v>
                </c:pt>
                <c:pt idx="485">
                  <c:v>16891.830000000002</c:v>
                </c:pt>
                <c:pt idx="486">
                  <c:v>17090.23</c:v>
                </c:pt>
                <c:pt idx="487">
                  <c:v>17111.650000000001</c:v>
                </c:pt>
                <c:pt idx="488">
                  <c:v>17174.060000000001</c:v>
                </c:pt>
                <c:pt idx="489">
                  <c:v>17113.36</c:v>
                </c:pt>
                <c:pt idx="490">
                  <c:v>17109.14</c:v>
                </c:pt>
                <c:pt idx="491">
                  <c:v>17430.16</c:v>
                </c:pt>
                <c:pt idx="492">
                  <c:v>17569.57</c:v>
                </c:pt>
                <c:pt idx="493">
                  <c:v>17511.080000000002</c:v>
                </c:pt>
                <c:pt idx="494">
                  <c:v>17391.009999999998</c:v>
                </c:pt>
                <c:pt idx="495">
                  <c:v>17641</c:v>
                </c:pt>
                <c:pt idx="496">
                  <c:v>17612.099999999999</c:v>
                </c:pt>
                <c:pt idx="497">
                  <c:v>17798.73</c:v>
                </c:pt>
                <c:pt idx="498">
                  <c:v>17874.669999999998</c:v>
                </c:pt>
                <c:pt idx="499">
                  <c:v>17692.45</c:v>
                </c:pt>
                <c:pt idx="500">
                  <c:v>17786.32</c:v>
                </c:pt>
                <c:pt idx="501">
                  <c:v>17989.07</c:v>
                </c:pt>
                <c:pt idx="502">
                  <c:v>17691.97</c:v>
                </c:pt>
                <c:pt idx="503">
                  <c:v>17651.490000000002</c:v>
                </c:pt>
                <c:pt idx="504">
                  <c:v>17457.34</c:v>
                </c:pt>
                <c:pt idx="505">
                  <c:v>17444.3</c:v>
                </c:pt>
                <c:pt idx="506">
                  <c:v>17196.96</c:v>
                </c:pt>
                <c:pt idx="507">
                  <c:v>17234.09</c:v>
                </c:pt>
                <c:pt idx="508">
                  <c:v>17108.71</c:v>
                </c:pt>
                <c:pt idx="509">
                  <c:v>17240.39</c:v>
                </c:pt>
                <c:pt idx="510">
                  <c:v>17369.09</c:v>
                </c:pt>
                <c:pt idx="511">
                  <c:v>18013.16</c:v>
                </c:pt>
                <c:pt idx="512">
                  <c:v>18258.57</c:v>
                </c:pt>
                <c:pt idx="513">
                  <c:v>18247.11</c:v>
                </c:pt>
                <c:pt idx="514">
                  <c:v>19000.560000000001</c:v>
                </c:pt>
                <c:pt idx="515">
                  <c:v>19129.099999999999</c:v>
                </c:pt>
                <c:pt idx="516">
                  <c:v>19924.580000000002</c:v>
                </c:pt>
                <c:pt idx="517">
                  <c:v>20632.3</c:v>
                </c:pt>
                <c:pt idx="518">
                  <c:v>21133.68</c:v>
                </c:pt>
                <c:pt idx="519">
                  <c:v>20926.79</c:v>
                </c:pt>
                <c:pt idx="520">
                  <c:v>20637.240000000002</c:v>
                </c:pt>
                <c:pt idx="521">
                  <c:v>21251.98</c:v>
                </c:pt>
                <c:pt idx="522">
                  <c:v>21092.87</c:v>
                </c:pt>
                <c:pt idx="523">
                  <c:v>20318.79</c:v>
                </c:pt>
                <c:pt idx="524">
                  <c:v>20286.849999999999</c:v>
                </c:pt>
                <c:pt idx="525">
                  <c:v>20079.099999999999</c:v>
                </c:pt>
                <c:pt idx="526">
                  <c:v>20804.11</c:v>
                </c:pt>
                <c:pt idx="527">
                  <c:v>20478.46</c:v>
                </c:pt>
                <c:pt idx="528">
                  <c:v>20498.95</c:v>
                </c:pt>
                <c:pt idx="529">
                  <c:v>20760.150000000001</c:v>
                </c:pt>
                <c:pt idx="530">
                  <c:v>20489.62</c:v>
                </c:pt>
                <c:pt idx="531">
                  <c:v>20590.150000000001</c:v>
                </c:pt>
                <c:pt idx="532">
                  <c:v>20599.36</c:v>
                </c:pt>
                <c:pt idx="533">
                  <c:v>20701.14</c:v>
                </c:pt>
                <c:pt idx="534">
                  <c:v>20380.64</c:v>
                </c:pt>
                <c:pt idx="535">
                  <c:v>20317.330000000002</c:v>
                </c:pt>
                <c:pt idx="536">
                  <c:v>20506.43</c:v>
                </c:pt>
                <c:pt idx="537">
                  <c:v>20567.52</c:v>
                </c:pt>
                <c:pt idx="538">
                  <c:v>21006.97</c:v>
                </c:pt>
                <c:pt idx="539">
                  <c:v>20538.38</c:v>
                </c:pt>
                <c:pt idx="540">
                  <c:v>20953.34</c:v>
                </c:pt>
                <c:pt idx="541">
                  <c:v>20728.189999999999</c:v>
                </c:pt>
                <c:pt idx="542">
                  <c:v>20426.93</c:v>
                </c:pt>
                <c:pt idx="543">
                  <c:v>19846.88</c:v>
                </c:pt>
                <c:pt idx="544">
                  <c:v>19823.45</c:v>
                </c:pt>
                <c:pt idx="545">
                  <c:v>19435.810000000001</c:v>
                </c:pt>
                <c:pt idx="546">
                  <c:v>19426.34</c:v>
                </c:pt>
                <c:pt idx="547">
                  <c:v>19576.61</c:v>
                </c:pt>
                <c:pt idx="548">
                  <c:v>19663.669999999998</c:v>
                </c:pt>
                <c:pt idx="549">
                  <c:v>19705.009999999998</c:v>
                </c:pt>
                <c:pt idx="550">
                  <c:v>19601.11</c:v>
                </c:pt>
                <c:pt idx="551">
                  <c:v>19229.97</c:v>
                </c:pt>
                <c:pt idx="552">
                  <c:v>19150.990000000002</c:v>
                </c:pt>
                <c:pt idx="553">
                  <c:v>19159.2</c:v>
                </c:pt>
                <c:pt idx="554">
                  <c:v>19603.13</c:v>
                </c:pt>
                <c:pt idx="555">
                  <c:v>19366.96</c:v>
                </c:pt>
                <c:pt idx="556">
                  <c:v>19423.61</c:v>
                </c:pt>
                <c:pt idx="557">
                  <c:v>19550.29</c:v>
                </c:pt>
                <c:pt idx="558">
                  <c:v>19746.32</c:v>
                </c:pt>
                <c:pt idx="559">
                  <c:v>19742.46</c:v>
                </c:pt>
                <c:pt idx="560">
                  <c:v>19560.439999999999</c:v>
                </c:pt>
                <c:pt idx="561">
                  <c:v>19865.849999999999</c:v>
                </c:pt>
                <c:pt idx="562">
                  <c:v>20414.09</c:v>
                </c:pt>
                <c:pt idx="563">
                  <c:v>20311.28</c:v>
                </c:pt>
                <c:pt idx="564">
                  <c:v>20155.05</c:v>
                </c:pt>
                <c:pt idx="565">
                  <c:v>20397.05</c:v>
                </c:pt>
                <c:pt idx="566">
                  <c:v>19971.240000000002</c:v>
                </c:pt>
                <c:pt idx="567">
                  <c:v>19795.490000000002</c:v>
                </c:pt>
                <c:pt idx="568">
                  <c:v>19700.48</c:v>
                </c:pt>
                <c:pt idx="569">
                  <c:v>19864.55</c:v>
                </c:pt>
                <c:pt idx="570">
                  <c:v>19752.509999999998</c:v>
                </c:pt>
                <c:pt idx="571">
                  <c:v>19720.7</c:v>
                </c:pt>
                <c:pt idx="572">
                  <c:v>19883.13</c:v>
                </c:pt>
                <c:pt idx="573">
                  <c:v>20098.29</c:v>
                </c:pt>
                <c:pt idx="574">
                  <c:v>20090.46</c:v>
                </c:pt>
                <c:pt idx="575">
                  <c:v>20041.419999999998</c:v>
                </c:pt>
                <c:pt idx="576">
                  <c:v>20059.95</c:v>
                </c:pt>
                <c:pt idx="577">
                  <c:v>19623.32</c:v>
                </c:pt>
                <c:pt idx="578">
                  <c:v>19760.27</c:v>
                </c:pt>
                <c:pt idx="579">
                  <c:v>19688.29</c:v>
                </c:pt>
                <c:pt idx="580">
                  <c:v>19447.580000000002</c:v>
                </c:pt>
                <c:pt idx="581">
                  <c:v>19279.84</c:v>
                </c:pt>
                <c:pt idx="582">
                  <c:v>19240.89</c:v>
                </c:pt>
                <c:pt idx="583">
                  <c:v>19064.29</c:v>
                </c:pt>
                <c:pt idx="584">
                  <c:v>18874.14</c:v>
                </c:pt>
                <c:pt idx="585">
                  <c:v>19219.78</c:v>
                </c:pt>
                <c:pt idx="586">
                  <c:v>19286.07</c:v>
                </c:pt>
                <c:pt idx="587">
                  <c:v>19522.89</c:v>
                </c:pt>
                <c:pt idx="588">
                  <c:v>19584.060000000001</c:v>
                </c:pt>
                <c:pt idx="589">
                  <c:v>19925.810000000001</c:v>
                </c:pt>
                <c:pt idx="590">
                  <c:v>20106.55</c:v>
                </c:pt>
                <c:pt idx="591">
                  <c:v>19778.77</c:v>
                </c:pt>
                <c:pt idx="592">
                  <c:v>19700.560000000001</c:v>
                </c:pt>
                <c:pt idx="593">
                  <c:v>20066.189999999999</c:v>
                </c:pt>
                <c:pt idx="594">
                  <c:v>20197.77</c:v>
                </c:pt>
                <c:pt idx="595">
                  <c:v>20597.09</c:v>
                </c:pt>
                <c:pt idx="596">
                  <c:v>20891.62</c:v>
                </c:pt>
                <c:pt idx="597">
                  <c:v>21133.54</c:v>
                </c:pt>
                <c:pt idx="598">
                  <c:v>21521.98</c:v>
                </c:pt>
                <c:pt idx="599">
                  <c:v>21294.86</c:v>
                </c:pt>
                <c:pt idx="600">
                  <c:v>21857.919999999998</c:v>
                </c:pt>
                <c:pt idx="601">
                  <c:v>21814.37</c:v>
                </c:pt>
                <c:pt idx="602">
                  <c:v>22620.33</c:v>
                </c:pt>
                <c:pt idx="603">
                  <c:v>22616.23</c:v>
                </c:pt>
                <c:pt idx="604">
                  <c:v>22976.81</c:v>
                </c:pt>
                <c:pt idx="605">
                  <c:v>22944.240000000002</c:v>
                </c:pt>
                <c:pt idx="606">
                  <c:v>22576.98</c:v>
                </c:pt>
                <c:pt idx="607">
                  <c:v>23477.919999999998</c:v>
                </c:pt>
                <c:pt idx="608">
                  <c:v>23341.61</c:v>
                </c:pt>
                <c:pt idx="609">
                  <c:v>23034.02</c:v>
                </c:pt>
                <c:pt idx="610">
                  <c:v>23787.93</c:v>
                </c:pt>
                <c:pt idx="611">
                  <c:v>23718.29</c:v>
                </c:pt>
                <c:pt idx="612">
                  <c:v>22941.32</c:v>
                </c:pt>
                <c:pt idx="613">
                  <c:v>23006.27</c:v>
                </c:pt>
                <c:pt idx="614">
                  <c:v>22941.77</c:v>
                </c:pt>
                <c:pt idx="615">
                  <c:v>23594.21</c:v>
                </c:pt>
                <c:pt idx="616">
                  <c:v>24369.71</c:v>
                </c:pt>
                <c:pt idx="617">
                  <c:v>24231.3</c:v>
                </c:pt>
                <c:pt idx="618">
                  <c:v>23783.49</c:v>
                </c:pt>
                <c:pt idx="619">
                  <c:v>23782.14</c:v>
                </c:pt>
                <c:pt idx="620">
                  <c:v>23600.31</c:v>
                </c:pt>
                <c:pt idx="621">
                  <c:v>23462.65</c:v>
                </c:pt>
                <c:pt idx="622">
                  <c:v>23959.98</c:v>
                </c:pt>
                <c:pt idx="623">
                  <c:v>24145.57</c:v>
                </c:pt>
                <c:pt idx="624">
                  <c:v>24740.57</c:v>
                </c:pt>
                <c:pt idx="625">
                  <c:v>24771.14</c:v>
                </c:pt>
                <c:pt idx="626">
                  <c:v>24219.95</c:v>
                </c:pt>
                <c:pt idx="627">
                  <c:v>23689.72</c:v>
                </c:pt>
                <c:pt idx="628">
                  <c:v>23905.56</c:v>
                </c:pt>
                <c:pt idx="629">
                  <c:v>23344.25</c:v>
                </c:pt>
                <c:pt idx="630">
                  <c:v>23483.32</c:v>
                </c:pt>
                <c:pt idx="631">
                  <c:v>23578.799999999999</c:v>
                </c:pt>
                <c:pt idx="632">
                  <c:v>23426.6</c:v>
                </c:pt>
                <c:pt idx="633">
                  <c:v>23119.58</c:v>
                </c:pt>
                <c:pt idx="634">
                  <c:v>23206.84</c:v>
                </c:pt>
                <c:pt idx="635">
                  <c:v>23202.53</c:v>
                </c:pt>
                <c:pt idx="636">
                  <c:v>22849.81</c:v>
                </c:pt>
                <c:pt idx="637">
                  <c:v>19828.3</c:v>
                </c:pt>
                <c:pt idx="638">
                  <c:v>20127.68</c:v>
                </c:pt>
                <c:pt idx="639">
                  <c:v>20264.490000000002</c:v>
                </c:pt>
                <c:pt idx="640">
                  <c:v>20681.78</c:v>
                </c:pt>
                <c:pt idx="641">
                  <c:v>20914.689999999999</c:v>
                </c:pt>
                <c:pt idx="642">
                  <c:v>21417.4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C37D-D842-BEE6-638B9D8976E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12985312"/>
        <c:axId val="512982864"/>
      </c:lineChart>
      <c:dateAx>
        <c:axId val="1750154575"/>
        <c:scaling>
          <c:orientation val="minMax"/>
        </c:scaling>
        <c:delete val="0"/>
        <c:axPos val="b"/>
        <c:numFmt formatCode="m/d/yy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CN"/>
          </a:p>
        </c:txPr>
        <c:crossAx val="720255120"/>
        <c:crosses val="autoZero"/>
        <c:auto val="1"/>
        <c:lblOffset val="100"/>
        <c:baseTimeUnit val="days"/>
        <c:majorUnit val="4"/>
        <c:majorTimeUnit val="months"/>
      </c:dateAx>
      <c:valAx>
        <c:axId val="72025512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2"/>
              </a:solidFill>
              <a:prstDash val="lgDash"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CN"/>
          </a:p>
        </c:txPr>
        <c:crossAx val="1750154575"/>
        <c:crosses val="autoZero"/>
        <c:crossBetween val="between"/>
      </c:valAx>
      <c:valAx>
        <c:axId val="512982864"/>
        <c:scaling>
          <c:orientation val="minMax"/>
          <c:min val="14000"/>
        </c:scaling>
        <c:delete val="0"/>
        <c:axPos val="r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CN"/>
          </a:p>
        </c:txPr>
        <c:crossAx val="512985312"/>
        <c:crosses val="max"/>
        <c:crossBetween val="between"/>
      </c:valAx>
      <c:dateAx>
        <c:axId val="512985312"/>
        <c:scaling>
          <c:orientation val="minMax"/>
        </c:scaling>
        <c:delete val="1"/>
        <c:axPos val="b"/>
        <c:numFmt formatCode="m/d/yy" sourceLinked="1"/>
        <c:majorTickMark val="out"/>
        <c:minorTickMark val="none"/>
        <c:tickLblPos val="nextTo"/>
        <c:crossAx val="512982864"/>
        <c:crosses val="autoZero"/>
        <c:auto val="1"/>
        <c:lblOffset val="100"/>
        <c:baseTimeUnit val="days"/>
      </c:date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1" i="0" u="none" strike="noStrike" kern="1200" baseline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en-CN"/>
        </a:p>
      </c:txPr>
    </c:legend>
    <c:plotVisOnly val="1"/>
    <c:dispBlanksAs val="gap"/>
    <c:showDLblsOverMax val="0"/>
  </c:chart>
  <c:spPr>
    <a:noFill/>
    <a:ln w="12700">
      <a:noFill/>
      <a:prstDash val="dashDot"/>
    </a:ln>
    <a:effectLst/>
  </c:spPr>
  <c:txPr>
    <a:bodyPr/>
    <a:lstStyle/>
    <a:p>
      <a:pPr>
        <a:defRPr b="1">
          <a:solidFill>
            <a:schemeClr val="tx1"/>
          </a:solidFill>
          <a:latin typeface="Times New Roman" panose="02020603050405020304" pitchFamily="18" charset="0"/>
          <a:cs typeface="Times New Roman" panose="02020603050405020304" pitchFamily="18" charset="0"/>
        </a:defRPr>
      </a:pPr>
      <a:endParaRPr lang="en-CN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pieChart>
        <c:varyColors val="1"/>
        <c:ser>
          <c:idx val="0"/>
          <c:order val="0"/>
          <c:tx>
            <c:strRef>
              <c:f>Sheet1!$B$173</c:f>
              <c:strCache>
                <c:ptCount val="1"/>
                <c:pt idx="0">
                  <c:v>Percentage</c:v>
                </c:pt>
              </c:strCache>
            </c:strRef>
          </c:tx>
          <c:dPt>
            <c:idx val="0"/>
            <c:bubble3D val="0"/>
            <c:spPr>
              <a:solidFill>
                <a:srgbClr val="FD4F0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8326-1D4B-9FAE-9A4EABA3CE3D}"/>
              </c:ext>
            </c:extLst>
          </c:dPt>
          <c:dPt>
            <c:idx val="1"/>
            <c:bubble3D val="0"/>
            <c:spPr>
              <a:solidFill>
                <a:srgbClr val="E0253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8326-1D4B-9FAE-9A4EABA3CE3D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8326-1D4B-9FAE-9A4EABA3CE3D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endParaRPr lang="en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Sheet1!$A$174:$A$176</c:f>
              <c:strCache>
                <c:ptCount val="3"/>
                <c:pt idx="0">
                  <c:v>Sales of Daily Necessities</c:v>
                </c:pt>
                <c:pt idx="1">
                  <c:v>Royalties and Commissions</c:v>
                </c:pt>
                <c:pt idx="2">
                  <c:v>Others</c:v>
                </c:pt>
              </c:strCache>
            </c:strRef>
          </c:cat>
          <c:val>
            <c:numRef>
              <c:f>Sheet1!$B$174:$B$176</c:f>
              <c:numCache>
                <c:formatCode>0%</c:formatCode>
                <c:ptCount val="3"/>
                <c:pt idx="0">
                  <c:v>0.9</c:v>
                </c:pt>
                <c:pt idx="1">
                  <c:v>0.06</c:v>
                </c:pt>
                <c:pt idx="2">
                  <c:v>0.04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8326-1D4B-9FAE-9A4EABA3CE3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5.727695522215305E-2"/>
          <c:y val="0.81543817439486732"/>
          <c:w val="0.89999997135006238"/>
          <c:h val="7.345071449402157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en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CN"/>
    </a:p>
  </c:txPr>
  <c:externalData r:id="rId4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pieChart>
        <c:varyColors val="1"/>
        <c:ser>
          <c:idx val="0"/>
          <c:order val="0"/>
          <c:tx>
            <c:strRef>
              <c:f>Sheet1!$B$179</c:f>
              <c:strCache>
                <c:ptCount val="1"/>
                <c:pt idx="0">
                  <c:v>Percentage</c:v>
                </c:pt>
              </c:strCache>
            </c:strRef>
          </c:tx>
          <c:dPt>
            <c:idx val="0"/>
            <c:bubble3D val="0"/>
            <c:spPr>
              <a:solidFill>
                <a:srgbClr val="FD4F0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78A8-4B4F-A153-5F7CF5BBCECC}"/>
              </c:ext>
            </c:extLst>
          </c:dPt>
          <c:dPt>
            <c:idx val="1"/>
            <c:bubble3D val="0"/>
            <c:spPr>
              <a:solidFill>
                <a:srgbClr val="E0253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78A8-4B4F-A153-5F7CF5BBCECC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78A8-4B4F-A153-5F7CF5BBCECC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78A8-4B4F-A153-5F7CF5BBCECC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endParaRPr lang="en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Sheet1!$A$180:$A$183</c:f>
              <c:strCache>
                <c:ptCount val="4"/>
                <c:pt idx="0">
                  <c:v>Sales to Franchisees</c:v>
                </c:pt>
                <c:pt idx="1">
                  <c:v>Sales to Distributors</c:v>
                </c:pt>
                <c:pt idx="2">
                  <c:v>Direct Store Sales</c:v>
                </c:pt>
                <c:pt idx="3">
                  <c:v>Other Channels</c:v>
                </c:pt>
              </c:strCache>
            </c:strRef>
          </c:cat>
          <c:val>
            <c:numRef>
              <c:f>Sheet1!$B$180:$B$183</c:f>
              <c:numCache>
                <c:formatCode>0%</c:formatCode>
                <c:ptCount val="4"/>
                <c:pt idx="0">
                  <c:v>0.56999999999999995</c:v>
                </c:pt>
                <c:pt idx="1">
                  <c:v>0.33</c:v>
                </c:pt>
                <c:pt idx="2">
                  <c:v>0.05</c:v>
                </c:pt>
                <c:pt idx="3">
                  <c:v>0.05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78A8-4B4F-A153-5F7CF5BBCEC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23910326651587366"/>
          <c:y val="0.70393587384644496"/>
          <c:w val="0.58487347931940614"/>
          <c:h val="0.1827386571913487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en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CN"/>
    </a:p>
  </c:txPr>
  <c:externalData r:id="rId4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Sheet1!$B$111</c:f>
              <c:strCache>
                <c:ptCount val="1"/>
                <c:pt idx="0">
                  <c:v>Self-operated Stores</c:v>
                </c:pt>
              </c:strCache>
            </c:strRef>
          </c:tx>
          <c:spPr>
            <a:solidFill>
              <a:srgbClr val="FD4F0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endParaRPr lang="en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Sheet1!$A$112:$A$114</c:f>
              <c:numCache>
                <c:formatCode>General</c:formatCode>
                <c:ptCount val="3"/>
                <c:pt idx="0">
                  <c:v>2019</c:v>
                </c:pt>
                <c:pt idx="1">
                  <c:v>2020</c:v>
                </c:pt>
                <c:pt idx="2">
                  <c:v>2021</c:v>
                </c:pt>
              </c:numCache>
            </c:numRef>
          </c:cat>
          <c:val>
            <c:numRef>
              <c:f>Sheet1!$B$112:$B$114</c:f>
              <c:numCache>
                <c:formatCode>General</c:formatCode>
                <c:ptCount val="3"/>
                <c:pt idx="0">
                  <c:v>83</c:v>
                </c:pt>
                <c:pt idx="1">
                  <c:v>129</c:v>
                </c:pt>
                <c:pt idx="2">
                  <c:v>132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C25-9745-A8BD-BB6FB912DD95}"/>
            </c:ext>
          </c:extLst>
        </c:ser>
        <c:ser>
          <c:idx val="1"/>
          <c:order val="1"/>
          <c:tx>
            <c:strRef>
              <c:f>Sheet1!$C$111</c:f>
              <c:strCache>
                <c:ptCount val="1"/>
                <c:pt idx="0">
                  <c:v>Partnership Stores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E0253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0C25-9745-A8BD-BB6FB912DD95}"/>
              </c:ext>
            </c:extLst>
          </c:dPt>
          <c:dPt>
            <c:idx val="1"/>
            <c:invertIfNegative val="0"/>
            <c:bubble3D val="0"/>
            <c:spPr>
              <a:solidFill>
                <a:srgbClr val="E0253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0C25-9745-A8BD-BB6FB912DD95}"/>
              </c:ext>
            </c:extLst>
          </c:dPt>
          <c:dPt>
            <c:idx val="2"/>
            <c:invertIfNegative val="0"/>
            <c:bubble3D val="0"/>
            <c:spPr>
              <a:solidFill>
                <a:srgbClr val="E0253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0C25-9745-A8BD-BB6FB912DD95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endParaRPr lang="en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Sheet1!$A$112:$A$114</c:f>
              <c:numCache>
                <c:formatCode>General</c:formatCode>
                <c:ptCount val="3"/>
                <c:pt idx="0">
                  <c:v>2019</c:v>
                </c:pt>
                <c:pt idx="1">
                  <c:v>2020</c:v>
                </c:pt>
                <c:pt idx="2">
                  <c:v>2021</c:v>
                </c:pt>
              </c:numCache>
            </c:numRef>
          </c:cat>
          <c:val>
            <c:numRef>
              <c:f>Sheet1!$C$112:$C$114</c:f>
              <c:numCache>
                <c:formatCode>General</c:formatCode>
                <c:ptCount val="3"/>
                <c:pt idx="0">
                  <c:v>2453</c:v>
                </c:pt>
                <c:pt idx="1">
                  <c:v>2706</c:v>
                </c:pt>
                <c:pt idx="2">
                  <c:v>3114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0C25-9745-A8BD-BB6FB912DD95}"/>
            </c:ext>
          </c:extLst>
        </c:ser>
        <c:ser>
          <c:idx val="2"/>
          <c:order val="2"/>
          <c:tx>
            <c:strRef>
              <c:f>Sheet1!$D$111</c:f>
              <c:strCache>
                <c:ptCount val="1"/>
                <c:pt idx="0">
                  <c:v>Franchise Stores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endParaRPr lang="en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Sheet1!$A$112:$A$114</c:f>
              <c:numCache>
                <c:formatCode>General</c:formatCode>
                <c:ptCount val="3"/>
                <c:pt idx="0">
                  <c:v>2019</c:v>
                </c:pt>
                <c:pt idx="1">
                  <c:v>2020</c:v>
                </c:pt>
                <c:pt idx="2">
                  <c:v>2021</c:v>
                </c:pt>
              </c:numCache>
            </c:numRef>
          </c:cat>
          <c:val>
            <c:numRef>
              <c:f>Sheet1!$D$112:$D$114</c:f>
              <c:numCache>
                <c:formatCode>General</c:formatCode>
                <c:ptCount val="3"/>
                <c:pt idx="0">
                  <c:v>1189</c:v>
                </c:pt>
                <c:pt idx="1">
                  <c:v>1387</c:v>
                </c:pt>
                <c:pt idx="2">
                  <c:v>1503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0C25-9745-A8BD-BB6FB912DD9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589460783"/>
        <c:axId val="549999327"/>
      </c:barChart>
      <c:catAx>
        <c:axId val="58946078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CN"/>
          </a:p>
        </c:txPr>
        <c:crossAx val="549999327"/>
        <c:crosses val="autoZero"/>
        <c:auto val="1"/>
        <c:lblAlgn val="ctr"/>
        <c:lblOffset val="100"/>
        <c:noMultiLvlLbl val="0"/>
      </c:catAx>
      <c:valAx>
        <c:axId val="54999932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rgbClr val="E8E8E8"/>
              </a:solidFill>
              <a:prstDash val="dash"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CN"/>
          </a:p>
        </c:txPr>
        <c:crossAx val="58946078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1" i="0" u="none" strike="noStrike" kern="1200" baseline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en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  <a:latin typeface="Times New Roman" panose="02020603050405020304" pitchFamily="18" charset="0"/>
          <a:cs typeface="Times New Roman" panose="02020603050405020304" pitchFamily="18" charset="0"/>
        </a:defRPr>
      </a:pPr>
      <a:endParaRPr lang="en-CN"/>
    </a:p>
  </c:txPr>
  <c:externalData r:id="rId4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Sheet1!$B$127</c:f>
              <c:strCache>
                <c:ptCount val="1"/>
                <c:pt idx="0">
                  <c:v>The PRC</c:v>
                </c:pt>
              </c:strCache>
            </c:strRef>
          </c:tx>
          <c:spPr>
            <a:solidFill>
              <a:srgbClr val="E02534"/>
            </a:solidFill>
            <a:ln>
              <a:noFill/>
            </a:ln>
            <a:effectLst/>
          </c:spPr>
          <c:invertIfNegative val="0"/>
          <c:cat>
            <c:strRef>
              <c:f>Sheet1!$A$128:$A$135</c:f>
              <c:strCache>
                <c:ptCount val="8"/>
                <c:pt idx="0">
                  <c:v>03/2020</c:v>
                </c:pt>
                <c:pt idx="1">
                  <c:v>06/2020</c:v>
                </c:pt>
                <c:pt idx="2">
                  <c:v>09/2020</c:v>
                </c:pt>
                <c:pt idx="3">
                  <c:v>12/2020</c:v>
                </c:pt>
                <c:pt idx="4">
                  <c:v>03/2021</c:v>
                </c:pt>
                <c:pt idx="5">
                  <c:v>06/2021</c:v>
                </c:pt>
                <c:pt idx="6">
                  <c:v>09/2021</c:v>
                </c:pt>
                <c:pt idx="7">
                  <c:v>12/2021</c:v>
                </c:pt>
              </c:strCache>
            </c:strRef>
          </c:cat>
          <c:val>
            <c:numRef>
              <c:f>Sheet1!$B$128:$B$135</c:f>
              <c:numCache>
                <c:formatCode>General</c:formatCode>
                <c:ptCount val="8"/>
                <c:pt idx="0">
                  <c:v>2535</c:v>
                </c:pt>
                <c:pt idx="1">
                  <c:v>2533</c:v>
                </c:pt>
                <c:pt idx="2">
                  <c:v>2633</c:v>
                </c:pt>
                <c:pt idx="3">
                  <c:v>2768</c:v>
                </c:pt>
                <c:pt idx="4">
                  <c:v>2812</c:v>
                </c:pt>
                <c:pt idx="5">
                  <c:v>2935</c:v>
                </c:pt>
                <c:pt idx="6">
                  <c:v>3036</c:v>
                </c:pt>
                <c:pt idx="7">
                  <c:v>3168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5ED-794F-B221-0A31FD6A68BE}"/>
            </c:ext>
          </c:extLst>
        </c:ser>
        <c:ser>
          <c:idx val="1"/>
          <c:order val="1"/>
          <c:tx>
            <c:strRef>
              <c:f>Sheet1!$C$127</c:f>
              <c:strCache>
                <c:ptCount val="1"/>
                <c:pt idx="0">
                  <c:v>Overseas</c:v>
                </c:pt>
              </c:strCache>
            </c:strRef>
          </c:tx>
          <c:spPr>
            <a:solidFill>
              <a:srgbClr val="F46914"/>
            </a:solidFill>
            <a:ln>
              <a:solidFill>
                <a:srgbClr val="FF3100"/>
              </a:solidFill>
            </a:ln>
            <a:effectLst/>
          </c:spPr>
          <c:invertIfNegative val="0"/>
          <c:cat>
            <c:strRef>
              <c:f>Sheet1!$A$128:$A$135</c:f>
              <c:strCache>
                <c:ptCount val="8"/>
                <c:pt idx="0">
                  <c:v>03/2020</c:v>
                </c:pt>
                <c:pt idx="1">
                  <c:v>06/2020</c:v>
                </c:pt>
                <c:pt idx="2">
                  <c:v>09/2020</c:v>
                </c:pt>
                <c:pt idx="3">
                  <c:v>12/2020</c:v>
                </c:pt>
                <c:pt idx="4">
                  <c:v>03/2021</c:v>
                </c:pt>
                <c:pt idx="5">
                  <c:v>06/2021</c:v>
                </c:pt>
                <c:pt idx="6">
                  <c:v>09/2021</c:v>
                </c:pt>
                <c:pt idx="7">
                  <c:v>12/2021</c:v>
                </c:pt>
              </c:strCache>
            </c:strRef>
          </c:cat>
          <c:val>
            <c:numRef>
              <c:f>Sheet1!$C$128:$C$135</c:f>
              <c:numCache>
                <c:formatCode>General</c:formatCode>
                <c:ptCount val="8"/>
                <c:pt idx="0">
                  <c:v>1688</c:v>
                </c:pt>
                <c:pt idx="1">
                  <c:v>1689</c:v>
                </c:pt>
                <c:pt idx="2">
                  <c:v>1697</c:v>
                </c:pt>
                <c:pt idx="3">
                  <c:v>1746</c:v>
                </c:pt>
                <c:pt idx="4">
                  <c:v>1775</c:v>
                </c:pt>
                <c:pt idx="5">
                  <c:v>1810</c:v>
                </c:pt>
                <c:pt idx="6">
                  <c:v>1836</c:v>
                </c:pt>
                <c:pt idx="7">
                  <c:v>1877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5ED-794F-B221-0A31FD6A68B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59280207"/>
        <c:axId val="559563391"/>
      </c:barChart>
      <c:lineChart>
        <c:grouping val="standard"/>
        <c:varyColors val="0"/>
        <c:ser>
          <c:idx val="2"/>
          <c:order val="2"/>
          <c:tx>
            <c:strRef>
              <c:f>Sheet1!$D$127</c:f>
              <c:strCache>
                <c:ptCount val="1"/>
                <c:pt idx="0">
                  <c:v>yoy(%)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strRef>
              <c:f>Sheet1!$A$128:$A$135</c:f>
              <c:strCache>
                <c:ptCount val="8"/>
                <c:pt idx="0">
                  <c:v>03/2020</c:v>
                </c:pt>
                <c:pt idx="1">
                  <c:v>06/2020</c:v>
                </c:pt>
                <c:pt idx="2">
                  <c:v>09/2020</c:v>
                </c:pt>
                <c:pt idx="3">
                  <c:v>12/2020</c:v>
                </c:pt>
                <c:pt idx="4">
                  <c:v>03/2021</c:v>
                </c:pt>
                <c:pt idx="5">
                  <c:v>06/2021</c:v>
                </c:pt>
                <c:pt idx="6">
                  <c:v>09/2021</c:v>
                </c:pt>
                <c:pt idx="7">
                  <c:v>12/2021</c:v>
                </c:pt>
              </c:strCache>
            </c:strRef>
          </c:cat>
          <c:val>
            <c:numRef>
              <c:f>Sheet1!$D$128:$D$135</c:f>
              <c:numCache>
                <c:formatCode>0.00%</c:formatCode>
                <c:ptCount val="8"/>
                <c:pt idx="1">
                  <c:v>-5.0000000000000001E-3</c:v>
                </c:pt>
                <c:pt idx="2">
                  <c:v>3.1E-2</c:v>
                </c:pt>
                <c:pt idx="3">
                  <c:v>4.4999999999999998E-2</c:v>
                </c:pt>
                <c:pt idx="4">
                  <c:v>0.02</c:v>
                </c:pt>
                <c:pt idx="5">
                  <c:v>3.5000000000000003E-2</c:v>
                </c:pt>
                <c:pt idx="6">
                  <c:v>0.03</c:v>
                </c:pt>
                <c:pt idx="7">
                  <c:v>0.04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95ED-794F-B221-0A31FD6A68B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59930399"/>
        <c:axId val="559928015"/>
      </c:lineChart>
      <c:catAx>
        <c:axId val="55928020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CN"/>
          </a:p>
        </c:txPr>
        <c:crossAx val="559563391"/>
        <c:crosses val="autoZero"/>
        <c:auto val="1"/>
        <c:lblAlgn val="ctr"/>
        <c:lblOffset val="100"/>
        <c:noMultiLvlLbl val="0"/>
      </c:catAx>
      <c:valAx>
        <c:axId val="55956339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rgbClr val="E8E8E8"/>
              </a:solidFill>
              <a:prstDash val="lgDash"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CN"/>
          </a:p>
        </c:txPr>
        <c:crossAx val="559280207"/>
        <c:crosses val="autoZero"/>
        <c:crossBetween val="between"/>
      </c:valAx>
      <c:valAx>
        <c:axId val="559928015"/>
        <c:scaling>
          <c:orientation val="minMax"/>
        </c:scaling>
        <c:delete val="0"/>
        <c:axPos val="r"/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CN"/>
          </a:p>
        </c:txPr>
        <c:crossAx val="559930399"/>
        <c:crosses val="max"/>
        <c:crossBetween val="between"/>
      </c:valAx>
      <c:catAx>
        <c:axId val="559930399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559928015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en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  <a:latin typeface="Times New Roman" panose="02020603050405020304" pitchFamily="18" charset="0"/>
          <a:cs typeface="Times New Roman" panose="02020603050405020304" pitchFamily="18" charset="0"/>
        </a:defRPr>
      </a:pPr>
      <a:endParaRPr lang="en-CN"/>
    </a:p>
  </c:txPr>
  <c:externalData r:id="rId4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Sheet1!$B$150</c:f>
              <c:strCache>
                <c:ptCount val="1"/>
                <c:pt idx="0">
                  <c:v>China</c:v>
                </c:pt>
              </c:strCache>
            </c:strRef>
          </c:tx>
          <c:spPr>
            <a:solidFill>
              <a:srgbClr val="FD4F0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endParaRPr lang="en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Sheet1!$A$151:$A$154</c:f>
              <c:strCache>
                <c:ptCount val="4"/>
                <c:pt idx="0">
                  <c:v>06/2019</c:v>
                </c:pt>
                <c:pt idx="1">
                  <c:v>06/2020</c:v>
                </c:pt>
                <c:pt idx="2">
                  <c:v>06/2021</c:v>
                </c:pt>
                <c:pt idx="3">
                  <c:v>12/2021</c:v>
                </c:pt>
              </c:strCache>
            </c:strRef>
          </c:cat>
          <c:val>
            <c:numRef>
              <c:f>Sheet1!$B$151:$B$154</c:f>
              <c:numCache>
                <c:formatCode>General</c:formatCode>
                <c:ptCount val="4"/>
                <c:pt idx="0">
                  <c:v>6364</c:v>
                </c:pt>
                <c:pt idx="1">
                  <c:v>6044.1</c:v>
                </c:pt>
                <c:pt idx="2">
                  <c:v>7291.22</c:v>
                </c:pt>
                <c:pt idx="3">
                  <c:v>4086.29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AA1-964D-A9EA-8FF2FF5329A7}"/>
            </c:ext>
          </c:extLst>
        </c:ser>
        <c:ser>
          <c:idx val="1"/>
          <c:order val="1"/>
          <c:tx>
            <c:strRef>
              <c:f>Sheet1!$C$150</c:f>
              <c:strCache>
                <c:ptCount val="1"/>
                <c:pt idx="0">
                  <c:v>Other Countries in Asia Except for China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E0253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7AA1-964D-A9EA-8FF2FF5329A7}"/>
              </c:ext>
            </c:extLst>
          </c:dPt>
          <c:dPt>
            <c:idx val="1"/>
            <c:invertIfNegative val="0"/>
            <c:bubble3D val="0"/>
            <c:spPr>
              <a:solidFill>
                <a:srgbClr val="E0253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7AA1-964D-A9EA-8FF2FF5329A7}"/>
              </c:ext>
            </c:extLst>
          </c:dPt>
          <c:dPt>
            <c:idx val="2"/>
            <c:invertIfNegative val="0"/>
            <c:bubble3D val="0"/>
            <c:spPr>
              <a:solidFill>
                <a:srgbClr val="E0253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7AA1-964D-A9EA-8FF2FF5329A7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endParaRPr lang="en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Sheet1!$A$151:$A$154</c:f>
              <c:strCache>
                <c:ptCount val="4"/>
                <c:pt idx="0">
                  <c:v>06/2019</c:v>
                </c:pt>
                <c:pt idx="1">
                  <c:v>06/2020</c:v>
                </c:pt>
                <c:pt idx="2">
                  <c:v>06/2021</c:v>
                </c:pt>
                <c:pt idx="3">
                  <c:v>12/2021</c:v>
                </c:pt>
              </c:strCache>
            </c:strRef>
          </c:cat>
          <c:val>
            <c:numRef>
              <c:f>Sheet1!$C$151:$C$154</c:f>
              <c:numCache>
                <c:formatCode>General</c:formatCode>
                <c:ptCount val="4"/>
                <c:pt idx="0">
                  <c:v>1738.35</c:v>
                </c:pt>
                <c:pt idx="1">
                  <c:v>1428.04</c:v>
                </c:pt>
                <c:pt idx="2">
                  <c:v>961.62</c:v>
                </c:pt>
                <c:pt idx="3">
                  <c:v>595.63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7AA1-964D-A9EA-8FF2FF5329A7}"/>
            </c:ext>
          </c:extLst>
        </c:ser>
        <c:ser>
          <c:idx val="2"/>
          <c:order val="2"/>
          <c:tx>
            <c:strRef>
              <c:f>Sheet1!$D$150</c:f>
              <c:strCache>
                <c:ptCount val="1"/>
                <c:pt idx="0">
                  <c:v>America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endParaRPr lang="en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Sheet1!$A$151:$A$154</c:f>
              <c:strCache>
                <c:ptCount val="4"/>
                <c:pt idx="0">
                  <c:v>06/2019</c:v>
                </c:pt>
                <c:pt idx="1">
                  <c:v>06/2020</c:v>
                </c:pt>
                <c:pt idx="2">
                  <c:v>06/2021</c:v>
                </c:pt>
                <c:pt idx="3">
                  <c:v>12/2021</c:v>
                </c:pt>
              </c:strCache>
            </c:strRef>
          </c:cat>
          <c:val>
            <c:numRef>
              <c:f>Sheet1!$D$151:$D$154</c:f>
              <c:numCache>
                <c:formatCode>General</c:formatCode>
                <c:ptCount val="4"/>
                <c:pt idx="0">
                  <c:v>1049.33</c:v>
                </c:pt>
                <c:pt idx="1">
                  <c:v>1221.06</c:v>
                </c:pt>
                <c:pt idx="2">
                  <c:v>584.63</c:v>
                </c:pt>
                <c:pt idx="3">
                  <c:v>571.64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7AA1-964D-A9EA-8FF2FF5329A7}"/>
            </c:ext>
          </c:extLst>
        </c:ser>
        <c:ser>
          <c:idx val="3"/>
          <c:order val="3"/>
          <c:tx>
            <c:strRef>
              <c:f>Sheet1!$E$150</c:f>
              <c:strCache>
                <c:ptCount val="1"/>
                <c:pt idx="0">
                  <c:v>Europe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Sheet1!$A$151:$A$154</c:f>
              <c:strCache>
                <c:ptCount val="4"/>
                <c:pt idx="0">
                  <c:v>06/2019</c:v>
                </c:pt>
                <c:pt idx="1">
                  <c:v>06/2020</c:v>
                </c:pt>
                <c:pt idx="2">
                  <c:v>06/2021</c:v>
                </c:pt>
                <c:pt idx="3">
                  <c:v>12/2021</c:v>
                </c:pt>
              </c:strCache>
            </c:strRef>
          </c:cat>
          <c:val>
            <c:numRef>
              <c:f>Sheet1!$E$151:$E$154</c:f>
              <c:numCache>
                <c:formatCode>General</c:formatCode>
                <c:ptCount val="4"/>
                <c:pt idx="0">
                  <c:v>124.6</c:v>
                </c:pt>
                <c:pt idx="1">
                  <c:v>172.17</c:v>
                </c:pt>
                <c:pt idx="2">
                  <c:v>117.21</c:v>
                </c:pt>
                <c:pt idx="3">
                  <c:v>119.01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7AA1-964D-A9EA-8FF2FF5329A7}"/>
            </c:ext>
          </c:extLst>
        </c:ser>
        <c:ser>
          <c:idx val="4"/>
          <c:order val="4"/>
          <c:tx>
            <c:strRef>
              <c:f>Sheet1!$F$150</c:f>
              <c:strCache>
                <c:ptCount val="1"/>
                <c:pt idx="0">
                  <c:v>Other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endParaRPr lang="en-CN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Sheet1!$A$151:$A$154</c:f>
              <c:strCache>
                <c:ptCount val="4"/>
                <c:pt idx="0">
                  <c:v>06/2019</c:v>
                </c:pt>
                <c:pt idx="1">
                  <c:v>06/2020</c:v>
                </c:pt>
                <c:pt idx="2">
                  <c:v>06/2021</c:v>
                </c:pt>
                <c:pt idx="3">
                  <c:v>12/2021</c:v>
                </c:pt>
              </c:strCache>
            </c:strRef>
          </c:cat>
          <c:val>
            <c:numRef>
              <c:f>Sheet1!$F$151:$F$154</c:f>
              <c:numCache>
                <c:formatCode>General</c:formatCode>
                <c:ptCount val="4"/>
                <c:pt idx="0">
                  <c:v>123.5</c:v>
                </c:pt>
                <c:pt idx="1">
                  <c:v>136.87</c:v>
                </c:pt>
                <c:pt idx="2">
                  <c:v>109.37</c:v>
                </c:pt>
                <c:pt idx="3">
                  <c:v>39.950000000000003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7AA1-964D-A9EA-8FF2FF5329A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589460783"/>
        <c:axId val="549999327"/>
      </c:barChart>
      <c:catAx>
        <c:axId val="58946078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CN"/>
          </a:p>
        </c:txPr>
        <c:crossAx val="549999327"/>
        <c:crosses val="autoZero"/>
        <c:auto val="1"/>
        <c:lblAlgn val="ctr"/>
        <c:lblOffset val="100"/>
        <c:noMultiLvlLbl val="0"/>
      </c:catAx>
      <c:valAx>
        <c:axId val="54999932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rgbClr val="E8E8E8"/>
              </a:solidFill>
              <a:prstDash val="lgDash"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CN"/>
          </a:p>
        </c:txPr>
        <c:crossAx val="58946078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en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  <a:latin typeface="Times New Roman" panose="02020603050405020304" pitchFamily="18" charset="0"/>
          <a:cs typeface="Times New Roman" panose="02020603050405020304" pitchFamily="18" charset="0"/>
        </a:defRPr>
      </a:pPr>
      <a:endParaRPr lang="en-CN"/>
    </a:p>
  </c:txPr>
  <c:externalData r:id="rId4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营业收入!$A$2</c:f>
              <c:strCache>
                <c:ptCount val="1"/>
                <c:pt idx="0">
                  <c:v>Total Operating Revenue (million CNY)</c:v>
                </c:pt>
              </c:strCache>
            </c:strRef>
          </c:tx>
          <c:spPr>
            <a:solidFill>
              <a:srgbClr val="E0253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endParaRPr lang="en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营业收入!$B$1:$E$1</c:f>
              <c:numCache>
                <c:formatCode>General</c:formatCode>
                <c:ptCount val="4"/>
                <c:pt idx="0">
                  <c:v>2019</c:v>
                </c:pt>
                <c:pt idx="1">
                  <c:v>2020</c:v>
                </c:pt>
                <c:pt idx="2">
                  <c:v>2021</c:v>
                </c:pt>
                <c:pt idx="3">
                  <c:v>2022</c:v>
                </c:pt>
              </c:numCache>
            </c:numRef>
          </c:cat>
          <c:val>
            <c:numRef>
              <c:f>营业收入!$B$2:$E$2</c:f>
              <c:numCache>
                <c:formatCode>###,##0.00</c:formatCode>
                <c:ptCount val="4"/>
                <c:pt idx="0">
                  <c:v>9394.91</c:v>
                </c:pt>
                <c:pt idx="1">
                  <c:v>8978.99</c:v>
                </c:pt>
                <c:pt idx="2">
                  <c:v>9071.66</c:v>
                </c:pt>
                <c:pt idx="3">
                  <c:v>10085.65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9A0-1742-B605-AAC5FDBE233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210579407"/>
        <c:axId val="1210580239"/>
      </c:barChart>
      <c:lineChart>
        <c:grouping val="standard"/>
        <c:varyColors val="0"/>
        <c:ser>
          <c:idx val="1"/>
          <c:order val="1"/>
          <c:tx>
            <c:strRef>
              <c:f>营业收入!$A$3</c:f>
              <c:strCache>
                <c:ptCount val="1"/>
                <c:pt idx="0">
                  <c:v>Year-over-Year (%)</c:v>
                </c:pt>
              </c:strCache>
            </c:strRef>
          </c:tx>
          <c:spPr>
            <a:ln w="19050" cap="rnd">
              <a:solidFill>
                <a:schemeClr val="bg1">
                  <a:lumMod val="5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营业收入!$B$1:$E$1</c:f>
              <c:numCache>
                <c:formatCode>General</c:formatCode>
                <c:ptCount val="4"/>
                <c:pt idx="0">
                  <c:v>2019</c:v>
                </c:pt>
                <c:pt idx="1">
                  <c:v>2020</c:v>
                </c:pt>
                <c:pt idx="2">
                  <c:v>2021</c:v>
                </c:pt>
                <c:pt idx="3">
                  <c:v>2022</c:v>
                </c:pt>
              </c:numCache>
            </c:numRef>
          </c:cat>
          <c:val>
            <c:numRef>
              <c:f>营业收入!$B$3:$E$3</c:f>
              <c:numCache>
                <c:formatCode>###,##0.00</c:formatCode>
                <c:ptCount val="4"/>
                <c:pt idx="1">
                  <c:v>-4.43</c:v>
                </c:pt>
                <c:pt idx="2">
                  <c:v>1.03</c:v>
                </c:pt>
                <c:pt idx="3">
                  <c:v>11.18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29A0-1742-B605-AAC5FDBE233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210578991"/>
        <c:axId val="1210578159"/>
      </c:lineChart>
      <c:catAx>
        <c:axId val="121057940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CN"/>
          </a:p>
        </c:txPr>
        <c:crossAx val="1210580239"/>
        <c:crosses val="autoZero"/>
        <c:auto val="1"/>
        <c:lblAlgn val="ctr"/>
        <c:lblOffset val="100"/>
        <c:noMultiLvlLbl val="0"/>
      </c:catAx>
      <c:valAx>
        <c:axId val="121058023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2"/>
              </a:solidFill>
              <a:prstDash val="lgDash"/>
              <a:round/>
            </a:ln>
            <a:effectLst/>
          </c:spPr>
        </c:majorGridlines>
        <c:numFmt formatCode="###,##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CN"/>
          </a:p>
        </c:txPr>
        <c:crossAx val="1210579407"/>
        <c:crosses val="autoZero"/>
        <c:crossBetween val="between"/>
        <c:majorUnit val="500"/>
      </c:valAx>
      <c:valAx>
        <c:axId val="1210578159"/>
        <c:scaling>
          <c:orientation val="minMax"/>
        </c:scaling>
        <c:delete val="0"/>
        <c:axPos val="r"/>
        <c:numFmt formatCode="###,##0.0" sourceLinked="0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CN"/>
          </a:p>
        </c:txPr>
        <c:crossAx val="1210578991"/>
        <c:crosses val="max"/>
        <c:crossBetween val="between"/>
        <c:majorUnit val="4"/>
      </c:valAx>
      <c:catAx>
        <c:axId val="1210578991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210578159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1" i="0" u="none" strike="noStrike" kern="1200" baseline="0">
              <a:solidFill>
                <a:sysClr val="windowText" lastClr="0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en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ysClr val="windowText" lastClr="000000"/>
          </a:solidFill>
          <a:latin typeface="Times New Roman" panose="02020603050405020304" pitchFamily="18" charset="0"/>
          <a:cs typeface="Times New Roman" panose="02020603050405020304" pitchFamily="18" charset="0"/>
        </a:defRPr>
      </a:pPr>
      <a:endParaRPr lang="en-CN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毛利率!$A$2</c:f>
              <c:strCache>
                <c:ptCount val="1"/>
                <c:pt idx="0">
                  <c:v>Gross Profit Margin (%)</c:v>
                </c:pt>
              </c:strCache>
            </c:strRef>
          </c:tx>
          <c:spPr>
            <a:solidFill>
              <a:srgbClr val="E02534"/>
            </a:solidFill>
            <a:ln>
              <a:noFill/>
            </a:ln>
            <a:effectLst/>
          </c:spPr>
          <c:invertIfNegative val="0"/>
          <c:cat>
            <c:numRef>
              <c:f>毛利率!$B$1:$E$1</c:f>
              <c:numCache>
                <c:formatCode>General</c:formatCode>
                <c:ptCount val="4"/>
                <c:pt idx="0">
                  <c:v>2019</c:v>
                </c:pt>
                <c:pt idx="1">
                  <c:v>2020</c:v>
                </c:pt>
                <c:pt idx="2">
                  <c:v>2021</c:v>
                </c:pt>
                <c:pt idx="3">
                  <c:v>2022</c:v>
                </c:pt>
              </c:numCache>
            </c:numRef>
          </c:cat>
          <c:val>
            <c:numRef>
              <c:f>毛利率!$B$2:$E$2</c:f>
              <c:numCache>
                <c:formatCode>#,##0.00</c:formatCode>
                <c:ptCount val="4"/>
                <c:pt idx="0">
                  <c:v>26.727</c:v>
                </c:pt>
                <c:pt idx="1">
                  <c:v>30.432099999999998</c:v>
                </c:pt>
                <c:pt idx="2">
                  <c:v>26.7943</c:v>
                </c:pt>
                <c:pt idx="3">
                  <c:v>30.436900000000001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4A7-6647-89C4-20C298DCE72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168966607"/>
        <c:axId val="1168965359"/>
      </c:barChart>
      <c:lineChart>
        <c:grouping val="standard"/>
        <c:varyColors val="0"/>
        <c:ser>
          <c:idx val="1"/>
          <c:order val="1"/>
          <c:tx>
            <c:strRef>
              <c:f>毛利率!$A$3</c:f>
              <c:strCache>
                <c:ptCount val="1"/>
                <c:pt idx="0">
                  <c:v>Year-over-Year (%)</c:v>
                </c:pt>
              </c:strCache>
            </c:strRef>
          </c:tx>
          <c:spPr>
            <a:ln w="28575" cap="rnd">
              <a:solidFill>
                <a:schemeClr val="bg1">
                  <a:lumMod val="5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毛利率!$B$1:$E$1</c:f>
              <c:numCache>
                <c:formatCode>General</c:formatCode>
                <c:ptCount val="4"/>
                <c:pt idx="0">
                  <c:v>2019</c:v>
                </c:pt>
                <c:pt idx="1">
                  <c:v>2020</c:v>
                </c:pt>
                <c:pt idx="2">
                  <c:v>2021</c:v>
                </c:pt>
                <c:pt idx="3">
                  <c:v>2022</c:v>
                </c:pt>
              </c:numCache>
            </c:numRef>
          </c:cat>
          <c:val>
            <c:numRef>
              <c:f>毛利率!$B$3:$E$3</c:f>
              <c:numCache>
                <c:formatCode>General</c:formatCode>
                <c:ptCount val="4"/>
                <c:pt idx="1">
                  <c:v>0.13862760504358881</c:v>
                </c:pt>
                <c:pt idx="2">
                  <c:v>-0.11953825072867133</c:v>
                </c:pt>
                <c:pt idx="3">
                  <c:v>0.13594682451118342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A4A7-6647-89C4-20C298DCE72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065446863"/>
        <c:axId val="1065446447"/>
      </c:lineChart>
      <c:catAx>
        <c:axId val="116896660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CN"/>
          </a:p>
        </c:txPr>
        <c:crossAx val="1168965359"/>
        <c:crosses val="autoZero"/>
        <c:auto val="1"/>
        <c:lblAlgn val="ctr"/>
        <c:lblOffset val="100"/>
        <c:noMultiLvlLbl val="0"/>
      </c:catAx>
      <c:valAx>
        <c:axId val="116896535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2"/>
              </a:solidFill>
              <a:prstDash val="lgDash"/>
              <a:round/>
            </a:ln>
            <a:effectLst/>
          </c:spPr>
        </c:majorGridlines>
        <c:numFmt formatCode="#,##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CN"/>
          </a:p>
        </c:txPr>
        <c:crossAx val="1168966607"/>
        <c:crosses val="autoZero"/>
        <c:crossBetween val="between"/>
      </c:valAx>
      <c:valAx>
        <c:axId val="1065446447"/>
        <c:scaling>
          <c:orientation val="minMax"/>
        </c:scaling>
        <c:delete val="0"/>
        <c:axPos val="r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CN"/>
          </a:p>
        </c:txPr>
        <c:crossAx val="1065446863"/>
        <c:crosses val="max"/>
        <c:crossBetween val="between"/>
      </c:valAx>
      <c:catAx>
        <c:axId val="1065446863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065446447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1" i="0" u="none" strike="noStrike" kern="1200" baseline="0">
              <a:solidFill>
                <a:sysClr val="windowText" lastClr="0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en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ysClr val="windowText" lastClr="000000"/>
          </a:solidFill>
          <a:latin typeface="Times New Roman" panose="02020603050405020304" pitchFamily="18" charset="0"/>
          <a:cs typeface="Times New Roman" panose="02020603050405020304" pitchFamily="18" charset="0"/>
        </a:defRPr>
      </a:pPr>
      <a:endParaRPr lang="en-CN"/>
    </a:p>
  </c:txPr>
  <c:externalData r:id="rId3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营业利润净利润!$A$2</c:f>
              <c:strCache>
                <c:ptCount val="1"/>
                <c:pt idx="0">
                  <c:v>Operating Profit (million CNY)</c:v>
                </c:pt>
              </c:strCache>
            </c:strRef>
          </c:tx>
          <c:spPr>
            <a:solidFill>
              <a:srgbClr val="DE283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endParaRPr lang="en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营业利润净利润!$B$1:$E$1</c:f>
              <c:numCache>
                <c:formatCode>General</c:formatCode>
                <c:ptCount val="4"/>
                <c:pt idx="0">
                  <c:v>2019</c:v>
                </c:pt>
                <c:pt idx="1">
                  <c:v>2020</c:v>
                </c:pt>
                <c:pt idx="2">
                  <c:v>2021</c:v>
                </c:pt>
                <c:pt idx="3">
                  <c:v>2022</c:v>
                </c:pt>
              </c:numCache>
            </c:numRef>
          </c:cat>
          <c:val>
            <c:numRef>
              <c:f>营业利润净利润!$B$2:$E$2</c:f>
              <c:numCache>
                <c:formatCode>###,##0.00</c:formatCode>
                <c:ptCount val="4"/>
                <c:pt idx="0">
                  <c:v>1009.33</c:v>
                </c:pt>
                <c:pt idx="1">
                  <c:v>745.59</c:v>
                </c:pt>
                <c:pt idx="2">
                  <c:v>413.07</c:v>
                </c:pt>
                <c:pt idx="3" formatCode="General">
                  <c:v>811.2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E8F-6E4A-8133-C39477C60FEF}"/>
            </c:ext>
          </c:extLst>
        </c:ser>
        <c:ser>
          <c:idx val="1"/>
          <c:order val="1"/>
          <c:tx>
            <c:strRef>
              <c:f>营业利润净利润!$A$3</c:f>
              <c:strCache>
                <c:ptCount val="1"/>
                <c:pt idx="0">
                  <c:v>Net Profit (million CNY)</c:v>
                </c:pt>
              </c:strCache>
            </c:strRef>
          </c:tx>
          <c:spPr>
            <a:solidFill>
              <a:srgbClr val="FD4F0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endParaRPr lang="en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营业利润净利润!$B$1:$E$1</c:f>
              <c:numCache>
                <c:formatCode>General</c:formatCode>
                <c:ptCount val="4"/>
                <c:pt idx="0">
                  <c:v>2019</c:v>
                </c:pt>
                <c:pt idx="1">
                  <c:v>2020</c:v>
                </c:pt>
                <c:pt idx="2">
                  <c:v>2021</c:v>
                </c:pt>
                <c:pt idx="3">
                  <c:v>2022</c:v>
                </c:pt>
              </c:numCache>
            </c:numRef>
          </c:cat>
          <c:val>
            <c:numRef>
              <c:f>营业利润净利润!$B$3:$E$3</c:f>
              <c:numCache>
                <c:formatCode>###,##0.00</c:formatCode>
                <c:ptCount val="4"/>
                <c:pt idx="0">
                  <c:v>-290.64999999999998</c:v>
                </c:pt>
                <c:pt idx="1">
                  <c:v>-262.27</c:v>
                </c:pt>
                <c:pt idx="2">
                  <c:v>-1415.01</c:v>
                </c:pt>
                <c:pt idx="3">
                  <c:v>638.16999999999996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E8F-6E4A-8133-C39477C60FE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33308287"/>
        <c:axId val="533308703"/>
      </c:barChart>
      <c:catAx>
        <c:axId val="53330828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CN"/>
          </a:p>
        </c:txPr>
        <c:crossAx val="533308703"/>
        <c:crosses val="autoZero"/>
        <c:auto val="1"/>
        <c:lblAlgn val="ctr"/>
        <c:lblOffset val="100"/>
        <c:noMultiLvlLbl val="0"/>
      </c:catAx>
      <c:valAx>
        <c:axId val="53330870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prstDash val="lgDash"/>
              <a:round/>
            </a:ln>
            <a:effectLst/>
          </c:spPr>
        </c:majorGridlines>
        <c:numFmt formatCode="###,##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CN"/>
          </a:p>
        </c:txPr>
        <c:crossAx val="53330828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1" i="0" u="none" strike="noStrike" kern="1200" baseline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en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  <a:latin typeface="Times New Roman" panose="02020603050405020304" pitchFamily="18" charset="0"/>
          <a:cs typeface="Times New Roman" panose="02020603050405020304" pitchFamily="18" charset="0"/>
        </a:defRPr>
      </a:pPr>
      <a:endParaRPr lang="en-CN"/>
    </a:p>
  </c:txPr>
  <c:externalData r:id="rId3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门店关闭情况!$A$2</c:f>
              <c:strCache>
                <c:ptCount val="1"/>
                <c:pt idx="0">
                  <c:v>Annual Number of MINISO Partner Store Closures in China</c:v>
                </c:pt>
              </c:strCache>
            </c:strRef>
          </c:tx>
          <c:spPr>
            <a:solidFill>
              <a:srgbClr val="DA273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endParaRPr lang="en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门店关闭情况!$B$1:$E$1</c:f>
              <c:numCache>
                <c:formatCode>General</c:formatCode>
                <c:ptCount val="4"/>
                <c:pt idx="0">
                  <c:v>2019</c:v>
                </c:pt>
                <c:pt idx="1">
                  <c:v>2020</c:v>
                </c:pt>
                <c:pt idx="2">
                  <c:v>2021</c:v>
                </c:pt>
                <c:pt idx="3">
                  <c:v>2022</c:v>
                </c:pt>
              </c:numCache>
            </c:numRef>
          </c:cat>
          <c:val>
            <c:numRef>
              <c:f>门店关闭情况!$B$2:$E$2</c:f>
              <c:numCache>
                <c:formatCode>General</c:formatCode>
                <c:ptCount val="4"/>
                <c:pt idx="0">
                  <c:v>116</c:v>
                </c:pt>
                <c:pt idx="1">
                  <c:v>168</c:v>
                </c:pt>
                <c:pt idx="2">
                  <c:v>233</c:v>
                </c:pt>
                <c:pt idx="3">
                  <c:v>201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06C-D94B-B666-35EB163C997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495728671"/>
        <c:axId val="1495729503"/>
      </c:barChart>
      <c:lineChart>
        <c:grouping val="standard"/>
        <c:varyColors val="0"/>
        <c:ser>
          <c:idx val="1"/>
          <c:order val="1"/>
          <c:tx>
            <c:strRef>
              <c:f>门店关闭情况!$A$3</c:f>
              <c:strCache>
                <c:ptCount val="1"/>
                <c:pt idx="0">
                  <c:v>Store Closure Rate (%)</c:v>
                </c:pt>
              </c:strCache>
            </c:strRef>
          </c:tx>
          <c:spPr>
            <a:ln w="19050" cap="rnd">
              <a:solidFill>
                <a:schemeClr val="bg1">
                  <a:lumMod val="5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门店关闭情况!$B$1:$E$1</c:f>
              <c:numCache>
                <c:formatCode>General</c:formatCode>
                <c:ptCount val="4"/>
                <c:pt idx="0">
                  <c:v>2019</c:v>
                </c:pt>
                <c:pt idx="1">
                  <c:v>2020</c:v>
                </c:pt>
                <c:pt idx="2">
                  <c:v>2021</c:v>
                </c:pt>
                <c:pt idx="3">
                  <c:v>2022</c:v>
                </c:pt>
              </c:numCache>
            </c:numRef>
          </c:cat>
          <c:val>
            <c:numRef>
              <c:f>门店关闭情况!$B$3:$E$3</c:f>
              <c:numCache>
                <c:formatCode>General</c:formatCode>
                <c:ptCount val="4"/>
                <c:pt idx="0">
                  <c:v>5.6</c:v>
                </c:pt>
                <c:pt idx="1">
                  <c:v>7.3</c:v>
                </c:pt>
                <c:pt idx="2">
                  <c:v>9.3000000000000007</c:v>
                </c:pt>
                <c:pt idx="3">
                  <c:v>6.9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806C-D94B-B666-35EB163C997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495729087"/>
        <c:axId val="1495730751"/>
      </c:lineChart>
      <c:catAx>
        <c:axId val="149572867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CN"/>
          </a:p>
        </c:txPr>
        <c:crossAx val="1495729503"/>
        <c:crosses val="autoZero"/>
        <c:auto val="1"/>
        <c:lblAlgn val="ctr"/>
        <c:lblOffset val="100"/>
        <c:noMultiLvlLbl val="0"/>
      </c:catAx>
      <c:valAx>
        <c:axId val="149572950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2"/>
              </a:solidFill>
              <a:prstDash val="lgDash"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CN"/>
          </a:p>
        </c:txPr>
        <c:crossAx val="1495728671"/>
        <c:crosses val="autoZero"/>
        <c:crossBetween val="between"/>
      </c:valAx>
      <c:valAx>
        <c:axId val="1495730751"/>
        <c:scaling>
          <c:orientation val="minMax"/>
        </c:scaling>
        <c:delete val="0"/>
        <c:axPos val="r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CN"/>
          </a:p>
        </c:txPr>
        <c:crossAx val="1495729087"/>
        <c:crosses val="max"/>
        <c:crossBetween val="between"/>
      </c:valAx>
      <c:catAx>
        <c:axId val="1495729087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495730751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"/>
          <c:y val="0.83226523767862348"/>
          <c:w val="1"/>
          <c:h val="0.1399569845435987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1" i="0" u="none" strike="noStrike" kern="1200" baseline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en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  <a:latin typeface="Times New Roman" panose="02020603050405020304" pitchFamily="18" charset="0"/>
          <a:cs typeface="Times New Roman" panose="02020603050405020304" pitchFamily="18" charset="0"/>
        </a:defRPr>
      </a:pPr>
      <a:endParaRPr lang="en-CN"/>
    </a:p>
  </c:txPr>
  <c:externalData r:id="rId3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线下单店盈利!$A$2</c:f>
              <c:strCache>
                <c:ptCount val="1"/>
                <c:pt idx="0">
                  <c:v>Same-Store Sales (million CNY)</c:v>
                </c:pt>
              </c:strCache>
            </c:strRef>
          </c:tx>
          <c:spPr>
            <a:solidFill>
              <a:srgbClr val="D9273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endParaRPr lang="en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线下单店盈利!$B$1:$D$1</c:f>
              <c:numCache>
                <c:formatCode>General</c:formatCode>
                <c:ptCount val="3"/>
                <c:pt idx="0">
                  <c:v>2019</c:v>
                </c:pt>
                <c:pt idx="1">
                  <c:v>2020</c:v>
                </c:pt>
                <c:pt idx="2">
                  <c:v>2021</c:v>
                </c:pt>
              </c:numCache>
            </c:numRef>
          </c:cat>
          <c:val>
            <c:numRef>
              <c:f>线下单店盈利!$B$2:$D$2</c:f>
              <c:numCache>
                <c:formatCode>General</c:formatCode>
                <c:ptCount val="3"/>
                <c:pt idx="0">
                  <c:v>2.7</c:v>
                </c:pt>
                <c:pt idx="1">
                  <c:v>2.2000000000000002</c:v>
                </c:pt>
                <c:pt idx="2">
                  <c:v>1.9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CBC-3541-8C6B-D512210F33D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659290992"/>
        <c:axId val="1659292240"/>
      </c:barChart>
      <c:lineChart>
        <c:grouping val="standard"/>
        <c:varyColors val="0"/>
        <c:ser>
          <c:idx val="1"/>
          <c:order val="1"/>
          <c:tx>
            <c:strRef>
              <c:f>线下单店盈利!$A$3</c:f>
              <c:strCache>
                <c:ptCount val="1"/>
                <c:pt idx="0">
                  <c:v>Year-over-Year (%)</c:v>
                </c:pt>
              </c:strCache>
            </c:strRef>
          </c:tx>
          <c:spPr>
            <a:ln w="28575" cap="rnd">
              <a:solidFill>
                <a:schemeClr val="bg1">
                  <a:lumMod val="5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线下单店盈利!$B$1:$D$1</c:f>
              <c:numCache>
                <c:formatCode>General</c:formatCode>
                <c:ptCount val="3"/>
                <c:pt idx="0">
                  <c:v>2019</c:v>
                </c:pt>
                <c:pt idx="1">
                  <c:v>2020</c:v>
                </c:pt>
                <c:pt idx="2">
                  <c:v>2021</c:v>
                </c:pt>
              </c:numCache>
            </c:numRef>
          </c:cat>
          <c:val>
            <c:numRef>
              <c:f>线下单店盈利!$B$3:$D$3</c:f>
              <c:numCache>
                <c:formatCode>General</c:formatCode>
                <c:ptCount val="3"/>
                <c:pt idx="1">
                  <c:v>-0.18518518518518517</c:v>
                </c:pt>
                <c:pt idx="2">
                  <c:v>-0.13636363636363646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6CBC-3541-8C6B-D512210F33D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659293904"/>
        <c:axId val="1659292656"/>
      </c:lineChart>
      <c:catAx>
        <c:axId val="16592909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CN"/>
          </a:p>
        </c:txPr>
        <c:crossAx val="1659292240"/>
        <c:crosses val="autoZero"/>
        <c:auto val="1"/>
        <c:lblAlgn val="ctr"/>
        <c:lblOffset val="100"/>
        <c:noMultiLvlLbl val="0"/>
      </c:catAx>
      <c:valAx>
        <c:axId val="16592922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2"/>
              </a:solidFill>
              <a:prstDash val="lgDash"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CN"/>
          </a:p>
        </c:txPr>
        <c:crossAx val="1659290992"/>
        <c:crosses val="autoZero"/>
        <c:crossBetween val="between"/>
      </c:valAx>
      <c:valAx>
        <c:axId val="1659292656"/>
        <c:scaling>
          <c:orientation val="minMax"/>
        </c:scaling>
        <c:delete val="0"/>
        <c:axPos val="r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CN"/>
          </a:p>
        </c:txPr>
        <c:crossAx val="1659293904"/>
        <c:crosses val="max"/>
        <c:crossBetween val="between"/>
      </c:valAx>
      <c:catAx>
        <c:axId val="1659293904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659292656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en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  <a:latin typeface="Times New Roman" panose="02020603050405020304" pitchFamily="18" charset="0"/>
          <a:cs typeface="Times New Roman" panose="02020603050405020304" pitchFamily="18" charset="0"/>
        </a:defRPr>
      </a:pPr>
      <a:endParaRPr lang="en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Market Size(100m yuan)</c:v>
                </c:pt>
              </c:strCache>
            </c:strRef>
          </c:tx>
          <c:spPr>
            <a:solidFill>
              <a:srgbClr val="E02534"/>
            </a:solidFill>
            <a:ln>
              <a:noFill/>
            </a:ln>
            <a:effectLst/>
          </c:spPr>
          <c:invertIfNegative val="0"/>
          <c:dLbls>
            <c:dLbl>
              <c:idx val="6"/>
              <c:tx>
                <c:rich>
                  <a:bodyPr/>
                  <a:lstStyle/>
                  <a:p>
                    <a:fld id="{4EC66645-B685-8E4C-83E2-B516641786D2}" type="VALUE">
                      <a:rPr lang="en-US" altLang="zh-CN" sz="1050" b="1" i="1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rPr>
                      <a:pPr/>
                      <a:t>[VALUE]</a:t>
                    </a:fld>
                    <a:endParaRPr lang="en-CN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0-C8C7-A643-9520-83425D93A25A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endParaRPr lang="en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Sheet1!$A$2:$A$8</c:f>
              <c:numCache>
                <c:formatCode>General</c:formatCode>
                <c:ptCount val="7"/>
                <c:pt idx="0">
                  <c:v>2015</c:v>
                </c:pt>
                <c:pt idx="1">
                  <c:v>2016</c:v>
                </c:pt>
                <c:pt idx="2">
                  <c:v>2017</c:v>
                </c:pt>
                <c:pt idx="3">
                  <c:v>2018</c:v>
                </c:pt>
                <c:pt idx="4">
                  <c:v>2019</c:v>
                </c:pt>
                <c:pt idx="5">
                  <c:v>2020</c:v>
                </c:pt>
                <c:pt idx="6">
                  <c:v>2021</c:v>
                </c:pt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2573</c:v>
                </c:pt>
                <c:pt idx="1">
                  <c:v>2839</c:v>
                </c:pt>
                <c:pt idx="2">
                  <c:v>3096</c:v>
                </c:pt>
                <c:pt idx="3">
                  <c:v>3397</c:v>
                </c:pt>
                <c:pt idx="4">
                  <c:v>3743</c:v>
                </c:pt>
                <c:pt idx="5">
                  <c:v>3596</c:v>
                </c:pt>
                <c:pt idx="6">
                  <c:v>4184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8C7-A643-9520-83425D93A25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883255087"/>
        <c:axId val="883256815"/>
      </c:barChart>
      <c:lineChart>
        <c:grouping val="standard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Market Growth Rate </c:v>
                </c:pt>
              </c:strCache>
            </c:strRef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Sheet1!$A$2:$A$8</c:f>
              <c:numCache>
                <c:formatCode>General</c:formatCode>
                <c:ptCount val="7"/>
                <c:pt idx="0">
                  <c:v>2015</c:v>
                </c:pt>
                <c:pt idx="1">
                  <c:v>2016</c:v>
                </c:pt>
                <c:pt idx="2">
                  <c:v>2017</c:v>
                </c:pt>
                <c:pt idx="3">
                  <c:v>2018</c:v>
                </c:pt>
                <c:pt idx="4">
                  <c:v>2019</c:v>
                </c:pt>
                <c:pt idx="5">
                  <c:v>2020</c:v>
                </c:pt>
                <c:pt idx="6">
                  <c:v>2021</c:v>
                </c:pt>
              </c:numCache>
            </c:numRef>
          </c:cat>
          <c:val>
            <c:numRef>
              <c:f>Sheet1!$C$2:$C$8</c:f>
              <c:numCache>
                <c:formatCode>0.00%</c:formatCode>
                <c:ptCount val="7"/>
                <c:pt idx="1">
                  <c:v>0.10338126700349787</c:v>
                </c:pt>
                <c:pt idx="2">
                  <c:v>9.0524832687566045E-2</c:v>
                </c:pt>
                <c:pt idx="3">
                  <c:v>9.7000000000000003E-2</c:v>
                </c:pt>
                <c:pt idx="4">
                  <c:v>0.10199999999999999</c:v>
                </c:pt>
                <c:pt idx="5">
                  <c:v>-3.9E-2</c:v>
                </c:pt>
                <c:pt idx="6">
                  <c:v>0.16400000000000001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2-C8C7-A643-9520-83425D93A25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877107439"/>
        <c:axId val="877110463"/>
      </c:lineChart>
      <c:catAx>
        <c:axId val="88325508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CN"/>
          </a:p>
        </c:txPr>
        <c:crossAx val="883256815"/>
        <c:crosses val="autoZero"/>
        <c:auto val="1"/>
        <c:lblAlgn val="ctr"/>
        <c:lblOffset val="100"/>
        <c:noMultiLvlLbl val="0"/>
      </c:catAx>
      <c:valAx>
        <c:axId val="88325681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rgbClr val="E8E8E8"/>
              </a:solidFill>
              <a:prstDash val="lgDash"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CN"/>
          </a:p>
        </c:txPr>
        <c:crossAx val="883255087"/>
        <c:crosses val="autoZero"/>
        <c:crossBetween val="between"/>
      </c:valAx>
      <c:valAx>
        <c:axId val="877110463"/>
        <c:scaling>
          <c:orientation val="minMax"/>
        </c:scaling>
        <c:delete val="0"/>
        <c:axPos val="r"/>
        <c:numFmt formatCode="0.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CN"/>
          </a:p>
        </c:txPr>
        <c:crossAx val="877107439"/>
        <c:crosses val="max"/>
        <c:crossBetween val="between"/>
      </c:valAx>
      <c:catAx>
        <c:axId val="877107439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877110463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1" i="0" u="none" strike="noStrike" kern="1200" baseline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en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  <a:latin typeface="Times New Roman" panose="02020603050405020304" pitchFamily="18" charset="0"/>
          <a:cs typeface="Times New Roman" panose="02020603050405020304" pitchFamily="18" charset="0"/>
        </a:defRPr>
      </a:pPr>
      <a:endParaRPr lang="en-CN"/>
    </a:p>
  </c:txPr>
  <c:externalData r:id="rId4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销售管理费用!$A$2</c:f>
              <c:strCache>
                <c:ptCount val="1"/>
                <c:pt idx="0">
                  <c:v>Selling Expenses Ratio (%)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销售管理费用!$B$1:$E$1</c:f>
              <c:numCache>
                <c:formatCode>General</c:formatCode>
                <c:ptCount val="4"/>
                <c:pt idx="0">
                  <c:v>2019</c:v>
                </c:pt>
                <c:pt idx="1">
                  <c:v>2020</c:v>
                </c:pt>
                <c:pt idx="2">
                  <c:v>2021</c:v>
                </c:pt>
                <c:pt idx="3">
                  <c:v>2022</c:v>
                </c:pt>
              </c:numCache>
            </c:numRef>
          </c:cat>
          <c:val>
            <c:numRef>
              <c:f>销售管理费用!$B$2:$E$2</c:f>
              <c:numCache>
                <c:formatCode>#,##0.00</c:formatCode>
                <c:ptCount val="4"/>
                <c:pt idx="0">
                  <c:v>8.7102000000000004</c:v>
                </c:pt>
                <c:pt idx="1">
                  <c:v>13.2585</c:v>
                </c:pt>
                <c:pt idx="2">
                  <c:v>13.3028</c:v>
                </c:pt>
                <c:pt idx="3">
                  <c:v>14.3009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973-5743-8453-7A118A3C351C}"/>
            </c:ext>
          </c:extLst>
        </c:ser>
        <c:ser>
          <c:idx val="1"/>
          <c:order val="1"/>
          <c:tx>
            <c:strRef>
              <c:f>销售管理费用!$A$3</c:f>
              <c:strCache>
                <c:ptCount val="1"/>
                <c:pt idx="0">
                  <c:v>Management Expenses Ratio (%)</c:v>
                </c:pt>
              </c:strCache>
            </c:strRef>
          </c:tx>
          <c:spPr>
            <a:ln w="19050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cat>
            <c:numRef>
              <c:f>销售管理费用!$B$1:$E$1</c:f>
              <c:numCache>
                <c:formatCode>General</c:formatCode>
                <c:ptCount val="4"/>
                <c:pt idx="0">
                  <c:v>2019</c:v>
                </c:pt>
                <c:pt idx="1">
                  <c:v>2020</c:v>
                </c:pt>
                <c:pt idx="2">
                  <c:v>2021</c:v>
                </c:pt>
                <c:pt idx="3">
                  <c:v>2022</c:v>
                </c:pt>
              </c:numCache>
            </c:numRef>
          </c:cat>
          <c:val>
            <c:numRef>
              <c:f>销售管理费用!$B$3:$E$3</c:f>
              <c:numCache>
                <c:formatCode>#,##0.00</c:formatCode>
                <c:ptCount val="4"/>
                <c:pt idx="0">
                  <c:v>6.3140999999999998</c:v>
                </c:pt>
                <c:pt idx="1">
                  <c:v>8.8699999999999992</c:v>
                </c:pt>
                <c:pt idx="2">
                  <c:v>8.9380000000000006</c:v>
                </c:pt>
                <c:pt idx="3">
                  <c:v>8.0929000000000002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C973-5743-8453-7A118A3C351C}"/>
            </c:ext>
          </c:extLst>
        </c:ser>
        <c:ser>
          <c:idx val="2"/>
          <c:order val="2"/>
          <c:tx>
            <c:strRef>
              <c:f>销售管理费用!$A$4</c:f>
              <c:strCache>
                <c:ptCount val="1"/>
                <c:pt idx="0">
                  <c:v>Finance Expense Ratio (%)</c:v>
                </c:pt>
              </c:strCache>
            </c:strRef>
          </c:tx>
          <c:spPr>
            <a:ln w="19050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numRef>
              <c:f>销售管理费用!$B$1:$E$1</c:f>
              <c:numCache>
                <c:formatCode>General</c:formatCode>
                <c:ptCount val="4"/>
                <c:pt idx="0">
                  <c:v>2019</c:v>
                </c:pt>
                <c:pt idx="1">
                  <c:v>2020</c:v>
                </c:pt>
                <c:pt idx="2">
                  <c:v>2021</c:v>
                </c:pt>
                <c:pt idx="3">
                  <c:v>2022</c:v>
                </c:pt>
              </c:numCache>
            </c:numRef>
          </c:cat>
          <c:val>
            <c:numRef>
              <c:f>销售管理费用!$B$4:$E$4</c:f>
              <c:numCache>
                <c:formatCode>#,##0.00</c:formatCode>
                <c:ptCount val="4"/>
                <c:pt idx="0">
                  <c:v>0.1905</c:v>
                </c:pt>
                <c:pt idx="1">
                  <c:v>6.3799999999999996E-2</c:v>
                </c:pt>
                <c:pt idx="2">
                  <c:v>-0.1331</c:v>
                </c:pt>
                <c:pt idx="3">
                  <c:v>-0.32669999999999999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C973-5743-8453-7A118A3C351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201897248"/>
        <c:axId val="1201898080"/>
      </c:lineChart>
      <c:catAx>
        <c:axId val="12018972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CN"/>
          </a:p>
        </c:txPr>
        <c:crossAx val="1201898080"/>
        <c:crosses val="autoZero"/>
        <c:auto val="1"/>
        <c:lblAlgn val="ctr"/>
        <c:lblOffset val="100"/>
        <c:noMultiLvlLbl val="0"/>
      </c:catAx>
      <c:valAx>
        <c:axId val="12018980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2"/>
              </a:solidFill>
              <a:prstDash val="lgDash"/>
              <a:round/>
            </a:ln>
            <a:effectLst/>
          </c:spPr>
        </c:majorGridlines>
        <c:numFmt formatCode="#,##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CN"/>
          </a:p>
        </c:txPr>
        <c:crossAx val="12018972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ysClr val="windowText" lastClr="0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en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ysClr val="windowText" lastClr="000000"/>
          </a:solidFill>
          <a:latin typeface="Times New Roman" panose="02020603050405020304" pitchFamily="18" charset="0"/>
          <a:cs typeface="Times New Roman" panose="02020603050405020304" pitchFamily="18" charset="0"/>
        </a:defRPr>
      </a:pPr>
      <a:endParaRPr lang="en-CN"/>
    </a:p>
  </c:txPr>
  <c:externalData r:id="rId3">
    <c:autoUpdate val="0"/>
  </c:externalData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线下单店盈利!$A$2</c:f>
              <c:strCache>
                <c:ptCount val="1"/>
                <c:pt idx="0">
                  <c:v>Same-Store Sales (million CNY)</c:v>
                </c:pt>
              </c:strCache>
            </c:strRef>
          </c:tx>
          <c:spPr>
            <a:solidFill>
              <a:schemeClr val="accent6">
                <a:lumMod val="50000"/>
              </a:schemeClr>
            </a:solidFill>
            <a:ln>
              <a:noFill/>
            </a:ln>
            <a:effectLst/>
          </c:spPr>
          <c:invertIfNegative val="0"/>
          <c:cat>
            <c:numRef>
              <c:f>线下单店盈利!$B$1:$D$1</c:f>
              <c:numCache>
                <c:formatCode>General</c:formatCode>
                <c:ptCount val="3"/>
                <c:pt idx="0">
                  <c:v>2019</c:v>
                </c:pt>
                <c:pt idx="1">
                  <c:v>2020</c:v>
                </c:pt>
                <c:pt idx="2">
                  <c:v>2021</c:v>
                </c:pt>
              </c:numCache>
            </c:numRef>
          </c:cat>
          <c:val>
            <c:numRef>
              <c:f>线下单店盈利!$B$2:$D$2</c:f>
              <c:numCache>
                <c:formatCode>General</c:formatCode>
                <c:ptCount val="3"/>
                <c:pt idx="0">
                  <c:v>2.7</c:v>
                </c:pt>
                <c:pt idx="1">
                  <c:v>2.2000000000000002</c:v>
                </c:pt>
                <c:pt idx="2">
                  <c:v>1.9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FC5-DD40-9FF7-D7B4A540E3F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659290992"/>
        <c:axId val="1659292240"/>
      </c:barChart>
      <c:catAx>
        <c:axId val="16592909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CN"/>
          </a:p>
        </c:txPr>
        <c:crossAx val="1659292240"/>
        <c:crosses val="autoZero"/>
        <c:auto val="1"/>
        <c:lblAlgn val="ctr"/>
        <c:lblOffset val="100"/>
        <c:noMultiLvlLbl val="0"/>
      </c:catAx>
      <c:valAx>
        <c:axId val="16592922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2"/>
              </a:solidFill>
              <a:prstDash val="lgDash"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CN"/>
          </a:p>
        </c:txPr>
        <c:crossAx val="165929099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1" i="0" u="none" strike="noStrike" kern="1200" baseline="0">
              <a:solidFill>
                <a:sysClr val="windowText" lastClr="0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en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ysClr val="windowText" lastClr="000000"/>
          </a:solidFill>
          <a:latin typeface="Times New Roman" panose="02020603050405020304" pitchFamily="18" charset="0"/>
          <a:cs typeface="Times New Roman" panose="02020603050405020304" pitchFamily="18" charset="0"/>
        </a:defRPr>
      </a:pPr>
      <a:endParaRPr lang="en-CN"/>
    </a:p>
  </c:txPr>
  <c:externalData r:id="rId3">
    <c:autoUpdate val="0"/>
  </c:externalData>
</c:chartSpace>
</file>

<file path=ppt/charts/chart2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0293560480172287E-2"/>
          <c:y val="8.1353982741041012E-2"/>
          <c:w val="0.91472244094488175"/>
          <c:h val="0.77636555847185773"/>
        </c:manualLayout>
      </c:layout>
      <c:scatterChart>
        <c:scatterStyle val="lineMarker"/>
        <c:varyColors val="0"/>
        <c:ser>
          <c:idx val="0"/>
          <c:order val="0"/>
          <c:tx>
            <c:strRef>
              <c:f>regression!$J$1</c:f>
              <c:strCache>
                <c:ptCount val="1"/>
                <c:pt idx="0">
                  <c:v>mnso涨跌幅</c:v>
                </c:pt>
              </c:strCache>
            </c:strRef>
          </c:tx>
          <c:spPr>
            <a:ln w="28575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DC2731"/>
              </a:solidFill>
              <a:ln w="3175">
                <a:noFill/>
              </a:ln>
              <a:effectLst/>
            </c:spPr>
          </c:marker>
          <c:trendline>
            <c:spPr>
              <a:ln w="19050" cap="rnd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</a:ln>
              <a:effectLst/>
            </c:spPr>
            <c:trendlineType val="linear"/>
            <c:dispRSqr val="0"/>
            <c:dispEq val="0"/>
          </c:trendline>
          <c:xVal>
            <c:numRef>
              <c:f>regression!$E$2:$E$1085</c:f>
              <c:numCache>
                <c:formatCode>General</c:formatCode>
                <c:ptCount val="1084"/>
                <c:pt idx="0">
                  <c:v>-2.06E-2</c:v>
                </c:pt>
                <c:pt idx="1">
                  <c:v>9.4000000000000004E-3</c:v>
                </c:pt>
                <c:pt idx="2">
                  <c:v>6.4000000000000003E-3</c:v>
                </c:pt>
                <c:pt idx="3">
                  <c:v>1.1000000000000001E-3</c:v>
                </c:pt>
                <c:pt idx="4">
                  <c:v>7.4999999999999997E-3</c:v>
                </c:pt>
                <c:pt idx="5">
                  <c:v>1.2999999999999999E-3</c:v>
                </c:pt>
                <c:pt idx="6">
                  <c:v>5.4000000000000003E-3</c:v>
                </c:pt>
                <c:pt idx="7">
                  <c:v>-3.2000000000000002E-3</c:v>
                </c:pt>
                <c:pt idx="8">
                  <c:v>-4.8999999999999998E-3</c:v>
                </c:pt>
                <c:pt idx="9">
                  <c:v>-1.95E-2</c:v>
                </c:pt>
                <c:pt idx="10">
                  <c:v>1.46E-2</c:v>
                </c:pt>
                <c:pt idx="11">
                  <c:v>1.9599999999999999E-2</c:v>
                </c:pt>
                <c:pt idx="12">
                  <c:v>-2.0999999999999999E-3</c:v>
                </c:pt>
                <c:pt idx="13">
                  <c:v>3.2500000000000001E-2</c:v>
                </c:pt>
                <c:pt idx="14">
                  <c:v>6.9999999999999999E-4</c:v>
                </c:pt>
                <c:pt idx="15">
                  <c:v>1.18E-2</c:v>
                </c:pt>
                <c:pt idx="16">
                  <c:v>1.0999999999999999E-2</c:v>
                </c:pt>
                <c:pt idx="17">
                  <c:v>-2.8E-3</c:v>
                </c:pt>
                <c:pt idx="18">
                  <c:v>-2.2000000000000001E-3</c:v>
                </c:pt>
                <c:pt idx="19">
                  <c:v>-5.0000000000000001E-4</c:v>
                </c:pt>
                <c:pt idx="20">
                  <c:v>8.6E-3</c:v>
                </c:pt>
                <c:pt idx="21">
                  <c:v>1.2999999999999999E-3</c:v>
                </c:pt>
                <c:pt idx="22">
                  <c:v>4.8999999999999998E-3</c:v>
                </c:pt>
                <c:pt idx="23">
                  <c:v>-7.1000000000000004E-3</c:v>
                </c:pt>
                <c:pt idx="24">
                  <c:v>3.5999999999999999E-3</c:v>
                </c:pt>
                <c:pt idx="25">
                  <c:v>1.2999999999999999E-3</c:v>
                </c:pt>
                <c:pt idx="26">
                  <c:v>3.8999999999999998E-3</c:v>
                </c:pt>
                <c:pt idx="27">
                  <c:v>3.0999999999999999E-3</c:v>
                </c:pt>
                <c:pt idx="28">
                  <c:v>2.8E-3</c:v>
                </c:pt>
                <c:pt idx="29">
                  <c:v>-2.06E-2</c:v>
                </c:pt>
                <c:pt idx="30">
                  <c:v>8.6E-3</c:v>
                </c:pt>
                <c:pt idx="31">
                  <c:v>-1.2999999999999999E-3</c:v>
                </c:pt>
                <c:pt idx="32">
                  <c:v>7.4000000000000003E-3</c:v>
                </c:pt>
                <c:pt idx="33">
                  <c:v>4.0000000000000001E-3</c:v>
                </c:pt>
                <c:pt idx="34">
                  <c:v>-1.23E-2</c:v>
                </c:pt>
                <c:pt idx="35">
                  <c:v>-7.6E-3</c:v>
                </c:pt>
                <c:pt idx="36">
                  <c:v>7.4999999999999997E-3</c:v>
                </c:pt>
                <c:pt idx="37">
                  <c:v>-3.5000000000000001E-3</c:v>
                </c:pt>
                <c:pt idx="38">
                  <c:v>3.5999999999999999E-3</c:v>
                </c:pt>
                <c:pt idx="39">
                  <c:v>-4.4000000000000003E-3</c:v>
                </c:pt>
                <c:pt idx="40">
                  <c:v>-6.8999999999999999E-3</c:v>
                </c:pt>
                <c:pt idx="41">
                  <c:v>9.7000000000000003E-3</c:v>
                </c:pt>
                <c:pt idx="42">
                  <c:v>8.2000000000000007E-3</c:v>
                </c:pt>
                <c:pt idx="43">
                  <c:v>-6.7000000000000002E-3</c:v>
                </c:pt>
                <c:pt idx="44">
                  <c:v>-7.1999999999999998E-3</c:v>
                </c:pt>
                <c:pt idx="45">
                  <c:v>-7.1000000000000004E-3</c:v>
                </c:pt>
                <c:pt idx="46">
                  <c:v>8.6E-3</c:v>
                </c:pt>
                <c:pt idx="47">
                  <c:v>1.6000000000000001E-3</c:v>
                </c:pt>
                <c:pt idx="48">
                  <c:v>-2.7000000000000001E-3</c:v>
                </c:pt>
                <c:pt idx="49">
                  <c:v>9.5999999999999992E-3</c:v>
                </c:pt>
                <c:pt idx="50">
                  <c:v>2.18E-2</c:v>
                </c:pt>
                <c:pt idx="51">
                  <c:v>3.0999999999999999E-3</c:v>
                </c:pt>
                <c:pt idx="52">
                  <c:v>8.8999999999999999E-3</c:v>
                </c:pt>
                <c:pt idx="53">
                  <c:v>6.4000000000000003E-3</c:v>
                </c:pt>
                <c:pt idx="54">
                  <c:v>1.5E-3</c:v>
                </c:pt>
                <c:pt idx="55">
                  <c:v>-5.1999999999999998E-3</c:v>
                </c:pt>
                <c:pt idx="56">
                  <c:v>1.2E-2</c:v>
                </c:pt>
                <c:pt idx="57">
                  <c:v>1.1000000000000001E-3</c:v>
                </c:pt>
                <c:pt idx="58">
                  <c:v>1.32E-2</c:v>
                </c:pt>
                <c:pt idx="59">
                  <c:v>-1.5E-3</c:v>
                </c:pt>
                <c:pt idx="60">
                  <c:v>9.2999999999999992E-3</c:v>
                </c:pt>
                <c:pt idx="61">
                  <c:v>2.7000000000000001E-3</c:v>
                </c:pt>
                <c:pt idx="62">
                  <c:v>2.7E-2</c:v>
                </c:pt>
                <c:pt idx="63">
                  <c:v>1.0800000000000001E-2</c:v>
                </c:pt>
                <c:pt idx="64">
                  <c:v>-1.1999999999999999E-3</c:v>
                </c:pt>
                <c:pt idx="65">
                  <c:v>-1.6E-2</c:v>
                </c:pt>
                <c:pt idx="66">
                  <c:v>2.41E-2</c:v>
                </c:pt>
                <c:pt idx="67">
                  <c:v>-2.5499999999999998E-2</c:v>
                </c:pt>
                <c:pt idx="68">
                  <c:v>-3.2000000000000002E-3</c:v>
                </c:pt>
                <c:pt idx="69">
                  <c:v>-2.5499999999999998E-2</c:v>
                </c:pt>
                <c:pt idx="70">
                  <c:v>-9.4000000000000004E-3</c:v>
                </c:pt>
                <c:pt idx="71">
                  <c:v>2.1499999999999998E-2</c:v>
                </c:pt>
                <c:pt idx="72">
                  <c:v>1.23E-2</c:v>
                </c:pt>
                <c:pt idx="73">
                  <c:v>2E-3</c:v>
                </c:pt>
                <c:pt idx="74">
                  <c:v>-6.6E-3</c:v>
                </c:pt>
                <c:pt idx="75">
                  <c:v>6.0000000000000001E-3</c:v>
                </c:pt>
                <c:pt idx="76">
                  <c:v>1.1000000000000001E-3</c:v>
                </c:pt>
                <c:pt idx="77">
                  <c:v>5.3E-3</c:v>
                </c:pt>
                <c:pt idx="78">
                  <c:v>1.9099999999999999E-2</c:v>
                </c:pt>
                <c:pt idx="79">
                  <c:v>1.9E-2</c:v>
                </c:pt>
                <c:pt idx="80">
                  <c:v>1.0999999999999999E-2</c:v>
                </c:pt>
                <c:pt idx="81">
                  <c:v>-1.5800000000000002E-2</c:v>
                </c:pt>
                <c:pt idx="82">
                  <c:v>1.6000000000000001E-3</c:v>
                </c:pt>
                <c:pt idx="83">
                  <c:v>-1.06E-2</c:v>
                </c:pt>
                <c:pt idx="84">
                  <c:v>1.03E-2</c:v>
                </c:pt>
                <c:pt idx="85">
                  <c:v>-2.9899999999999999E-2</c:v>
                </c:pt>
                <c:pt idx="86">
                  <c:v>1.2E-2</c:v>
                </c:pt>
                <c:pt idx="87">
                  <c:v>-3.6400000000000002E-2</c:v>
                </c:pt>
                <c:pt idx="88">
                  <c:v>1.6299999999999999E-2</c:v>
                </c:pt>
                <c:pt idx="89">
                  <c:v>-1.21E-2</c:v>
                </c:pt>
                <c:pt idx="90">
                  <c:v>2.7E-2</c:v>
                </c:pt>
                <c:pt idx="91">
                  <c:v>-2.1499999999999998E-2</c:v>
                </c:pt>
                <c:pt idx="92">
                  <c:v>-4.7000000000000002E-3</c:v>
                </c:pt>
                <c:pt idx="93">
                  <c:v>-1.9199999999999998E-2</c:v>
                </c:pt>
                <c:pt idx="94">
                  <c:v>8.0999999999999996E-3</c:v>
                </c:pt>
                <c:pt idx="95">
                  <c:v>4.7000000000000002E-3</c:v>
                </c:pt>
                <c:pt idx="96">
                  <c:v>1.6500000000000001E-2</c:v>
                </c:pt>
                <c:pt idx="97">
                  <c:v>-2.1999999999999999E-2</c:v>
                </c:pt>
                <c:pt idx="98">
                  <c:v>3.3E-3</c:v>
                </c:pt>
                <c:pt idx="99">
                  <c:v>6.7000000000000002E-3</c:v>
                </c:pt>
                <c:pt idx="100">
                  <c:v>2.0000000000000001E-4</c:v>
                </c:pt>
                <c:pt idx="101">
                  <c:v>1.2800000000000001E-2</c:v>
                </c:pt>
                <c:pt idx="102">
                  <c:v>-1.41E-2</c:v>
                </c:pt>
                <c:pt idx="103">
                  <c:v>-3.5999999999999999E-3</c:v>
                </c:pt>
                <c:pt idx="104">
                  <c:v>-1.34E-2</c:v>
                </c:pt>
                <c:pt idx="105">
                  <c:v>-2.0299999999999999E-2</c:v>
                </c:pt>
                <c:pt idx="106">
                  <c:v>-6.9999999999999999E-4</c:v>
                </c:pt>
                <c:pt idx="107">
                  <c:v>1.5699999999999999E-2</c:v>
                </c:pt>
                <c:pt idx="108">
                  <c:v>1E-4</c:v>
                </c:pt>
                <c:pt idx="109">
                  <c:v>8.3999999999999995E-3</c:v>
                </c:pt>
                <c:pt idx="110">
                  <c:v>-7.0000000000000001E-3</c:v>
                </c:pt>
                <c:pt idx="111">
                  <c:v>1.9699999999999999E-2</c:v>
                </c:pt>
                <c:pt idx="112">
                  <c:v>-1.0699999999999999E-2</c:v>
                </c:pt>
                <c:pt idx="113">
                  <c:v>-8.6E-3</c:v>
                </c:pt>
                <c:pt idx="114">
                  <c:v>1.5E-3</c:v>
                </c:pt>
                <c:pt idx="115">
                  <c:v>1.4200000000000001E-2</c:v>
                </c:pt>
                <c:pt idx="116">
                  <c:v>-3.7000000000000002E-3</c:v>
                </c:pt>
                <c:pt idx="117">
                  <c:v>6.1000000000000004E-3</c:v>
                </c:pt>
                <c:pt idx="118">
                  <c:v>4.7000000000000002E-3</c:v>
                </c:pt>
                <c:pt idx="119">
                  <c:v>1E-3</c:v>
                </c:pt>
                <c:pt idx="120">
                  <c:v>-1.7600000000000001E-2</c:v>
                </c:pt>
                <c:pt idx="121">
                  <c:v>4.7000000000000002E-3</c:v>
                </c:pt>
                <c:pt idx="122">
                  <c:v>1.12E-2</c:v>
                </c:pt>
                <c:pt idx="123">
                  <c:v>-4.3E-3</c:v>
                </c:pt>
                <c:pt idx="124">
                  <c:v>-4.0000000000000002E-4</c:v>
                </c:pt>
                <c:pt idx="125">
                  <c:v>4.4999999999999997E-3</c:v>
                </c:pt>
                <c:pt idx="126">
                  <c:v>8.0000000000000002E-3</c:v>
                </c:pt>
                <c:pt idx="127">
                  <c:v>-1.9699999999999999E-2</c:v>
                </c:pt>
                <c:pt idx="128">
                  <c:v>-1.2800000000000001E-2</c:v>
                </c:pt>
                <c:pt idx="129">
                  <c:v>7.0000000000000001E-3</c:v>
                </c:pt>
                <c:pt idx="130">
                  <c:v>-4.8999999999999998E-3</c:v>
                </c:pt>
                <c:pt idx="131">
                  <c:v>7.7000000000000002E-3</c:v>
                </c:pt>
                <c:pt idx="132">
                  <c:v>-8.9999999999999998E-4</c:v>
                </c:pt>
                <c:pt idx="133">
                  <c:v>-5.0000000000000001E-4</c:v>
                </c:pt>
                <c:pt idx="134">
                  <c:v>-2.0299999999999999E-2</c:v>
                </c:pt>
                <c:pt idx="135">
                  <c:v>7.7999999999999996E-3</c:v>
                </c:pt>
                <c:pt idx="136">
                  <c:v>-1.8100000000000002E-2</c:v>
                </c:pt>
                <c:pt idx="137">
                  <c:v>1.11E-2</c:v>
                </c:pt>
                <c:pt idx="138">
                  <c:v>5.8999999999999999E-3</c:v>
                </c:pt>
                <c:pt idx="139">
                  <c:v>1.4200000000000001E-2</c:v>
                </c:pt>
                <c:pt idx="140">
                  <c:v>-5.0000000000000001E-3</c:v>
                </c:pt>
                <c:pt idx="141">
                  <c:v>2.9999999999999997E-4</c:v>
                </c:pt>
                <c:pt idx="142">
                  <c:v>1.7500000000000002E-2</c:v>
                </c:pt>
                <c:pt idx="143">
                  <c:v>8.8000000000000005E-3</c:v>
                </c:pt>
                <c:pt idx="144">
                  <c:v>-1.8E-3</c:v>
                </c:pt>
                <c:pt idx="145">
                  <c:v>4.0000000000000002E-4</c:v>
                </c:pt>
                <c:pt idx="146">
                  <c:v>1.0800000000000001E-2</c:v>
                </c:pt>
                <c:pt idx="147">
                  <c:v>-5.7999999999999996E-3</c:v>
                </c:pt>
                <c:pt idx="148">
                  <c:v>-1.1299999999999999E-2</c:v>
                </c:pt>
                <c:pt idx="149">
                  <c:v>-1.6999999999999999E-3</c:v>
                </c:pt>
                <c:pt idx="150">
                  <c:v>-4.4999999999999997E-3</c:v>
                </c:pt>
                <c:pt idx="151">
                  <c:v>-2.0000000000000001E-4</c:v>
                </c:pt>
                <c:pt idx="152">
                  <c:v>-1.2999999999999999E-3</c:v>
                </c:pt>
                <c:pt idx="153">
                  <c:v>-1E-4</c:v>
                </c:pt>
                <c:pt idx="154">
                  <c:v>3.5999999999999999E-3</c:v>
                </c:pt>
                <c:pt idx="155">
                  <c:v>-7.1000000000000004E-3</c:v>
                </c:pt>
                <c:pt idx="156">
                  <c:v>-7.0000000000000001E-3</c:v>
                </c:pt>
                <c:pt idx="157">
                  <c:v>8.5000000000000006E-3</c:v>
                </c:pt>
                <c:pt idx="158">
                  <c:v>-1.0800000000000001E-2</c:v>
                </c:pt>
                <c:pt idx="159">
                  <c:v>-6.3E-3</c:v>
                </c:pt>
                <c:pt idx="160">
                  <c:v>1.7899999999999999E-2</c:v>
                </c:pt>
                <c:pt idx="161">
                  <c:v>2.3E-3</c:v>
                </c:pt>
                <c:pt idx="162">
                  <c:v>1.4E-2</c:v>
                </c:pt>
                <c:pt idx="163">
                  <c:v>-6.9999999999999999E-4</c:v>
                </c:pt>
                <c:pt idx="164">
                  <c:v>-9.4000000000000004E-3</c:v>
                </c:pt>
                <c:pt idx="165">
                  <c:v>-5.7000000000000002E-3</c:v>
                </c:pt>
                <c:pt idx="166">
                  <c:v>-1.7999999999999999E-2</c:v>
                </c:pt>
                <c:pt idx="167">
                  <c:v>-2.5000000000000001E-3</c:v>
                </c:pt>
                <c:pt idx="168">
                  <c:v>-2.8899999999999999E-2</c:v>
                </c:pt>
                <c:pt idx="169">
                  <c:v>7.0000000000000001E-3</c:v>
                </c:pt>
                <c:pt idx="170">
                  <c:v>6.1999999999999998E-3</c:v>
                </c:pt>
                <c:pt idx="171">
                  <c:v>1.6299999999999999E-2</c:v>
                </c:pt>
                <c:pt idx="172">
                  <c:v>-6.3E-3</c:v>
                </c:pt>
                <c:pt idx="173">
                  <c:v>7.4999999999999997E-3</c:v>
                </c:pt>
                <c:pt idx="174">
                  <c:v>2.9999999999999997E-4</c:v>
                </c:pt>
                <c:pt idx="175">
                  <c:v>-1.84E-2</c:v>
                </c:pt>
                <c:pt idx="176">
                  <c:v>-8.3999999999999995E-3</c:v>
                </c:pt>
                <c:pt idx="177">
                  <c:v>-1.2999999999999999E-3</c:v>
                </c:pt>
                <c:pt idx="178">
                  <c:v>1.83E-2</c:v>
                </c:pt>
                <c:pt idx="179">
                  <c:v>-1.4500000000000001E-2</c:v>
                </c:pt>
                <c:pt idx="180">
                  <c:v>-4.1300000000000003E-2</c:v>
                </c:pt>
                <c:pt idx="181">
                  <c:v>-4.2200000000000001E-2</c:v>
                </c:pt>
                <c:pt idx="182">
                  <c:v>1.54E-2</c:v>
                </c:pt>
                <c:pt idx="183">
                  <c:v>3.3000000000000002E-2</c:v>
                </c:pt>
                <c:pt idx="184">
                  <c:v>-1.35E-2</c:v>
                </c:pt>
                <c:pt idx="185">
                  <c:v>1.06E-2</c:v>
                </c:pt>
                <c:pt idx="186">
                  <c:v>-1.6000000000000001E-3</c:v>
                </c:pt>
                <c:pt idx="187">
                  <c:v>8.8000000000000005E-3</c:v>
                </c:pt>
                <c:pt idx="188">
                  <c:v>-8.3999999999999995E-3</c:v>
                </c:pt>
                <c:pt idx="189">
                  <c:v>-1E-3</c:v>
                </c:pt>
                <c:pt idx="190">
                  <c:v>4.0000000000000001E-3</c:v>
                </c:pt>
                <c:pt idx="191">
                  <c:v>1.23E-2</c:v>
                </c:pt>
                <c:pt idx="192">
                  <c:v>2E-3</c:v>
                </c:pt>
                <c:pt idx="193">
                  <c:v>-5.3E-3</c:v>
                </c:pt>
                <c:pt idx="194">
                  <c:v>-4.7999999999999996E-3</c:v>
                </c:pt>
                <c:pt idx="195">
                  <c:v>-8.0000000000000002E-3</c:v>
                </c:pt>
                <c:pt idx="196">
                  <c:v>-1.66E-2</c:v>
                </c:pt>
                <c:pt idx="197">
                  <c:v>4.7000000000000002E-3</c:v>
                </c:pt>
                <c:pt idx="198">
                  <c:v>-2.1299999999999999E-2</c:v>
                </c:pt>
                <c:pt idx="199">
                  <c:v>-1.84E-2</c:v>
                </c:pt>
                <c:pt idx="200">
                  <c:v>1.0500000000000001E-2</c:v>
                </c:pt>
                <c:pt idx="201">
                  <c:v>2.46E-2</c:v>
                </c:pt>
                <c:pt idx="202">
                  <c:v>-1.2999999999999999E-3</c:v>
                </c:pt>
                <c:pt idx="203">
                  <c:v>-1.0800000000000001E-2</c:v>
                </c:pt>
                <c:pt idx="204">
                  <c:v>-2.9999999999999997E-4</c:v>
                </c:pt>
                <c:pt idx="205">
                  <c:v>5.1999999999999998E-3</c:v>
                </c:pt>
                <c:pt idx="206">
                  <c:v>1.3299999999999999E-2</c:v>
                </c:pt>
                <c:pt idx="207">
                  <c:v>5.7999999999999996E-3</c:v>
                </c:pt>
                <c:pt idx="208">
                  <c:v>2.3999999999999998E-3</c:v>
                </c:pt>
                <c:pt idx="209">
                  <c:v>-7.1999999999999998E-3</c:v>
                </c:pt>
                <c:pt idx="210">
                  <c:v>7.3000000000000001E-3</c:v>
                </c:pt>
                <c:pt idx="211">
                  <c:v>-1.1999999999999999E-3</c:v>
                </c:pt>
                <c:pt idx="212">
                  <c:v>-2.3E-2</c:v>
                </c:pt>
                <c:pt idx="213">
                  <c:v>1.9099999999999999E-2</c:v>
                </c:pt>
                <c:pt idx="214">
                  <c:v>-1.4999999999999999E-2</c:v>
                </c:pt>
                <c:pt idx="215">
                  <c:v>-1.21E-2</c:v>
                </c:pt>
                <c:pt idx="216">
                  <c:v>-1.84E-2</c:v>
                </c:pt>
                <c:pt idx="217">
                  <c:v>-1.46E-2</c:v>
                </c:pt>
                <c:pt idx="218">
                  <c:v>1.03E-2</c:v>
                </c:pt>
                <c:pt idx="219">
                  <c:v>-3.3000000000000002E-2</c:v>
                </c:pt>
                <c:pt idx="220">
                  <c:v>5.1000000000000004E-3</c:v>
                </c:pt>
                <c:pt idx="221">
                  <c:v>1.1900000000000001E-2</c:v>
                </c:pt>
                <c:pt idx="222">
                  <c:v>-1.2999999999999999E-2</c:v>
                </c:pt>
                <c:pt idx="223">
                  <c:v>1.2E-2</c:v>
                </c:pt>
                <c:pt idx="224">
                  <c:v>6.7000000000000002E-3</c:v>
                </c:pt>
                <c:pt idx="225">
                  <c:v>-3.5999999999999999E-3</c:v>
                </c:pt>
                <c:pt idx="226">
                  <c:v>-2.1899999999999999E-2</c:v>
                </c:pt>
                <c:pt idx="227">
                  <c:v>2.8E-3</c:v>
                </c:pt>
                <c:pt idx="228">
                  <c:v>-5.7000000000000002E-3</c:v>
                </c:pt>
                <c:pt idx="229">
                  <c:v>5.4999999999999997E-3</c:v>
                </c:pt>
                <c:pt idx="230">
                  <c:v>1.9599999999999999E-2</c:v>
                </c:pt>
                <c:pt idx="231">
                  <c:v>-1.43E-2</c:v>
                </c:pt>
                <c:pt idx="232">
                  <c:v>1.4800000000000001E-2</c:v>
                </c:pt>
                <c:pt idx="233">
                  <c:v>3.0999999999999999E-3</c:v>
                </c:pt>
                <c:pt idx="234">
                  <c:v>1.49E-2</c:v>
                </c:pt>
                <c:pt idx="235">
                  <c:v>1.35E-2</c:v>
                </c:pt>
                <c:pt idx="236">
                  <c:v>2.0000000000000001E-4</c:v>
                </c:pt>
                <c:pt idx="237">
                  <c:v>-3.5999999999999999E-3</c:v>
                </c:pt>
                <c:pt idx="238">
                  <c:v>-1.5699999999999999E-2</c:v>
                </c:pt>
                <c:pt idx="239">
                  <c:v>-2.8E-3</c:v>
                </c:pt>
                <c:pt idx="240">
                  <c:v>-7.0000000000000001E-3</c:v>
                </c:pt>
                <c:pt idx="241">
                  <c:v>-8.8000000000000005E-3</c:v>
                </c:pt>
                <c:pt idx="242">
                  <c:v>-2.2000000000000001E-3</c:v>
                </c:pt>
                <c:pt idx="243">
                  <c:v>-3.0000000000000001E-3</c:v>
                </c:pt>
                <c:pt idx="244">
                  <c:v>8.0000000000000002E-3</c:v>
                </c:pt>
                <c:pt idx="245">
                  <c:v>-1.41E-2</c:v>
                </c:pt>
                <c:pt idx="246">
                  <c:v>-4.3E-3</c:v>
                </c:pt>
                <c:pt idx="247">
                  <c:v>2E-3</c:v>
                </c:pt>
                <c:pt idx="248">
                  <c:v>7.4000000000000003E-3</c:v>
                </c:pt>
                <c:pt idx="249">
                  <c:v>1.01E-2</c:v>
                </c:pt>
                <c:pt idx="250">
                  <c:v>3.2000000000000002E-3</c:v>
                </c:pt>
                <c:pt idx="251">
                  <c:v>2.5000000000000001E-3</c:v>
                </c:pt>
                <c:pt idx="252">
                  <c:v>1.2699999999999999E-2</c:v>
                </c:pt>
                <c:pt idx="253">
                  <c:v>-2.5000000000000001E-3</c:v>
                </c:pt>
                <c:pt idx="254">
                  <c:v>-1.29E-2</c:v>
                </c:pt>
                <c:pt idx="255">
                  <c:v>-1.0699999999999999E-2</c:v>
                </c:pt>
                <c:pt idx="256">
                  <c:v>-3.8999999999999998E-3</c:v>
                </c:pt>
                <c:pt idx="257">
                  <c:v>-1.2E-2</c:v>
                </c:pt>
                <c:pt idx="258">
                  <c:v>1.4E-3</c:v>
                </c:pt>
                <c:pt idx="259">
                  <c:v>-2.6700000000000002E-2</c:v>
                </c:pt>
                <c:pt idx="260">
                  <c:v>-9.4999999999999998E-3</c:v>
                </c:pt>
                <c:pt idx="261">
                  <c:v>-1.5800000000000002E-2</c:v>
                </c:pt>
                <c:pt idx="262">
                  <c:v>7.7999999999999996E-3</c:v>
                </c:pt>
                <c:pt idx="263">
                  <c:v>5.4999999999999997E-3</c:v>
                </c:pt>
                <c:pt idx="264">
                  <c:v>-8.9999999999999998E-4</c:v>
                </c:pt>
                <c:pt idx="265">
                  <c:v>-1.7600000000000001E-2</c:v>
                </c:pt>
                <c:pt idx="266">
                  <c:v>2.7199999999999998E-2</c:v>
                </c:pt>
                <c:pt idx="267">
                  <c:v>5.9999999999999995E-4</c:v>
                </c:pt>
                <c:pt idx="268">
                  <c:v>1.0800000000000001E-2</c:v>
                </c:pt>
                <c:pt idx="269">
                  <c:v>-1.0699999999999999E-2</c:v>
                </c:pt>
                <c:pt idx="270">
                  <c:v>-1.6999999999999999E-3</c:v>
                </c:pt>
                <c:pt idx="271">
                  <c:v>-1.3299999999999999E-2</c:v>
                </c:pt>
                <c:pt idx="272">
                  <c:v>-9.1000000000000004E-3</c:v>
                </c:pt>
                <c:pt idx="273">
                  <c:v>2.3E-3</c:v>
                </c:pt>
                <c:pt idx="274">
                  <c:v>-1.2E-2</c:v>
                </c:pt>
                <c:pt idx="275">
                  <c:v>-1.9300000000000001E-2</c:v>
                </c:pt>
                <c:pt idx="276">
                  <c:v>0.01</c:v>
                </c:pt>
                <c:pt idx="277">
                  <c:v>5.7000000000000002E-3</c:v>
                </c:pt>
                <c:pt idx="278">
                  <c:v>4.0000000000000001E-3</c:v>
                </c:pt>
                <c:pt idx="279">
                  <c:v>2.3999999999999998E-3</c:v>
                </c:pt>
                <c:pt idx="280">
                  <c:v>-8.3000000000000001E-3</c:v>
                </c:pt>
                <c:pt idx="281">
                  <c:v>1.1000000000000001E-3</c:v>
                </c:pt>
                <c:pt idx="282">
                  <c:v>1.24E-2</c:v>
                </c:pt>
                <c:pt idx="283">
                  <c:v>5.9999999999999995E-4</c:v>
                </c:pt>
                <c:pt idx="284">
                  <c:v>-1.6400000000000001E-2</c:v>
                </c:pt>
                <c:pt idx="285">
                  <c:v>7.1999999999999998E-3</c:v>
                </c:pt>
                <c:pt idx="286">
                  <c:v>1.8200000000000001E-2</c:v>
                </c:pt>
                <c:pt idx="287">
                  <c:v>1.0800000000000001E-2</c:v>
                </c:pt>
                <c:pt idx="288">
                  <c:v>-2.9999999999999997E-4</c:v>
                </c:pt>
                <c:pt idx="289">
                  <c:v>2.7900000000000001E-2</c:v>
                </c:pt>
                <c:pt idx="290">
                  <c:v>1.1000000000000001E-3</c:v>
                </c:pt>
                <c:pt idx="291">
                  <c:v>-1.9E-3</c:v>
                </c:pt>
                <c:pt idx="292">
                  <c:v>-4.3E-3</c:v>
                </c:pt>
                <c:pt idx="293">
                  <c:v>5.9999999999999995E-4</c:v>
                </c:pt>
                <c:pt idx="294">
                  <c:v>3.4200000000000001E-2</c:v>
                </c:pt>
                <c:pt idx="295">
                  <c:v>5.0000000000000001E-4</c:v>
                </c:pt>
                <c:pt idx="296">
                  <c:v>-1.24E-2</c:v>
                </c:pt>
                <c:pt idx="297">
                  <c:v>-1.67E-2</c:v>
                </c:pt>
                <c:pt idx="298">
                  <c:v>1.9E-3</c:v>
                </c:pt>
                <c:pt idx="299">
                  <c:v>-1.9900000000000001E-2</c:v>
                </c:pt>
                <c:pt idx="300">
                  <c:v>-1.0800000000000001E-2</c:v>
                </c:pt>
                <c:pt idx="301">
                  <c:v>1.0699999999999999E-2</c:v>
                </c:pt>
                <c:pt idx="302">
                  <c:v>3.2399999999999998E-2</c:v>
                </c:pt>
                <c:pt idx="303">
                  <c:v>2.9999999999999997E-4</c:v>
                </c:pt>
                <c:pt idx="304">
                  <c:v>-1.0200000000000001E-2</c:v>
                </c:pt>
                <c:pt idx="305">
                  <c:v>2.06E-2</c:v>
                </c:pt>
                <c:pt idx="306">
                  <c:v>-8.2000000000000007E-3</c:v>
                </c:pt>
                <c:pt idx="307">
                  <c:v>1.49E-2</c:v>
                </c:pt>
                <c:pt idx="308">
                  <c:v>3.0000000000000001E-3</c:v>
                </c:pt>
                <c:pt idx="309">
                  <c:v>-1.8800000000000001E-2</c:v>
                </c:pt>
                <c:pt idx="310">
                  <c:v>-2.69E-2</c:v>
                </c:pt>
                <c:pt idx="311">
                  <c:v>6.0000000000000001E-3</c:v>
                </c:pt>
                <c:pt idx="312">
                  <c:v>-3.2099999999999997E-2</c:v>
                </c:pt>
                <c:pt idx="313">
                  <c:v>-5.8999999999999999E-3</c:v>
                </c:pt>
                <c:pt idx="314">
                  <c:v>-2.3999999999999998E-3</c:v>
                </c:pt>
                <c:pt idx="315">
                  <c:v>2.0999999999999999E-3</c:v>
                </c:pt>
                <c:pt idx="316">
                  <c:v>-1.84E-2</c:v>
                </c:pt>
                <c:pt idx="317">
                  <c:v>5.4999999999999997E-3</c:v>
                </c:pt>
                <c:pt idx="318">
                  <c:v>-2.5000000000000001E-2</c:v>
                </c:pt>
                <c:pt idx="319">
                  <c:v>-3.8699999999999998E-2</c:v>
                </c:pt>
                <c:pt idx="320">
                  <c:v>-1.3899999999999999E-2</c:v>
                </c:pt>
                <c:pt idx="321">
                  <c:v>-6.7000000000000002E-3</c:v>
                </c:pt>
                <c:pt idx="322">
                  <c:v>1.2699999999999999E-2</c:v>
                </c:pt>
                <c:pt idx="323">
                  <c:v>-1.61E-2</c:v>
                </c:pt>
                <c:pt idx="324">
                  <c:v>-4.9700000000000001E-2</c:v>
                </c:pt>
                <c:pt idx="325">
                  <c:v>-5.7200000000000001E-2</c:v>
                </c:pt>
                <c:pt idx="326">
                  <c:v>9.0800000000000006E-2</c:v>
                </c:pt>
                <c:pt idx="327">
                  <c:v>7.0400000000000004E-2</c:v>
                </c:pt>
                <c:pt idx="328">
                  <c:v>-4.1000000000000003E-3</c:v>
                </c:pt>
                <c:pt idx="329">
                  <c:v>-8.8999999999999999E-3</c:v>
                </c:pt>
                <c:pt idx="330">
                  <c:v>3.15E-2</c:v>
                </c:pt>
                <c:pt idx="331">
                  <c:v>1.21E-2</c:v>
                </c:pt>
                <c:pt idx="332">
                  <c:v>-9.4000000000000004E-3</c:v>
                </c:pt>
                <c:pt idx="333">
                  <c:v>-2.47E-2</c:v>
                </c:pt>
                <c:pt idx="334">
                  <c:v>1.3100000000000001E-2</c:v>
                </c:pt>
                <c:pt idx="335">
                  <c:v>1.12E-2</c:v>
                </c:pt>
                <c:pt idx="336">
                  <c:v>1.3899999999999999E-2</c:v>
                </c:pt>
                <c:pt idx="337">
                  <c:v>-1.06E-2</c:v>
                </c:pt>
                <c:pt idx="338">
                  <c:v>1.9E-3</c:v>
                </c:pt>
                <c:pt idx="339">
                  <c:v>2.1000000000000001E-2</c:v>
                </c:pt>
                <c:pt idx="340">
                  <c:v>-1.8700000000000001E-2</c:v>
                </c:pt>
                <c:pt idx="341">
                  <c:v>-1.23E-2</c:v>
                </c:pt>
                <c:pt idx="342">
                  <c:v>2.8999999999999998E-3</c:v>
                </c:pt>
                <c:pt idx="343">
                  <c:v>-3.0300000000000001E-2</c:v>
                </c:pt>
                <c:pt idx="344">
                  <c:v>5.1999999999999998E-3</c:v>
                </c:pt>
                <c:pt idx="345">
                  <c:v>2.5999999999999999E-3</c:v>
                </c:pt>
                <c:pt idx="346">
                  <c:v>-2.2800000000000001E-2</c:v>
                </c:pt>
                <c:pt idx="347">
                  <c:v>-4.0000000000000001E-3</c:v>
                </c:pt>
                <c:pt idx="348">
                  <c:v>-1.2500000000000001E-2</c:v>
                </c:pt>
                <c:pt idx="349">
                  <c:v>-2.0999999999999999E-3</c:v>
                </c:pt>
                <c:pt idx="350">
                  <c:v>-3.73E-2</c:v>
                </c:pt>
                <c:pt idx="351">
                  <c:v>3.3E-3</c:v>
                </c:pt>
                <c:pt idx="352">
                  <c:v>5.9999999999999995E-4</c:v>
                </c:pt>
                <c:pt idx="353">
                  <c:v>4.0099999999999997E-2</c:v>
                </c:pt>
                <c:pt idx="354">
                  <c:v>5.9999999999999995E-4</c:v>
                </c:pt>
                <c:pt idx="355">
                  <c:v>-1.0999999999999999E-2</c:v>
                </c:pt>
                <c:pt idx="356">
                  <c:v>-3.5999999999999999E-3</c:v>
                </c:pt>
                <c:pt idx="357">
                  <c:v>-3.8100000000000002E-2</c:v>
                </c:pt>
                <c:pt idx="358">
                  <c:v>-1.84E-2</c:v>
                </c:pt>
                <c:pt idx="359">
                  <c:v>9.7000000000000003E-3</c:v>
                </c:pt>
                <c:pt idx="360">
                  <c:v>-2.24E-2</c:v>
                </c:pt>
                <c:pt idx="361">
                  <c:v>2.6800000000000001E-2</c:v>
                </c:pt>
                <c:pt idx="362">
                  <c:v>3.27E-2</c:v>
                </c:pt>
                <c:pt idx="363">
                  <c:v>2E-3</c:v>
                </c:pt>
                <c:pt idx="364">
                  <c:v>-2.5399999999999999E-2</c:v>
                </c:pt>
                <c:pt idx="365">
                  <c:v>2.9600000000000001E-2</c:v>
                </c:pt>
                <c:pt idx="366">
                  <c:v>-1.7500000000000002E-2</c:v>
                </c:pt>
                <c:pt idx="367">
                  <c:v>2.8999999999999998E-3</c:v>
                </c:pt>
                <c:pt idx="368">
                  <c:v>-2.7000000000000001E-3</c:v>
                </c:pt>
                <c:pt idx="369">
                  <c:v>2.8899999999999999E-2</c:v>
                </c:pt>
                <c:pt idx="370">
                  <c:v>1.38E-2</c:v>
                </c:pt>
                <c:pt idx="371">
                  <c:v>-5.5999999999999999E-3</c:v>
                </c:pt>
                <c:pt idx="372">
                  <c:v>-0.01</c:v>
                </c:pt>
                <c:pt idx="373">
                  <c:v>2.7099999999999999E-2</c:v>
                </c:pt>
                <c:pt idx="374">
                  <c:v>-5.5999999999999999E-3</c:v>
                </c:pt>
                <c:pt idx="375">
                  <c:v>2.24E-2</c:v>
                </c:pt>
                <c:pt idx="376">
                  <c:v>-6.6E-3</c:v>
                </c:pt>
                <c:pt idx="377">
                  <c:v>-2.8999999999999998E-3</c:v>
                </c:pt>
                <c:pt idx="378">
                  <c:v>-3.39E-2</c:v>
                </c:pt>
                <c:pt idx="379">
                  <c:v>0</c:v>
                </c:pt>
                <c:pt idx="380">
                  <c:v>1.14E-2</c:v>
                </c:pt>
                <c:pt idx="381">
                  <c:v>-2.1700000000000001E-2</c:v>
                </c:pt>
                <c:pt idx="382">
                  <c:v>1.8700000000000001E-2</c:v>
                </c:pt>
                <c:pt idx="383">
                  <c:v>-2.5600000000000001E-2</c:v>
                </c:pt>
                <c:pt idx="384">
                  <c:v>1.26E-2</c:v>
                </c:pt>
                <c:pt idx="385">
                  <c:v>2.0899999999999998E-2</c:v>
                </c:pt>
                <c:pt idx="386">
                  <c:v>2.35E-2</c:v>
                </c:pt>
                <c:pt idx="387">
                  <c:v>8.5000000000000006E-3</c:v>
                </c:pt>
                <c:pt idx="388">
                  <c:v>-1.8800000000000001E-2</c:v>
                </c:pt>
                <c:pt idx="389">
                  <c:v>-6.1999999999999998E-3</c:v>
                </c:pt>
              </c:numCache>
            </c:numRef>
          </c:xVal>
          <c:yVal>
            <c:numRef>
              <c:f>regression!$J$2:$J$1085</c:f>
              <c:numCache>
                <c:formatCode>General</c:formatCode>
                <c:ptCount val="1084"/>
                <c:pt idx="0">
                  <c:v>4.3999999999999997E-2</c:v>
                </c:pt>
                <c:pt idx="1">
                  <c:v>0.11020000000000001</c:v>
                </c:pt>
                <c:pt idx="2">
                  <c:v>-9.9199999999999997E-2</c:v>
                </c:pt>
                <c:pt idx="3">
                  <c:v>-4.2099999999999999E-2</c:v>
                </c:pt>
                <c:pt idx="4">
                  <c:v>5.2499999999999998E-2</c:v>
                </c:pt>
                <c:pt idx="5">
                  <c:v>-4.2799999999999998E-2</c:v>
                </c:pt>
                <c:pt idx="6">
                  <c:v>-3.6200000000000003E-2</c:v>
                </c:pt>
                <c:pt idx="7">
                  <c:v>-2.0999999999999999E-3</c:v>
                </c:pt>
                <c:pt idx="8">
                  <c:v>0</c:v>
                </c:pt>
                <c:pt idx="9">
                  <c:v>5.3E-3</c:v>
                </c:pt>
                <c:pt idx="10">
                  <c:v>1.0500000000000001E-2</c:v>
                </c:pt>
                <c:pt idx="11">
                  <c:v>4.87E-2</c:v>
                </c:pt>
                <c:pt idx="12">
                  <c:v>1.04E-2</c:v>
                </c:pt>
                <c:pt idx="13">
                  <c:v>-2.8999999999999998E-3</c:v>
                </c:pt>
                <c:pt idx="14">
                  <c:v>2.8999999999999998E-3</c:v>
                </c:pt>
                <c:pt idx="15">
                  <c:v>0.1203</c:v>
                </c:pt>
                <c:pt idx="16">
                  <c:v>-8.0299999999999996E-2</c:v>
                </c:pt>
                <c:pt idx="17">
                  <c:v>-1.66E-2</c:v>
                </c:pt>
                <c:pt idx="18">
                  <c:v>-3.3300000000000003E-2</c:v>
                </c:pt>
                <c:pt idx="19">
                  <c:v>4.0000000000000001E-3</c:v>
                </c:pt>
                <c:pt idx="20">
                  <c:v>1.7399999999999999E-2</c:v>
                </c:pt>
                <c:pt idx="21">
                  <c:v>-2.2499999999999999E-2</c:v>
                </c:pt>
                <c:pt idx="22">
                  <c:v>-2.5000000000000001E-3</c:v>
                </c:pt>
                <c:pt idx="23">
                  <c:v>-1.0999999999999999E-2</c:v>
                </c:pt>
                <c:pt idx="24">
                  <c:v>-3.6499999999999998E-2</c:v>
                </c:pt>
                <c:pt idx="25">
                  <c:v>-3.3700000000000001E-2</c:v>
                </c:pt>
                <c:pt idx="26">
                  <c:v>-1.9099999999999999E-2</c:v>
                </c:pt>
                <c:pt idx="27">
                  <c:v>0.1099</c:v>
                </c:pt>
                <c:pt idx="28">
                  <c:v>5.0000000000000001E-3</c:v>
                </c:pt>
                <c:pt idx="29">
                  <c:v>-8.0000000000000002E-3</c:v>
                </c:pt>
                <c:pt idx="30">
                  <c:v>8.0000000000000002E-3</c:v>
                </c:pt>
                <c:pt idx="31">
                  <c:v>-1.9900000000000001E-2</c:v>
                </c:pt>
                <c:pt idx="32">
                  <c:v>1.2200000000000001E-2</c:v>
                </c:pt>
                <c:pt idx="33">
                  <c:v>0.1013</c:v>
                </c:pt>
                <c:pt idx="34">
                  <c:v>-7.5600000000000001E-2</c:v>
                </c:pt>
                <c:pt idx="35">
                  <c:v>2.41E-2</c:v>
                </c:pt>
                <c:pt idx="36">
                  <c:v>6.7000000000000002E-3</c:v>
                </c:pt>
                <c:pt idx="37">
                  <c:v>4.8300000000000003E-2</c:v>
                </c:pt>
                <c:pt idx="38">
                  <c:v>4.1000000000000002E-2</c:v>
                </c:pt>
                <c:pt idx="39">
                  <c:v>-2.93E-2</c:v>
                </c:pt>
                <c:pt idx="40">
                  <c:v>4.5600000000000002E-2</c:v>
                </c:pt>
                <c:pt idx="41">
                  <c:v>-8.2000000000000007E-3</c:v>
                </c:pt>
                <c:pt idx="42">
                  <c:v>5.2600000000000001E-2</c:v>
                </c:pt>
                <c:pt idx="43">
                  <c:v>-1.24E-2</c:v>
                </c:pt>
                <c:pt idx="44">
                  <c:v>0.1653</c:v>
                </c:pt>
                <c:pt idx="45">
                  <c:v>-3.8999999999999998E-3</c:v>
                </c:pt>
                <c:pt idx="46">
                  <c:v>6.4899999999999999E-2</c:v>
                </c:pt>
                <c:pt idx="47">
                  <c:v>5.0799999999999998E-2</c:v>
                </c:pt>
                <c:pt idx="48">
                  <c:v>-0.17430000000000001</c:v>
                </c:pt>
                <c:pt idx="49">
                  <c:v>4.1000000000000002E-2</c:v>
                </c:pt>
                <c:pt idx="50">
                  <c:v>-1.1599999999999999E-2</c:v>
                </c:pt>
                <c:pt idx="51">
                  <c:v>8.0000000000000004E-4</c:v>
                </c:pt>
                <c:pt idx="52">
                  <c:v>-3.6799999999999999E-2</c:v>
                </c:pt>
                <c:pt idx="53">
                  <c:v>5.1900000000000002E-2</c:v>
                </c:pt>
                <c:pt idx="54">
                  <c:v>8.4500000000000006E-2</c:v>
                </c:pt>
                <c:pt idx="55">
                  <c:v>-1.72E-2</c:v>
                </c:pt>
                <c:pt idx="56">
                  <c:v>-2.1100000000000001E-2</c:v>
                </c:pt>
                <c:pt idx="57">
                  <c:v>4.1200000000000001E-2</c:v>
                </c:pt>
                <c:pt idx="58">
                  <c:v>7.0199999999999999E-2</c:v>
                </c:pt>
                <c:pt idx="59">
                  <c:v>-1.61E-2</c:v>
                </c:pt>
                <c:pt idx="60">
                  <c:v>-3.6299999999999999E-2</c:v>
                </c:pt>
                <c:pt idx="61">
                  <c:v>-3.0200000000000001E-2</c:v>
                </c:pt>
                <c:pt idx="62">
                  <c:v>6.0499999999999998E-2</c:v>
                </c:pt>
                <c:pt idx="63">
                  <c:v>0.06</c:v>
                </c:pt>
                <c:pt idx="64">
                  <c:v>-5.6300000000000003E-2</c:v>
                </c:pt>
                <c:pt idx="65">
                  <c:v>1.6000000000000001E-3</c:v>
                </c:pt>
                <c:pt idx="66">
                  <c:v>0.1188</c:v>
                </c:pt>
                <c:pt idx="67">
                  <c:v>-9.4100000000000003E-2</c:v>
                </c:pt>
                <c:pt idx="68">
                  <c:v>-4.8099999999999997E-2</c:v>
                </c:pt>
                <c:pt idx="69">
                  <c:v>5.8299999999999998E-2</c:v>
                </c:pt>
                <c:pt idx="70">
                  <c:v>1.55E-2</c:v>
                </c:pt>
                <c:pt idx="71">
                  <c:v>-9.1999999999999998E-3</c:v>
                </c:pt>
                <c:pt idx="72">
                  <c:v>-3.7499999999999999E-2</c:v>
                </c:pt>
                <c:pt idx="73">
                  <c:v>3.5999999999999997E-2</c:v>
                </c:pt>
                <c:pt idx="74">
                  <c:v>-2.2200000000000001E-2</c:v>
                </c:pt>
                <c:pt idx="75">
                  <c:v>-4.3E-3</c:v>
                </c:pt>
                <c:pt idx="76">
                  <c:v>0.14749999999999999</c:v>
                </c:pt>
                <c:pt idx="77">
                  <c:v>-1.9300000000000001E-2</c:v>
                </c:pt>
                <c:pt idx="78">
                  <c:v>-4.4299999999999999E-2</c:v>
                </c:pt>
                <c:pt idx="79">
                  <c:v>-1.7500000000000002E-2</c:v>
                </c:pt>
                <c:pt idx="80">
                  <c:v>1.03E-2</c:v>
                </c:pt>
                <c:pt idx="81">
                  <c:v>-4.9099999999999998E-2</c:v>
                </c:pt>
                <c:pt idx="82">
                  <c:v>-6.9599999999999995E-2</c:v>
                </c:pt>
                <c:pt idx="83">
                  <c:v>2.81E-2</c:v>
                </c:pt>
                <c:pt idx="84">
                  <c:v>-2.1700000000000001E-2</c:v>
                </c:pt>
                <c:pt idx="85">
                  <c:v>-5.45E-2</c:v>
                </c:pt>
                <c:pt idx="86">
                  <c:v>-3.2399999999999998E-2</c:v>
                </c:pt>
                <c:pt idx="87">
                  <c:v>-1.8800000000000001E-2</c:v>
                </c:pt>
                <c:pt idx="88">
                  <c:v>5.1700000000000003E-2</c:v>
                </c:pt>
                <c:pt idx="89">
                  <c:v>1.9300000000000001E-2</c:v>
                </c:pt>
                <c:pt idx="90">
                  <c:v>2.1299999999999999E-2</c:v>
                </c:pt>
                <c:pt idx="91">
                  <c:v>-4.5199999999999997E-2</c:v>
                </c:pt>
                <c:pt idx="92">
                  <c:v>-4.2299999999999997E-2</c:v>
                </c:pt>
                <c:pt idx="93">
                  <c:v>-0.14119999999999999</c:v>
                </c:pt>
                <c:pt idx="94">
                  <c:v>7.2400000000000006E-2</c:v>
                </c:pt>
                <c:pt idx="95">
                  <c:v>-1.34E-2</c:v>
                </c:pt>
                <c:pt idx="96">
                  <c:v>5.7999999999999996E-3</c:v>
                </c:pt>
                <c:pt idx="97">
                  <c:v>2.46E-2</c:v>
                </c:pt>
                <c:pt idx="98">
                  <c:v>-7.6E-3</c:v>
                </c:pt>
                <c:pt idx="99">
                  <c:v>-2.0199999999999999E-2</c:v>
                </c:pt>
                <c:pt idx="100">
                  <c:v>-1.2800000000000001E-2</c:v>
                </c:pt>
                <c:pt idx="101">
                  <c:v>3.7000000000000002E-3</c:v>
                </c:pt>
                <c:pt idx="102">
                  <c:v>-1.7399999999999999E-2</c:v>
                </c:pt>
                <c:pt idx="103">
                  <c:v>-3.1699999999999999E-2</c:v>
                </c:pt>
                <c:pt idx="104">
                  <c:v>-5.3699999999999998E-2</c:v>
                </c:pt>
                <c:pt idx="105">
                  <c:v>-2.2599999999999999E-2</c:v>
                </c:pt>
                <c:pt idx="106">
                  <c:v>-2.12E-2</c:v>
                </c:pt>
                <c:pt idx="107">
                  <c:v>3.7600000000000001E-2</c:v>
                </c:pt>
                <c:pt idx="108">
                  <c:v>4.41E-2</c:v>
                </c:pt>
                <c:pt idx="109">
                  <c:v>2.7000000000000001E-3</c:v>
                </c:pt>
                <c:pt idx="110">
                  <c:v>6.5699999999999995E-2</c:v>
                </c:pt>
                <c:pt idx="111">
                  <c:v>2.0999999999999999E-3</c:v>
                </c:pt>
                <c:pt idx="112">
                  <c:v>-8.0000000000000002E-3</c:v>
                </c:pt>
                <c:pt idx="113">
                  <c:v>1.0500000000000001E-2</c:v>
                </c:pt>
                <c:pt idx="114">
                  <c:v>9.6600000000000005E-2</c:v>
                </c:pt>
                <c:pt idx="115">
                  <c:v>-5.4999999999999997E-3</c:v>
                </c:pt>
                <c:pt idx="116">
                  <c:v>-4.2599999999999999E-2</c:v>
                </c:pt>
                <c:pt idx="117">
                  <c:v>-4.6399999999999997E-2</c:v>
                </c:pt>
                <c:pt idx="118">
                  <c:v>-1.09E-2</c:v>
                </c:pt>
                <c:pt idx="119">
                  <c:v>-2.4E-2</c:v>
                </c:pt>
                <c:pt idx="120">
                  <c:v>8.7599999999999997E-2</c:v>
                </c:pt>
                <c:pt idx="121">
                  <c:v>2.76E-2</c:v>
                </c:pt>
                <c:pt idx="122">
                  <c:v>2.3900000000000001E-2</c:v>
                </c:pt>
                <c:pt idx="123">
                  <c:v>-1.8E-3</c:v>
                </c:pt>
                <c:pt idx="124">
                  <c:v>1.6400000000000001E-2</c:v>
                </c:pt>
                <c:pt idx="125">
                  <c:v>-1.11E-2</c:v>
                </c:pt>
                <c:pt idx="126">
                  <c:v>-3.9600000000000003E-2</c:v>
                </c:pt>
                <c:pt idx="127">
                  <c:v>1.7399999999999999E-2</c:v>
                </c:pt>
                <c:pt idx="128">
                  <c:v>6.3E-3</c:v>
                </c:pt>
                <c:pt idx="129">
                  <c:v>-2.3599999999999999E-2</c:v>
                </c:pt>
                <c:pt idx="130">
                  <c:v>-4.4299999999999999E-2</c:v>
                </c:pt>
                <c:pt idx="131">
                  <c:v>2.3400000000000001E-2</c:v>
                </c:pt>
                <c:pt idx="132">
                  <c:v>-4.53E-2</c:v>
                </c:pt>
                <c:pt idx="133">
                  <c:v>-7.17E-2</c:v>
                </c:pt>
                <c:pt idx="134">
                  <c:v>4.8000000000000001E-2</c:v>
                </c:pt>
                <c:pt idx="135">
                  <c:v>-4.2099999999999999E-2</c:v>
                </c:pt>
                <c:pt idx="136">
                  <c:v>-1.09E-2</c:v>
                </c:pt>
                <c:pt idx="137">
                  <c:v>6.6400000000000001E-2</c:v>
                </c:pt>
                <c:pt idx="138">
                  <c:v>-3.0499999999999999E-2</c:v>
                </c:pt>
                <c:pt idx="139">
                  <c:v>-2.98E-2</c:v>
                </c:pt>
                <c:pt idx="140">
                  <c:v>9.4000000000000004E-3</c:v>
                </c:pt>
                <c:pt idx="141">
                  <c:v>1.6999999999999999E-3</c:v>
                </c:pt>
                <c:pt idx="142">
                  <c:v>-0.05</c:v>
                </c:pt>
                <c:pt idx="143">
                  <c:v>-1.0500000000000001E-2</c:v>
                </c:pt>
                <c:pt idx="144">
                  <c:v>-6.9400000000000003E-2</c:v>
                </c:pt>
                <c:pt idx="145">
                  <c:v>-3.5700000000000003E-2</c:v>
                </c:pt>
                <c:pt idx="146">
                  <c:v>6.5500000000000003E-2</c:v>
                </c:pt>
                <c:pt idx="147">
                  <c:v>-2.7000000000000001E-3</c:v>
                </c:pt>
                <c:pt idx="148">
                  <c:v>-1.29E-2</c:v>
                </c:pt>
                <c:pt idx="149">
                  <c:v>-7.7000000000000002E-3</c:v>
                </c:pt>
                <c:pt idx="150">
                  <c:v>-1.37E-2</c:v>
                </c:pt>
                <c:pt idx="151">
                  <c:v>4.6199999999999998E-2</c:v>
                </c:pt>
                <c:pt idx="152">
                  <c:v>3.2199999999999999E-2</c:v>
                </c:pt>
                <c:pt idx="153">
                  <c:v>-2.5999999999999999E-3</c:v>
                </c:pt>
                <c:pt idx="154">
                  <c:v>8.6E-3</c:v>
                </c:pt>
                <c:pt idx="155">
                  <c:v>-1.8200000000000001E-2</c:v>
                </c:pt>
                <c:pt idx="156">
                  <c:v>-9.9000000000000008E-3</c:v>
                </c:pt>
                <c:pt idx="157">
                  <c:v>1.3299999999999999E-2</c:v>
                </c:pt>
                <c:pt idx="158">
                  <c:v>-3.5400000000000001E-2</c:v>
                </c:pt>
                <c:pt idx="159">
                  <c:v>-2.7199999999999998E-2</c:v>
                </c:pt>
                <c:pt idx="160">
                  <c:v>-2.7E-2</c:v>
                </c:pt>
                <c:pt idx="161">
                  <c:v>4.3E-3</c:v>
                </c:pt>
                <c:pt idx="162">
                  <c:v>-7.1000000000000004E-3</c:v>
                </c:pt>
                <c:pt idx="163">
                  <c:v>1.0999999999999999E-2</c:v>
                </c:pt>
                <c:pt idx="164">
                  <c:v>-3.0800000000000001E-2</c:v>
                </c:pt>
                <c:pt idx="165">
                  <c:v>1.7600000000000001E-2</c:v>
                </c:pt>
                <c:pt idx="166">
                  <c:v>-3.04E-2</c:v>
                </c:pt>
                <c:pt idx="167">
                  <c:v>4.1000000000000003E-3</c:v>
                </c:pt>
                <c:pt idx="168">
                  <c:v>-3.4599999999999999E-2</c:v>
                </c:pt>
                <c:pt idx="169">
                  <c:v>3.1300000000000001E-2</c:v>
                </c:pt>
                <c:pt idx="170">
                  <c:v>3.4799999999999998E-2</c:v>
                </c:pt>
                <c:pt idx="171">
                  <c:v>9.5999999999999992E-3</c:v>
                </c:pt>
                <c:pt idx="172">
                  <c:v>-2.1700000000000001E-2</c:v>
                </c:pt>
                <c:pt idx="173">
                  <c:v>-5.1299999999999998E-2</c:v>
                </c:pt>
                <c:pt idx="174">
                  <c:v>-1.2E-2</c:v>
                </c:pt>
                <c:pt idx="175">
                  <c:v>-5.7999999999999996E-3</c:v>
                </c:pt>
                <c:pt idx="176">
                  <c:v>3.2500000000000001E-2</c:v>
                </c:pt>
                <c:pt idx="177">
                  <c:v>2.3599999999999999E-2</c:v>
                </c:pt>
                <c:pt idx="178">
                  <c:v>-1.7600000000000001E-2</c:v>
                </c:pt>
                <c:pt idx="179">
                  <c:v>-4.19E-2</c:v>
                </c:pt>
                <c:pt idx="180">
                  <c:v>-1.34E-2</c:v>
                </c:pt>
                <c:pt idx="181">
                  <c:v>-0.1134</c:v>
                </c:pt>
                <c:pt idx="182">
                  <c:v>0.1779</c:v>
                </c:pt>
                <c:pt idx="183">
                  <c:v>-4.41E-2</c:v>
                </c:pt>
                <c:pt idx="184">
                  <c:v>-5.9999999999999995E-4</c:v>
                </c:pt>
                <c:pt idx="185">
                  <c:v>4.7000000000000002E-3</c:v>
                </c:pt>
                <c:pt idx="186">
                  <c:v>-2.8299999999999999E-2</c:v>
                </c:pt>
                <c:pt idx="187">
                  <c:v>-2.3999999999999998E-3</c:v>
                </c:pt>
                <c:pt idx="188">
                  <c:v>-3.04E-2</c:v>
                </c:pt>
                <c:pt idx="189">
                  <c:v>-8.8000000000000005E-3</c:v>
                </c:pt>
                <c:pt idx="190">
                  <c:v>-2.8500000000000001E-2</c:v>
                </c:pt>
                <c:pt idx="191">
                  <c:v>2.41E-2</c:v>
                </c:pt>
                <c:pt idx="192">
                  <c:v>-7.4399999999999994E-2</c:v>
                </c:pt>
                <c:pt idx="193">
                  <c:v>-3.1600000000000003E-2</c:v>
                </c:pt>
                <c:pt idx="194">
                  <c:v>-2.1999999999999999E-2</c:v>
                </c:pt>
                <c:pt idx="195">
                  <c:v>-5.2200000000000003E-2</c:v>
                </c:pt>
                <c:pt idx="196">
                  <c:v>-3.0999999999999999E-3</c:v>
                </c:pt>
                <c:pt idx="197">
                  <c:v>6.1000000000000004E-3</c:v>
                </c:pt>
                <c:pt idx="198">
                  <c:v>-1.14E-2</c:v>
                </c:pt>
                <c:pt idx="199">
                  <c:v>-4.3200000000000002E-2</c:v>
                </c:pt>
                <c:pt idx="200">
                  <c:v>3.6299999999999999E-2</c:v>
                </c:pt>
                <c:pt idx="201">
                  <c:v>4.9799999999999997E-2</c:v>
                </c:pt>
                <c:pt idx="202">
                  <c:v>2.5899999999999999E-2</c:v>
                </c:pt>
                <c:pt idx="203">
                  <c:v>-3.5400000000000001E-2</c:v>
                </c:pt>
                <c:pt idx="204">
                  <c:v>-1.5E-3</c:v>
                </c:pt>
                <c:pt idx="205">
                  <c:v>-8.9999999999999993E-3</c:v>
                </c:pt>
                <c:pt idx="206">
                  <c:v>2.35E-2</c:v>
                </c:pt>
                <c:pt idx="207">
                  <c:v>3.9199999999999999E-2</c:v>
                </c:pt>
                <c:pt idx="208">
                  <c:v>5.0000000000000001E-3</c:v>
                </c:pt>
                <c:pt idx="209">
                  <c:v>-4.9599999999999998E-2</c:v>
                </c:pt>
                <c:pt idx="210">
                  <c:v>4.2500000000000003E-2</c:v>
                </c:pt>
                <c:pt idx="211">
                  <c:v>2.0999999999999999E-3</c:v>
                </c:pt>
                <c:pt idx="212">
                  <c:v>-9.2999999999999992E-3</c:v>
                </c:pt>
                <c:pt idx="213">
                  <c:v>-1.37E-2</c:v>
                </c:pt>
                <c:pt idx="214">
                  <c:v>-2.3400000000000001E-2</c:v>
                </c:pt>
                <c:pt idx="215">
                  <c:v>-2.0199999999999999E-2</c:v>
                </c:pt>
                <c:pt idx="216">
                  <c:v>-2.3E-3</c:v>
                </c:pt>
                <c:pt idx="217">
                  <c:v>-7.6E-3</c:v>
                </c:pt>
                <c:pt idx="218">
                  <c:v>1.1599999999999999E-2</c:v>
                </c:pt>
                <c:pt idx="219">
                  <c:v>-5.3E-3</c:v>
                </c:pt>
                <c:pt idx="220">
                  <c:v>1.5E-3</c:v>
                </c:pt>
                <c:pt idx="221">
                  <c:v>1.24E-2</c:v>
                </c:pt>
                <c:pt idx="222">
                  <c:v>-3.3799999999999997E-2</c:v>
                </c:pt>
                <c:pt idx="223">
                  <c:v>-1.2E-2</c:v>
                </c:pt>
                <c:pt idx="224">
                  <c:v>4.5199999999999997E-2</c:v>
                </c:pt>
                <c:pt idx="225">
                  <c:v>4.5999999999999999E-2</c:v>
                </c:pt>
                <c:pt idx="226">
                  <c:v>7.1000000000000004E-3</c:v>
                </c:pt>
                <c:pt idx="227">
                  <c:v>-2.1000000000000001E-2</c:v>
                </c:pt>
                <c:pt idx="228">
                  <c:v>-1.37E-2</c:v>
                </c:pt>
                <c:pt idx="229">
                  <c:v>1.4999999999999999E-2</c:v>
                </c:pt>
                <c:pt idx="230">
                  <c:v>-3.0200000000000001E-2</c:v>
                </c:pt>
                <c:pt idx="231">
                  <c:v>-0.04</c:v>
                </c:pt>
                <c:pt idx="232">
                  <c:v>-1.9300000000000001E-2</c:v>
                </c:pt>
                <c:pt idx="233">
                  <c:v>-2.3400000000000001E-2</c:v>
                </c:pt>
                <c:pt idx="234">
                  <c:v>1.95E-2</c:v>
                </c:pt>
                <c:pt idx="235">
                  <c:v>8.0000000000000002E-3</c:v>
                </c:pt>
                <c:pt idx="236">
                  <c:v>2.4E-2</c:v>
                </c:pt>
                <c:pt idx="237">
                  <c:v>-3.9100000000000003E-2</c:v>
                </c:pt>
                <c:pt idx="238">
                  <c:v>-3.0700000000000002E-2</c:v>
                </c:pt>
                <c:pt idx="239">
                  <c:v>4.4999999999999997E-3</c:v>
                </c:pt>
                <c:pt idx="240">
                  <c:v>-3.5299999999999998E-2</c:v>
                </c:pt>
                <c:pt idx="241">
                  <c:v>3.8600000000000002E-2</c:v>
                </c:pt>
                <c:pt idx="242">
                  <c:v>2.8199999999999999E-2</c:v>
                </c:pt>
                <c:pt idx="243">
                  <c:v>3.1199999999999999E-2</c:v>
                </c:pt>
                <c:pt idx="244">
                  <c:v>1.15E-2</c:v>
                </c:pt>
                <c:pt idx="245">
                  <c:v>-1.7899999999999999E-2</c:v>
                </c:pt>
                <c:pt idx="246">
                  <c:v>-2.5600000000000001E-2</c:v>
                </c:pt>
                <c:pt idx="247">
                  <c:v>6.3E-3</c:v>
                </c:pt>
                <c:pt idx="248">
                  <c:v>2.5000000000000001E-3</c:v>
                </c:pt>
                <c:pt idx="249">
                  <c:v>4.9599999999999998E-2</c:v>
                </c:pt>
                <c:pt idx="250">
                  <c:v>-1.24E-2</c:v>
                </c:pt>
                <c:pt idx="251">
                  <c:v>-1.37E-2</c:v>
                </c:pt>
                <c:pt idx="252">
                  <c:v>0</c:v>
                </c:pt>
                <c:pt idx="253">
                  <c:v>-2.12E-2</c:v>
                </c:pt>
                <c:pt idx="254">
                  <c:v>-1.8599999999999998E-2</c:v>
                </c:pt>
                <c:pt idx="255">
                  <c:v>-0.11169999999999999</c:v>
                </c:pt>
                <c:pt idx="256">
                  <c:v>1.9199999999999998E-2</c:v>
                </c:pt>
                <c:pt idx="257">
                  <c:v>-6.3399999999999998E-2</c:v>
                </c:pt>
                <c:pt idx="258">
                  <c:v>2.8299999999999999E-2</c:v>
                </c:pt>
                <c:pt idx="259">
                  <c:v>-5.79E-2</c:v>
                </c:pt>
                <c:pt idx="260">
                  <c:v>5.2200000000000003E-2</c:v>
                </c:pt>
                <c:pt idx="261">
                  <c:v>-2.92E-2</c:v>
                </c:pt>
                <c:pt idx="262">
                  <c:v>-1.8800000000000001E-2</c:v>
                </c:pt>
                <c:pt idx="263">
                  <c:v>-8.5099999999999995E-2</c:v>
                </c:pt>
                <c:pt idx="264">
                  <c:v>-0.1114</c:v>
                </c:pt>
                <c:pt idx="265">
                  <c:v>6.13E-2</c:v>
                </c:pt>
                <c:pt idx="266">
                  <c:v>-1.6E-2</c:v>
                </c:pt>
                <c:pt idx="267">
                  <c:v>3.5200000000000002E-2</c:v>
                </c:pt>
                <c:pt idx="268">
                  <c:v>-4.36E-2</c:v>
                </c:pt>
                <c:pt idx="269">
                  <c:v>6.0199999999999997E-2</c:v>
                </c:pt>
                <c:pt idx="270">
                  <c:v>-7.6499999999999999E-2</c:v>
                </c:pt>
                <c:pt idx="271">
                  <c:v>-4.1000000000000002E-2</c:v>
                </c:pt>
                <c:pt idx="272">
                  <c:v>1.9E-3</c:v>
                </c:pt>
                <c:pt idx="273">
                  <c:v>-2.0299999999999999E-2</c:v>
                </c:pt>
                <c:pt idx="274">
                  <c:v>-2.2700000000000001E-2</c:v>
                </c:pt>
                <c:pt idx="275">
                  <c:v>-4.0500000000000001E-2</c:v>
                </c:pt>
                <c:pt idx="276">
                  <c:v>8.8599999999999998E-2</c:v>
                </c:pt>
                <c:pt idx="277">
                  <c:v>-3.9699999999999999E-2</c:v>
                </c:pt>
                <c:pt idx="278">
                  <c:v>1.61E-2</c:v>
                </c:pt>
                <c:pt idx="279">
                  <c:v>-5.1000000000000004E-3</c:v>
                </c:pt>
                <c:pt idx="280">
                  <c:v>-5.1900000000000002E-2</c:v>
                </c:pt>
                <c:pt idx="281">
                  <c:v>9.8699999999999996E-2</c:v>
                </c:pt>
                <c:pt idx="282">
                  <c:v>9.7999999999999997E-3</c:v>
                </c:pt>
                <c:pt idx="283">
                  <c:v>-2.0400000000000001E-2</c:v>
                </c:pt>
                <c:pt idx="284">
                  <c:v>-3.0700000000000002E-2</c:v>
                </c:pt>
                <c:pt idx="285">
                  <c:v>3.0599999999999999E-2</c:v>
                </c:pt>
                <c:pt idx="286">
                  <c:v>4.0599999999999997E-2</c:v>
                </c:pt>
                <c:pt idx="287">
                  <c:v>-4.8599999999999997E-2</c:v>
                </c:pt>
                <c:pt idx="288">
                  <c:v>2.5000000000000001E-2</c:v>
                </c:pt>
                <c:pt idx="289">
                  <c:v>-7.7999999999999996E-3</c:v>
                </c:pt>
                <c:pt idx="290">
                  <c:v>-0.06</c:v>
                </c:pt>
                <c:pt idx="291">
                  <c:v>0</c:v>
                </c:pt>
                <c:pt idx="292">
                  <c:v>1.78E-2</c:v>
                </c:pt>
                <c:pt idx="293">
                  <c:v>-6.1999999999999998E-3</c:v>
                </c:pt>
                <c:pt idx="294">
                  <c:v>5.0700000000000002E-2</c:v>
                </c:pt>
                <c:pt idx="295">
                  <c:v>-3.15E-2</c:v>
                </c:pt>
                <c:pt idx="296">
                  <c:v>4.3700000000000003E-2</c:v>
                </c:pt>
                <c:pt idx="297">
                  <c:v>-4.6800000000000001E-2</c:v>
                </c:pt>
                <c:pt idx="298">
                  <c:v>-7.2599999999999998E-2</c:v>
                </c:pt>
                <c:pt idx="299">
                  <c:v>-4.4000000000000003E-3</c:v>
                </c:pt>
                <c:pt idx="300">
                  <c:v>3.32E-2</c:v>
                </c:pt>
                <c:pt idx="301">
                  <c:v>8.7900000000000006E-2</c:v>
                </c:pt>
                <c:pt idx="302">
                  <c:v>2.3900000000000001E-2</c:v>
                </c:pt>
                <c:pt idx="303">
                  <c:v>-2.23E-2</c:v>
                </c:pt>
                <c:pt idx="304">
                  <c:v>3.04E-2</c:v>
                </c:pt>
                <c:pt idx="305">
                  <c:v>5.0500000000000003E-2</c:v>
                </c:pt>
                <c:pt idx="306">
                  <c:v>4.7800000000000002E-2</c:v>
                </c:pt>
                <c:pt idx="307">
                  <c:v>2.5399999999999999E-2</c:v>
                </c:pt>
                <c:pt idx="308">
                  <c:v>-1.8800000000000001E-2</c:v>
                </c:pt>
                <c:pt idx="309">
                  <c:v>8.0999999999999996E-3</c:v>
                </c:pt>
                <c:pt idx="310">
                  <c:v>-0.04</c:v>
                </c:pt>
                <c:pt idx="311">
                  <c:v>-0.1583</c:v>
                </c:pt>
                <c:pt idx="312">
                  <c:v>7.2999999999999995E-2</c:v>
                </c:pt>
                <c:pt idx="313">
                  <c:v>6.8999999999999999E-3</c:v>
                </c:pt>
                <c:pt idx="314">
                  <c:v>0</c:v>
                </c:pt>
                <c:pt idx="315">
                  <c:v>1.37E-2</c:v>
                </c:pt>
                <c:pt idx="316">
                  <c:v>-7.9000000000000008E-3</c:v>
                </c:pt>
                <c:pt idx="317">
                  <c:v>0.13439999999999999</c:v>
                </c:pt>
                <c:pt idx="318">
                  <c:v>-7.6300000000000007E-2</c:v>
                </c:pt>
                <c:pt idx="319">
                  <c:v>-4.8899999999999999E-2</c:v>
                </c:pt>
                <c:pt idx="320">
                  <c:v>-1.37E-2</c:v>
                </c:pt>
                <c:pt idx="321">
                  <c:v>0.12509999999999999</c:v>
                </c:pt>
                <c:pt idx="322">
                  <c:v>-4.2200000000000001E-2</c:v>
                </c:pt>
                <c:pt idx="323">
                  <c:v>-0.21179999999999999</c:v>
                </c:pt>
                <c:pt idx="324">
                  <c:v>-0.11600000000000001</c:v>
                </c:pt>
                <c:pt idx="325">
                  <c:v>0.1096</c:v>
                </c:pt>
                <c:pt idx="326">
                  <c:v>0.1113</c:v>
                </c:pt>
                <c:pt idx="327">
                  <c:v>5.1299999999999998E-2</c:v>
                </c:pt>
                <c:pt idx="328">
                  <c:v>7.1400000000000005E-2</c:v>
                </c:pt>
                <c:pt idx="329">
                  <c:v>-7.5600000000000001E-2</c:v>
                </c:pt>
                <c:pt idx="330">
                  <c:v>6.6100000000000006E-2</c:v>
                </c:pt>
                <c:pt idx="331">
                  <c:v>-2.3699999999999999E-2</c:v>
                </c:pt>
                <c:pt idx="332">
                  <c:v>-3.4599999999999999E-2</c:v>
                </c:pt>
                <c:pt idx="333">
                  <c:v>-4.07E-2</c:v>
                </c:pt>
                <c:pt idx="334">
                  <c:v>-1.7500000000000002E-2</c:v>
                </c:pt>
                <c:pt idx="335">
                  <c:v>0.1028</c:v>
                </c:pt>
                <c:pt idx="336">
                  <c:v>-6.9000000000000006E-2</c:v>
                </c:pt>
                <c:pt idx="337">
                  <c:v>-3.5799999999999998E-2</c:v>
                </c:pt>
                <c:pt idx="338">
                  <c:v>4.7399999999999998E-2</c:v>
                </c:pt>
                <c:pt idx="339">
                  <c:v>5.6300000000000003E-2</c:v>
                </c:pt>
                <c:pt idx="340">
                  <c:v>-5.1900000000000002E-2</c:v>
                </c:pt>
                <c:pt idx="341">
                  <c:v>1.15E-2</c:v>
                </c:pt>
                <c:pt idx="342">
                  <c:v>-1.1299999999999999E-2</c:v>
                </c:pt>
                <c:pt idx="343">
                  <c:v>-2.5399999999999999E-2</c:v>
                </c:pt>
                <c:pt idx="344">
                  <c:v>2.0899999999999998E-2</c:v>
                </c:pt>
                <c:pt idx="345">
                  <c:v>5.6300000000000003E-2</c:v>
                </c:pt>
                <c:pt idx="346">
                  <c:v>5.5399999999999998E-2</c:v>
                </c:pt>
                <c:pt idx="347">
                  <c:v>-2.5600000000000001E-2</c:v>
                </c:pt>
                <c:pt idx="348">
                  <c:v>-8.0199999999999994E-2</c:v>
                </c:pt>
                <c:pt idx="349">
                  <c:v>3.5400000000000001E-2</c:v>
                </c:pt>
                <c:pt idx="350">
                  <c:v>-3.2899999999999999E-2</c:v>
                </c:pt>
                <c:pt idx="351">
                  <c:v>-3.5400000000000001E-2</c:v>
                </c:pt>
                <c:pt idx="352">
                  <c:v>4.2299999999999997E-2</c:v>
                </c:pt>
                <c:pt idx="353">
                  <c:v>-1.21E-2</c:v>
                </c:pt>
                <c:pt idx="354">
                  <c:v>-1.5699999999999999E-2</c:v>
                </c:pt>
                <c:pt idx="355">
                  <c:v>-3.5799999999999998E-2</c:v>
                </c:pt>
                <c:pt idx="356">
                  <c:v>-4.9500000000000002E-2</c:v>
                </c:pt>
                <c:pt idx="357">
                  <c:v>-0.12590000000000001</c:v>
                </c:pt>
                <c:pt idx="358">
                  <c:v>-1.4200000000000001E-2</c:v>
                </c:pt>
                <c:pt idx="359">
                  <c:v>-4.1500000000000002E-2</c:v>
                </c:pt>
                <c:pt idx="360">
                  <c:v>-1.9E-3</c:v>
                </c:pt>
                <c:pt idx="361">
                  <c:v>3.4000000000000002E-2</c:v>
                </c:pt>
                <c:pt idx="362">
                  <c:v>1.41E-2</c:v>
                </c:pt>
                <c:pt idx="363">
                  <c:v>-3.4799999999999998E-2</c:v>
                </c:pt>
                <c:pt idx="364">
                  <c:v>1.8E-3</c:v>
                </c:pt>
                <c:pt idx="365">
                  <c:v>-5.5800000000000002E-2</c:v>
                </c:pt>
                <c:pt idx="366">
                  <c:v>-2.2200000000000001E-2</c:v>
                </c:pt>
                <c:pt idx="367">
                  <c:v>3.8E-3</c:v>
                </c:pt>
                <c:pt idx="368">
                  <c:v>4.3299999999999998E-2</c:v>
                </c:pt>
                <c:pt idx="369">
                  <c:v>3.4299999999999997E-2</c:v>
                </c:pt>
                <c:pt idx="370">
                  <c:v>-4.0099999999999997E-2</c:v>
                </c:pt>
                <c:pt idx="371">
                  <c:v>-0.06</c:v>
                </c:pt>
                <c:pt idx="372">
                  <c:v>3.4799999999999998E-2</c:v>
                </c:pt>
                <c:pt idx="373">
                  <c:v>4.4400000000000002E-2</c:v>
                </c:pt>
                <c:pt idx="374">
                  <c:v>5.4999999999999997E-3</c:v>
                </c:pt>
                <c:pt idx="375">
                  <c:v>0.26840000000000003</c:v>
                </c:pt>
                <c:pt idx="376">
                  <c:v>-0.15939999999999999</c:v>
                </c:pt>
                <c:pt idx="377">
                  <c:v>3.2800000000000003E-2</c:v>
                </c:pt>
                <c:pt idx="378">
                  <c:v>-5.8400000000000001E-2</c:v>
                </c:pt>
                <c:pt idx="379">
                  <c:v>0.10639999999999999</c:v>
                </c:pt>
                <c:pt idx="380">
                  <c:v>2.8799999999999999E-2</c:v>
                </c:pt>
                <c:pt idx="381">
                  <c:v>-1.8700000000000001E-2</c:v>
                </c:pt>
                <c:pt idx="382">
                  <c:v>6.9099999999999995E-2</c:v>
                </c:pt>
                <c:pt idx="383">
                  <c:v>-3.1699999999999999E-2</c:v>
                </c:pt>
                <c:pt idx="384">
                  <c:v>3.78E-2</c:v>
                </c:pt>
                <c:pt idx="385">
                  <c:v>6.4299999999999996E-2</c:v>
                </c:pt>
                <c:pt idx="386">
                  <c:v>-2.3E-3</c:v>
                </c:pt>
                <c:pt idx="387">
                  <c:v>-3.3999999999999998E-3</c:v>
                </c:pt>
                <c:pt idx="388">
                  <c:v>-0.1067</c:v>
                </c:pt>
                <c:pt idx="389">
                  <c:v>7.7000000000000002E-3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01EA-B04E-B5A9-9312C20BFCD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125542239"/>
        <c:axId val="2125544639"/>
      </c:scatterChart>
      <c:valAx>
        <c:axId val="2125542239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bg2"/>
              </a:solidFill>
              <a:prstDash val="lgDash"/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CA" sz="1400" dirty="0"/>
                  <a:t>HSI</a:t>
                </a:r>
              </a:p>
            </c:rich>
          </c:tx>
          <c:layout>
            <c:manualLayout>
              <c:xMode val="edge"/>
              <c:yMode val="edge"/>
              <c:x val="0.90252402377716678"/>
              <c:y val="0.8755564397801596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en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CN"/>
          </a:p>
        </c:txPr>
        <c:crossAx val="2125544639"/>
        <c:crosses val="autoZero"/>
        <c:crossBetween val="midCat"/>
      </c:valAx>
      <c:valAx>
        <c:axId val="212554463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2"/>
              </a:solidFill>
              <a:prstDash val="lgDash"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CA" sz="1400"/>
                  <a:t>MNSO</a:t>
                </a:r>
              </a:p>
            </c:rich>
          </c:tx>
          <c:layout>
            <c:manualLayout>
              <c:xMode val="edge"/>
              <c:yMode val="edge"/>
              <c:x val="5.2713921347111335E-3"/>
              <c:y val="8.9294285145855634E-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en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CN"/>
          </a:p>
        </c:txPr>
        <c:crossAx val="2125542239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  <a:latin typeface="Times New Roman" panose="02020603050405020304" pitchFamily="18" charset="0"/>
          <a:cs typeface="Times New Roman" panose="02020603050405020304" pitchFamily="18" charset="0"/>
        </a:defRPr>
      </a:pPr>
      <a:endParaRPr lang="en-CN"/>
    </a:p>
  </c:txPr>
  <c:externalData r:id="rId3">
    <c:autoUpdate val="0"/>
  </c:externalData>
</c:chartSpace>
</file>

<file path=ppt/charts/chart2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080" b="0" i="0" u="none" strike="noStrike" kern="1200" spc="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r>
              <a:rPr lang="en-CA"/>
              <a:t>Valuation Multiples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80" b="0" i="0" u="none" strike="noStrike" kern="1200" spc="0" baseline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en-CN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'rel val'!$F$11</c:f>
              <c:strCache>
                <c:ptCount val="1"/>
                <c:pt idx="0">
                  <c:v>Muji (TSE: 7453)</c:v>
                </c:pt>
              </c:strCache>
            </c:strRef>
          </c:tx>
          <c:spPr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</c:spPr>
          <c:invertIfNegative val="0"/>
          <c:cat>
            <c:strRef>
              <c:f>'rel val'!$G$10:$I$10</c:f>
              <c:strCache>
                <c:ptCount val="3"/>
                <c:pt idx="0">
                  <c:v>EV/EBITDA</c:v>
                </c:pt>
                <c:pt idx="1">
                  <c:v>Price/Sales</c:v>
                </c:pt>
                <c:pt idx="2">
                  <c:v>P/E</c:v>
                </c:pt>
              </c:strCache>
            </c:strRef>
          </c:cat>
          <c:val>
            <c:numRef>
              <c:f>'rel val'!$G$11:$I$11</c:f>
              <c:numCache>
                <c:formatCode>General</c:formatCode>
                <c:ptCount val="3"/>
                <c:pt idx="0">
                  <c:v>5.92</c:v>
                </c:pt>
                <c:pt idx="1">
                  <c:v>0.69</c:v>
                </c:pt>
                <c:pt idx="2">
                  <c:v>13.98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E5B-8743-9833-0BC7D8FAD03F}"/>
            </c:ext>
          </c:extLst>
        </c:ser>
        <c:ser>
          <c:idx val="1"/>
          <c:order val="1"/>
          <c:tx>
            <c:strRef>
              <c:f>'rel val'!$F$12</c:f>
              <c:strCache>
                <c:ptCount val="1"/>
                <c:pt idx="0">
                  <c:v>Dollar Tree (DLTR)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invertIfNegative val="0"/>
          <c:cat>
            <c:strRef>
              <c:f>'rel val'!$G$10:$I$10</c:f>
              <c:strCache>
                <c:ptCount val="3"/>
                <c:pt idx="0">
                  <c:v>EV/EBITDA</c:v>
                </c:pt>
                <c:pt idx="1">
                  <c:v>Price/Sales</c:v>
                </c:pt>
                <c:pt idx="2">
                  <c:v>P/E</c:v>
                </c:pt>
              </c:strCache>
            </c:strRef>
          </c:cat>
          <c:val>
            <c:numRef>
              <c:f>'rel val'!$G$12:$I$12</c:f>
              <c:numCache>
                <c:formatCode>General</c:formatCode>
                <c:ptCount val="3"/>
                <c:pt idx="0">
                  <c:v>11.99</c:v>
                </c:pt>
                <c:pt idx="1">
                  <c:v>1.19</c:v>
                </c:pt>
                <c:pt idx="2">
                  <c:v>20.86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E5B-8743-9833-0BC7D8FAD03F}"/>
            </c:ext>
          </c:extLst>
        </c:ser>
        <c:ser>
          <c:idx val="2"/>
          <c:order val="2"/>
          <c:tx>
            <c:strRef>
              <c:f>'rel val'!$F$13</c:f>
              <c:strCache>
                <c:ptCount val="1"/>
                <c:pt idx="0">
                  <c:v>Dollar General (DR)</c:v>
                </c:pt>
              </c:strCache>
            </c:strRef>
          </c:tx>
          <c:spPr>
            <a:solidFill>
              <a:srgbClr val="92D050"/>
            </a:solidFill>
            <a:ln>
              <a:noFill/>
            </a:ln>
            <a:effectLst/>
          </c:spPr>
          <c:invertIfNegative val="0"/>
          <c:cat>
            <c:strRef>
              <c:f>'rel val'!$G$10:$I$10</c:f>
              <c:strCache>
                <c:ptCount val="3"/>
                <c:pt idx="0">
                  <c:v>EV/EBITDA</c:v>
                </c:pt>
                <c:pt idx="1">
                  <c:v>Price/Sales</c:v>
                </c:pt>
                <c:pt idx="2">
                  <c:v>P/E</c:v>
                </c:pt>
              </c:strCache>
            </c:strRef>
          </c:cat>
          <c:val>
            <c:numRef>
              <c:f>'rel val'!$G$13:$I$13</c:f>
              <c:numCache>
                <c:formatCode>General</c:formatCode>
                <c:ptCount val="3"/>
                <c:pt idx="0">
                  <c:v>14.36</c:v>
                </c:pt>
                <c:pt idx="1">
                  <c:v>1.36</c:v>
                </c:pt>
                <c:pt idx="2">
                  <c:v>21.36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E5B-8743-9833-0BC7D8FAD03F}"/>
            </c:ext>
          </c:extLst>
        </c:ser>
        <c:ser>
          <c:idx val="3"/>
          <c:order val="3"/>
          <c:tx>
            <c:strRef>
              <c:f>'rel val'!$F$14</c:f>
              <c:strCache>
                <c:ptCount val="1"/>
                <c:pt idx="0">
                  <c:v>Five Under (FIVE)</c:v>
                </c:pt>
              </c:strCache>
            </c:strRef>
          </c:tx>
          <c:spPr>
            <a:solidFill>
              <a:schemeClr val="accent5">
                <a:lumMod val="90000"/>
              </a:schemeClr>
            </a:solidFill>
            <a:ln>
              <a:noFill/>
            </a:ln>
            <a:effectLst/>
          </c:spPr>
          <c:invertIfNegative val="0"/>
          <c:cat>
            <c:strRef>
              <c:f>'rel val'!$G$10:$I$10</c:f>
              <c:strCache>
                <c:ptCount val="3"/>
                <c:pt idx="0">
                  <c:v>EV/EBITDA</c:v>
                </c:pt>
                <c:pt idx="1">
                  <c:v>Price/Sales</c:v>
                </c:pt>
                <c:pt idx="2">
                  <c:v>P/E</c:v>
                </c:pt>
              </c:strCache>
            </c:strRef>
          </c:cat>
          <c:val>
            <c:numRef>
              <c:f>'rel val'!$G$14:$I$14</c:f>
              <c:numCache>
                <c:formatCode>General</c:formatCode>
                <c:ptCount val="3"/>
                <c:pt idx="0">
                  <c:v>22.72</c:v>
                </c:pt>
                <c:pt idx="1">
                  <c:v>3.54</c:v>
                </c:pt>
                <c:pt idx="2">
                  <c:v>41.61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AE5B-8743-9833-0BC7D8FAD03F}"/>
            </c:ext>
          </c:extLst>
        </c:ser>
        <c:ser>
          <c:idx val="4"/>
          <c:order val="4"/>
          <c:tx>
            <c:strRef>
              <c:f>'rel val'!$F$15</c:f>
              <c:strCache>
                <c:ptCount val="1"/>
                <c:pt idx="0">
                  <c:v>Miniso (MNSO)</c:v>
                </c:pt>
              </c:strCache>
            </c:strRef>
          </c:tx>
          <c:spPr>
            <a:solidFill>
              <a:schemeClr val="accent1">
                <a:lumMod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'rel val'!$G$10:$I$10</c:f>
              <c:strCache>
                <c:ptCount val="3"/>
                <c:pt idx="0">
                  <c:v>EV/EBITDA</c:v>
                </c:pt>
                <c:pt idx="1">
                  <c:v>Price/Sales</c:v>
                </c:pt>
                <c:pt idx="2">
                  <c:v>P/E</c:v>
                </c:pt>
              </c:strCache>
            </c:strRef>
          </c:cat>
          <c:val>
            <c:numRef>
              <c:f>'rel val'!$G$15:$I$15</c:f>
              <c:numCache>
                <c:formatCode>General</c:formatCode>
                <c:ptCount val="3"/>
                <c:pt idx="0">
                  <c:v>8.52</c:v>
                </c:pt>
                <c:pt idx="1">
                  <c:v>1.55</c:v>
                </c:pt>
                <c:pt idx="2">
                  <c:v>24.5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E5B-8743-9833-0BC7D8FAD03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1707363023"/>
        <c:axId val="1707362063"/>
      </c:barChart>
      <c:catAx>
        <c:axId val="1707363023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CN"/>
          </a:p>
        </c:txPr>
        <c:crossAx val="1707362063"/>
        <c:crosses val="autoZero"/>
        <c:auto val="1"/>
        <c:lblAlgn val="ctr"/>
        <c:lblOffset val="100"/>
        <c:noMultiLvlLbl val="0"/>
      </c:catAx>
      <c:valAx>
        <c:axId val="1707362063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bg2"/>
              </a:solidFill>
              <a:prstDash val="lgDash"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CN"/>
          </a:p>
        </c:txPr>
        <c:crossAx val="170736302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5.9223526241730684E-4"/>
          <c:y val="0.84364407542789488"/>
          <c:w val="0.99940776473758275"/>
          <c:h val="0.1304625434572149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en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900">
          <a:solidFill>
            <a:schemeClr val="tx1"/>
          </a:solidFill>
          <a:latin typeface="Times New Roman" panose="02020603050405020304" pitchFamily="18" charset="0"/>
          <a:cs typeface="Times New Roman" panose="02020603050405020304" pitchFamily="18" charset="0"/>
        </a:defRPr>
      </a:pPr>
      <a:endParaRPr lang="en-CN"/>
    </a:p>
  </c:txPr>
  <c:externalData r:id="rId3">
    <c:autoUpdate val="0"/>
  </c:externalData>
</c:chartSpace>
</file>

<file path=ppt/charts/chart2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9.9096773961276571E-2"/>
          <c:y val="4.1223406845162937E-2"/>
          <c:w val="0.87021185680781232"/>
          <c:h val="0.91278490405333201"/>
        </c:manualLayout>
      </c:layout>
      <c:barChart>
        <c:barDir val="bar"/>
        <c:grouping val="stacked"/>
        <c:varyColors val="0"/>
        <c:ser>
          <c:idx val="0"/>
          <c:order val="0"/>
          <c:spPr>
            <a:noFill/>
            <a:ln>
              <a:noFill/>
            </a:ln>
            <a:effectLst/>
          </c:spPr>
          <c:invertIfNegative val="0"/>
          <c:cat>
            <c:strRef>
              <c:f>'rel val'!$F$29:$F$32</c:f>
              <c:strCache>
                <c:ptCount val="4"/>
                <c:pt idx="0">
                  <c:v>EV</c:v>
                </c:pt>
                <c:pt idx="1">
                  <c:v>PE</c:v>
                </c:pt>
                <c:pt idx="2">
                  <c:v>PS</c:v>
                </c:pt>
                <c:pt idx="3">
                  <c:v>DCF</c:v>
                </c:pt>
              </c:strCache>
            </c:strRef>
          </c:cat>
          <c:val>
            <c:numRef>
              <c:f>'rel val'!$G$29:$G$32</c:f>
              <c:numCache>
                <c:formatCode>General</c:formatCode>
                <c:ptCount val="4"/>
                <c:pt idx="0">
                  <c:v>7.3791943172849246</c:v>
                </c:pt>
                <c:pt idx="1">
                  <c:v>12.262501278610893</c:v>
                </c:pt>
                <c:pt idx="2">
                  <c:v>7.1624940805051294</c:v>
                </c:pt>
                <c:pt idx="3">
                  <c:v>21.913665949999999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CF6-1B48-99D4-9A680336E0D0}"/>
            </c:ext>
          </c:extLst>
        </c:ser>
        <c:ser>
          <c:idx val="1"/>
          <c:order val="1"/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9CF6-1B48-99D4-9A680336E0D0}"/>
              </c:ext>
            </c:extLst>
          </c:dPt>
          <c:dPt>
            <c:idx val="1"/>
            <c:invertIfNegative val="0"/>
            <c:bubble3D val="0"/>
            <c:spPr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9CF6-1B48-99D4-9A680336E0D0}"/>
              </c:ext>
            </c:extLst>
          </c:dPt>
          <c:dPt>
            <c:idx val="2"/>
            <c:invertIfNegative val="0"/>
            <c:bubble3D val="0"/>
            <c:spPr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9CF6-1B48-99D4-9A680336E0D0}"/>
              </c:ext>
            </c:extLst>
          </c:dPt>
          <c:dPt>
            <c:idx val="3"/>
            <c:invertIfNegative val="0"/>
            <c:bubble3D val="0"/>
            <c:spPr>
              <a:solidFill>
                <a:srgbClr val="92D050">
                  <a:alpha val="45000"/>
                </a:srgb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8-9CF6-1B48-99D4-9A680336E0D0}"/>
              </c:ext>
            </c:extLst>
          </c:dPt>
          <c:cat>
            <c:strRef>
              <c:f>'rel val'!$F$29:$F$32</c:f>
              <c:strCache>
                <c:ptCount val="4"/>
                <c:pt idx="0">
                  <c:v>EV</c:v>
                </c:pt>
                <c:pt idx="1">
                  <c:v>PE</c:v>
                </c:pt>
                <c:pt idx="2">
                  <c:v>PS</c:v>
                </c:pt>
                <c:pt idx="3">
                  <c:v>DCF</c:v>
                </c:pt>
              </c:strCache>
            </c:strRef>
          </c:cat>
          <c:val>
            <c:numRef>
              <c:f>'rel val'!$H$29:$H$32</c:f>
              <c:numCache>
                <c:formatCode>General</c:formatCode>
                <c:ptCount val="4"/>
                <c:pt idx="0">
                  <c:v>22.670850828729286</c:v>
                </c:pt>
                <c:pt idx="1">
                  <c:v>24.235544372533546</c:v>
                </c:pt>
                <c:pt idx="2">
                  <c:v>29.584214680347277</c:v>
                </c:pt>
                <c:pt idx="3">
                  <c:v>15.725799779999999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9CF6-1B48-99D4-9A680336E0D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554210463"/>
        <c:axId val="1554211903"/>
      </c:barChart>
      <c:barChart>
        <c:barDir val="bar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767027599"/>
        <c:axId val="1767026639"/>
        <c:extLst>
          <c:ext xmlns:c15="http://schemas.microsoft.com/office/drawing/2012/chart" uri="{02D57815-91ED-43cb-92C2-25804820EDAC}">
            <c15:filteredBarSeries>
              <c15:ser>
                <c:idx val="2"/>
                <c:order val="2"/>
                <c:tx>
                  <c:v>Lower</c:v>
                </c:tx>
                <c:spPr>
                  <a:solidFill>
                    <a:schemeClr val="accent3"/>
                  </a:solidFill>
                  <a:ln>
                    <a:noFill/>
                  </a:ln>
                  <a:effectLst/>
                </c:spPr>
                <c:invertIfNegative val="0"/>
                <c:val>
                  <c:numRef>
                    <c:extLst>
                      <c:ext uri="{02D57815-91ED-43cb-92C2-25804820EDAC}">
                        <c15:formulaRef>
                          <c15:sqref>'rel val'!$M$29:$M$32</c15:sqref>
                        </c15:formulaRef>
                      </c:ext>
                    </c:extLst>
                    <c:numCache>
                      <c:formatCode>General</c:formatCode>
                      <c:ptCount val="4"/>
                      <c:pt idx="0">
                        <c:v>12.179463906600237</c:v>
                      </c:pt>
                      <c:pt idx="1">
                        <c:v>12.179463906600237</c:v>
                      </c:pt>
                      <c:pt idx="2">
                        <c:v>12.179463906600237</c:v>
                      </c:pt>
                      <c:pt idx="3">
                        <c:v>12.179463906600237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A-9CF6-1B48-99D4-9A680336E0D0}"/>
                  </c:ext>
                </c:extLst>
              </c15:ser>
            </c15:filteredBarSeries>
          </c:ext>
        </c:extLst>
      </c:barChart>
      <c:catAx>
        <c:axId val="1554210463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CN"/>
          </a:p>
        </c:txPr>
        <c:crossAx val="1554211903"/>
        <c:crosses val="autoZero"/>
        <c:auto val="1"/>
        <c:lblAlgn val="ctr"/>
        <c:lblOffset val="100"/>
        <c:noMultiLvlLbl val="0"/>
      </c:catAx>
      <c:valAx>
        <c:axId val="1554211903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CN"/>
          </a:p>
        </c:txPr>
        <c:crossAx val="1554210463"/>
        <c:crosses val="autoZero"/>
        <c:crossBetween val="between"/>
      </c:valAx>
      <c:valAx>
        <c:axId val="1767026639"/>
        <c:scaling>
          <c:orientation val="minMax"/>
        </c:scaling>
        <c:delete val="1"/>
        <c:axPos val="t"/>
        <c:numFmt formatCode="General" sourceLinked="1"/>
        <c:majorTickMark val="out"/>
        <c:minorTickMark val="none"/>
        <c:tickLblPos val="nextTo"/>
        <c:crossAx val="1767027599"/>
        <c:crosses val="max"/>
        <c:crossBetween val="between"/>
      </c:valAx>
      <c:catAx>
        <c:axId val="1767027599"/>
        <c:scaling>
          <c:orientation val="minMax"/>
        </c:scaling>
        <c:delete val="1"/>
        <c:axPos val="l"/>
        <c:majorTickMark val="out"/>
        <c:minorTickMark val="none"/>
        <c:tickLblPos val="nextTo"/>
        <c:crossAx val="1767026639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CN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Sheet1!$B$12</c:f>
              <c:strCache>
                <c:ptCount val="1"/>
                <c:pt idx="0">
                  <c:v>Market Size (100m yuan)</c:v>
                </c:pt>
              </c:strCache>
            </c:strRef>
          </c:tx>
          <c:spPr>
            <a:solidFill>
              <a:srgbClr val="E0253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endParaRPr lang="en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Sheet1!$A$13:$A$19</c:f>
              <c:numCache>
                <c:formatCode>General</c:formatCode>
                <c:ptCount val="7"/>
                <c:pt idx="0">
                  <c:v>2015</c:v>
                </c:pt>
                <c:pt idx="1">
                  <c:v>2016</c:v>
                </c:pt>
                <c:pt idx="2">
                  <c:v>2017</c:v>
                </c:pt>
                <c:pt idx="3">
                  <c:v>2018</c:v>
                </c:pt>
                <c:pt idx="4">
                  <c:v>2019</c:v>
                </c:pt>
                <c:pt idx="5">
                  <c:v>2020</c:v>
                </c:pt>
                <c:pt idx="6">
                  <c:v>2021</c:v>
                </c:pt>
              </c:numCache>
            </c:numRef>
          </c:cat>
          <c:val>
            <c:numRef>
              <c:f>Sheet1!$B$13:$B$19</c:f>
              <c:numCache>
                <c:formatCode>General</c:formatCode>
                <c:ptCount val="7"/>
                <c:pt idx="0">
                  <c:v>529</c:v>
                </c:pt>
                <c:pt idx="1">
                  <c:v>645</c:v>
                </c:pt>
                <c:pt idx="2">
                  <c:v>715</c:v>
                </c:pt>
                <c:pt idx="3">
                  <c:v>931</c:v>
                </c:pt>
                <c:pt idx="4">
                  <c:v>1005</c:v>
                </c:pt>
                <c:pt idx="5">
                  <c:v>784</c:v>
                </c:pt>
                <c:pt idx="6">
                  <c:v>951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AF2-714F-8772-9FB55F065BC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883255087"/>
        <c:axId val="883256815"/>
      </c:barChart>
      <c:lineChart>
        <c:grouping val="standard"/>
        <c:varyColors val="0"/>
        <c:ser>
          <c:idx val="1"/>
          <c:order val="1"/>
          <c:tx>
            <c:strRef>
              <c:f>Sheet1!$C$12</c:f>
              <c:strCache>
                <c:ptCount val="1"/>
                <c:pt idx="0">
                  <c:v>Online Sales Proportion </c:v>
                </c:pt>
              </c:strCache>
            </c:strRef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Sheet1!$A$13:$A$19</c:f>
              <c:numCache>
                <c:formatCode>General</c:formatCode>
                <c:ptCount val="7"/>
                <c:pt idx="0">
                  <c:v>2015</c:v>
                </c:pt>
                <c:pt idx="1">
                  <c:v>2016</c:v>
                </c:pt>
                <c:pt idx="2">
                  <c:v>2017</c:v>
                </c:pt>
                <c:pt idx="3">
                  <c:v>2018</c:v>
                </c:pt>
                <c:pt idx="4">
                  <c:v>2019</c:v>
                </c:pt>
                <c:pt idx="5">
                  <c:v>2020</c:v>
                </c:pt>
                <c:pt idx="6">
                  <c:v>2021</c:v>
                </c:pt>
              </c:numCache>
            </c:numRef>
          </c:cat>
          <c:val>
            <c:numRef>
              <c:f>Sheet1!$C$13:$C$19</c:f>
              <c:numCache>
                <c:formatCode>0.00%</c:formatCode>
                <c:ptCount val="7"/>
                <c:pt idx="0">
                  <c:v>8.0000000000000002E-3</c:v>
                </c:pt>
                <c:pt idx="1">
                  <c:v>1.4E-2</c:v>
                </c:pt>
                <c:pt idx="2">
                  <c:v>1.7999999999999999E-2</c:v>
                </c:pt>
                <c:pt idx="3">
                  <c:v>1.9E-2</c:v>
                </c:pt>
                <c:pt idx="4">
                  <c:v>2.1999999999999999E-2</c:v>
                </c:pt>
                <c:pt idx="5">
                  <c:v>0.05</c:v>
                </c:pt>
                <c:pt idx="6">
                  <c:v>6.5000000000000002E-2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1-5AF2-714F-8772-9FB55F065BC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877107439"/>
        <c:axId val="877110463"/>
      </c:lineChart>
      <c:catAx>
        <c:axId val="88325508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CN"/>
          </a:p>
        </c:txPr>
        <c:crossAx val="883256815"/>
        <c:crosses val="autoZero"/>
        <c:auto val="1"/>
        <c:lblAlgn val="ctr"/>
        <c:lblOffset val="100"/>
        <c:noMultiLvlLbl val="0"/>
      </c:catAx>
      <c:valAx>
        <c:axId val="88325681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prstDash val="lgDash"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CN"/>
          </a:p>
        </c:txPr>
        <c:crossAx val="883255087"/>
        <c:crosses val="autoZero"/>
        <c:crossBetween val="between"/>
      </c:valAx>
      <c:valAx>
        <c:axId val="877110463"/>
        <c:scaling>
          <c:orientation val="minMax"/>
        </c:scaling>
        <c:delete val="0"/>
        <c:axPos val="r"/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CN"/>
          </a:p>
        </c:txPr>
        <c:crossAx val="877107439"/>
        <c:crosses val="max"/>
        <c:crossBetween val="between"/>
      </c:valAx>
      <c:catAx>
        <c:axId val="877107439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877110463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1" i="0" u="none" strike="noStrike" kern="1200" baseline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en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  <a:latin typeface="Times New Roman" panose="02020603050405020304" pitchFamily="18" charset="0"/>
          <a:cs typeface="Times New Roman" panose="02020603050405020304" pitchFamily="18" charset="0"/>
        </a:defRPr>
      </a:pPr>
      <a:endParaRPr lang="en-CN"/>
    </a:p>
  </c:txPr>
  <c:externalData r:id="rId4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Sheet1!$B$34</c:f>
              <c:strCache>
                <c:ptCount val="1"/>
                <c:pt idx="0">
                  <c:v>GMV(100m yuan)</c:v>
                </c:pt>
              </c:strCache>
            </c:strRef>
          </c:tx>
          <c:spPr>
            <a:solidFill>
              <a:srgbClr val="E0253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lang="zh-CN" sz="900" b="0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endParaRPr lang="en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Sheet1!$A$35:$A$39</c:f>
              <c:strCache>
                <c:ptCount val="5"/>
                <c:pt idx="0">
                  <c:v>MINISO</c:v>
                </c:pt>
                <c:pt idx="1">
                  <c:v>MUJI</c:v>
                </c:pt>
                <c:pt idx="2">
                  <c:v>SanFu</c:v>
                </c:pt>
                <c:pt idx="3">
                  <c:v>Nome</c:v>
                </c:pt>
                <c:pt idx="4">
                  <c:v>LATTLIV</c:v>
                </c:pt>
              </c:strCache>
            </c:strRef>
          </c:cat>
          <c:val>
            <c:numRef>
              <c:f>Sheet1!$B$35:$B$39</c:f>
              <c:numCache>
                <c:formatCode>General</c:formatCode>
                <c:ptCount val="5"/>
                <c:pt idx="0">
                  <c:v>108</c:v>
                </c:pt>
                <c:pt idx="1">
                  <c:v>27</c:v>
                </c:pt>
                <c:pt idx="2">
                  <c:v>25</c:v>
                </c:pt>
                <c:pt idx="3">
                  <c:v>9</c:v>
                </c:pt>
                <c:pt idx="4">
                  <c:v>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771-1342-8321-D2AE40026E2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883255087"/>
        <c:axId val="883256815"/>
      </c:barChart>
      <c:lineChart>
        <c:grouping val="standard"/>
        <c:varyColors val="0"/>
        <c:ser>
          <c:idx val="1"/>
          <c:order val="1"/>
          <c:tx>
            <c:strRef>
              <c:f>Sheet1!$C$34</c:f>
              <c:strCache>
                <c:ptCount val="1"/>
                <c:pt idx="0">
                  <c:v>Market Share</c:v>
                </c:pt>
              </c:strCache>
            </c:strRef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lang="zh-CN" sz="900" b="0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endParaRPr lang="en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Sheet1!$A$35:$A$39</c:f>
              <c:strCache>
                <c:ptCount val="5"/>
                <c:pt idx="0">
                  <c:v>MINISO</c:v>
                </c:pt>
                <c:pt idx="1">
                  <c:v>MUJI</c:v>
                </c:pt>
                <c:pt idx="2">
                  <c:v>SanFu</c:v>
                </c:pt>
                <c:pt idx="3">
                  <c:v>Nome</c:v>
                </c:pt>
                <c:pt idx="4">
                  <c:v>LATTLIV</c:v>
                </c:pt>
              </c:strCache>
            </c:strRef>
          </c:cat>
          <c:val>
            <c:numRef>
              <c:f>Sheet1!$C$35:$C$39</c:f>
              <c:numCache>
                <c:formatCode>0.00%</c:formatCode>
                <c:ptCount val="5"/>
                <c:pt idx="0">
                  <c:v>0.108</c:v>
                </c:pt>
                <c:pt idx="1">
                  <c:v>2.8000000000000001E-2</c:v>
                </c:pt>
                <c:pt idx="2">
                  <c:v>2.5999999999999999E-2</c:v>
                </c:pt>
                <c:pt idx="3">
                  <c:v>8.9999999999999993E-3</c:v>
                </c:pt>
                <c:pt idx="4">
                  <c:v>8.0000000000000002E-3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2-9771-1342-8321-D2AE40026E2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003128927"/>
        <c:axId val="1003127199"/>
      </c:lineChart>
      <c:catAx>
        <c:axId val="88325508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CN"/>
          </a:p>
        </c:txPr>
        <c:crossAx val="883256815"/>
        <c:crosses val="autoZero"/>
        <c:auto val="1"/>
        <c:lblAlgn val="ctr"/>
        <c:lblOffset val="100"/>
        <c:noMultiLvlLbl val="0"/>
      </c:catAx>
      <c:valAx>
        <c:axId val="88325681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rgbClr val="E8E8E8"/>
              </a:solidFill>
              <a:prstDash val="lgDash"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CN"/>
          </a:p>
        </c:txPr>
        <c:crossAx val="883255087"/>
        <c:crosses val="autoZero"/>
        <c:crossBetween val="between"/>
      </c:valAx>
      <c:valAx>
        <c:axId val="1003127199"/>
        <c:scaling>
          <c:orientation val="minMax"/>
        </c:scaling>
        <c:delete val="0"/>
        <c:axPos val="r"/>
        <c:numFmt formatCode="0.0%" sourceLinked="0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CN"/>
          </a:p>
        </c:txPr>
        <c:crossAx val="1003128927"/>
        <c:crosses val="max"/>
        <c:crossBetween val="between"/>
      </c:valAx>
      <c:catAx>
        <c:axId val="1003128927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003127199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900" b="1" i="0" u="none" strike="noStrike" kern="1200" baseline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en-CN"/>
        </a:p>
      </c:txPr>
    </c:legend>
    <c:plotVisOnly val="1"/>
    <c:dispBlanksAs val="gap"/>
    <c:showDLblsOverMax val="0"/>
    <c:extLst>
      <c:ext uri="{0b15fc19-7d7d-44ad-8c2d-2c3a37ce22c3}">
        <chartProps xmlns="https://web.wps.cn/et/2018/main" chartId="{2342af32-3df0-4b17-bad9-ecdd444c6217}"/>
      </c:ext>
    </c:extLst>
  </c:chart>
  <c:spPr>
    <a:noFill/>
    <a:ln>
      <a:noFill/>
    </a:ln>
    <a:effectLst/>
  </c:spPr>
  <c:txPr>
    <a:bodyPr/>
    <a:lstStyle/>
    <a:p>
      <a:pPr>
        <a:defRPr lang="zh-CN">
          <a:solidFill>
            <a:schemeClr val="tx1"/>
          </a:solidFill>
          <a:latin typeface="Times New Roman" panose="02020603050405020304" pitchFamily="18" charset="0"/>
          <a:cs typeface="Times New Roman" panose="02020603050405020304" pitchFamily="18" charset="0"/>
        </a:defRPr>
      </a:pPr>
      <a:endParaRPr lang="en-CN"/>
    </a:p>
  </c:txPr>
  <c:externalData r:id="rId4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Sheet1!$B$25</c:f>
              <c:strCache>
                <c:ptCount val="1"/>
                <c:pt idx="0">
                  <c:v>GMV(100m dollar)</c:v>
                </c:pt>
              </c:strCache>
            </c:strRef>
          </c:tx>
          <c:spPr>
            <a:solidFill>
              <a:srgbClr val="E0253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lang="zh-CN" sz="900" b="0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endParaRPr lang="en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Sheet1!$A$26:$A$30</c:f>
              <c:strCache>
                <c:ptCount val="5"/>
                <c:pt idx="0">
                  <c:v>MINISO</c:v>
                </c:pt>
                <c:pt idx="1">
                  <c:v>DAISO</c:v>
                </c:pt>
                <c:pt idx="2">
                  <c:v>MUJI</c:v>
                </c:pt>
                <c:pt idx="3">
                  <c:v>Flying Tiger</c:v>
                </c:pt>
                <c:pt idx="4">
                  <c:v>SanFu</c:v>
                </c:pt>
              </c:strCache>
            </c:strRef>
          </c:cat>
          <c:val>
            <c:numRef>
              <c:f>Sheet1!$B$26:$B$30</c:f>
              <c:numCache>
                <c:formatCode>General</c:formatCode>
                <c:ptCount val="5"/>
                <c:pt idx="0">
                  <c:v>28</c:v>
                </c:pt>
                <c:pt idx="1">
                  <c:v>23</c:v>
                </c:pt>
                <c:pt idx="2">
                  <c:v>22</c:v>
                </c:pt>
                <c:pt idx="3">
                  <c:v>9</c:v>
                </c:pt>
                <c:pt idx="4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437-4548-859A-220547BED53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883255087"/>
        <c:axId val="883256815"/>
      </c:barChart>
      <c:lineChart>
        <c:grouping val="standard"/>
        <c:varyColors val="0"/>
        <c:ser>
          <c:idx val="1"/>
          <c:order val="1"/>
          <c:tx>
            <c:strRef>
              <c:f>Sheet1!$C$25</c:f>
              <c:strCache>
                <c:ptCount val="1"/>
                <c:pt idx="0">
                  <c:v>Market Share</c:v>
                </c:pt>
              </c:strCache>
            </c:strRef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lang="zh-CN" sz="900" b="0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endParaRPr lang="en-CN"/>
              </a:p>
            </c:txPr>
            <c:dLblPos val="l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Sheet1!$A$26:$A$30</c:f>
              <c:strCache>
                <c:ptCount val="5"/>
                <c:pt idx="0">
                  <c:v>MINISO</c:v>
                </c:pt>
                <c:pt idx="1">
                  <c:v>DAISO</c:v>
                </c:pt>
                <c:pt idx="2">
                  <c:v>MUJI</c:v>
                </c:pt>
                <c:pt idx="3">
                  <c:v>Flying Tiger</c:v>
                </c:pt>
                <c:pt idx="4">
                  <c:v>SanFu</c:v>
                </c:pt>
              </c:strCache>
            </c:strRef>
          </c:cat>
          <c:val>
            <c:numRef>
              <c:f>Sheet1!$C$26:$C$30</c:f>
              <c:numCache>
                <c:formatCode>0.00%</c:formatCode>
                <c:ptCount val="5"/>
                <c:pt idx="0">
                  <c:v>6.7000000000000004E-2</c:v>
                </c:pt>
                <c:pt idx="1">
                  <c:v>5.5E-2</c:v>
                </c:pt>
                <c:pt idx="2">
                  <c:v>5.2999999999999999E-2</c:v>
                </c:pt>
                <c:pt idx="3">
                  <c:v>1.9E-2</c:v>
                </c:pt>
                <c:pt idx="4">
                  <c:v>8.9999999999999993E-3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2-9437-4548-859A-220547BED53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877107439"/>
        <c:axId val="877110463"/>
      </c:lineChart>
      <c:catAx>
        <c:axId val="88325508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CN"/>
          </a:p>
        </c:txPr>
        <c:crossAx val="883256815"/>
        <c:crosses val="autoZero"/>
        <c:auto val="1"/>
        <c:lblAlgn val="ctr"/>
        <c:lblOffset val="100"/>
        <c:noMultiLvlLbl val="0"/>
      </c:catAx>
      <c:valAx>
        <c:axId val="88325681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rgbClr val="E8E8E8"/>
              </a:solidFill>
              <a:prstDash val="lgDash"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CN"/>
          </a:p>
        </c:txPr>
        <c:crossAx val="883255087"/>
        <c:crosses val="autoZero"/>
        <c:crossBetween val="between"/>
      </c:valAx>
      <c:catAx>
        <c:axId val="877107439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877110463"/>
        <c:crosses val="autoZero"/>
        <c:auto val="1"/>
        <c:lblAlgn val="ctr"/>
        <c:lblOffset val="100"/>
        <c:noMultiLvlLbl val="0"/>
      </c:catAx>
      <c:valAx>
        <c:axId val="877110463"/>
        <c:scaling>
          <c:orientation val="minMax"/>
        </c:scaling>
        <c:delete val="0"/>
        <c:axPos val="r"/>
        <c:numFmt formatCode="0.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CN"/>
          </a:p>
        </c:txPr>
        <c:crossAx val="877107439"/>
        <c:crosses val="max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900" b="1" i="0" u="none" strike="noStrike" kern="1200" baseline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en-CN"/>
        </a:p>
      </c:txPr>
    </c:legend>
    <c:plotVisOnly val="1"/>
    <c:dispBlanksAs val="gap"/>
    <c:showDLblsOverMax val="0"/>
    <c:extLst>
      <c:ext uri="{0b15fc19-7d7d-44ad-8c2d-2c3a37ce22c3}">
        <chartProps xmlns="https://web.wps.cn/et/2018/main" chartId="{a83a27f3-d452-456d-be32-d51530d9e9e4}"/>
      </c:ext>
    </c:extLst>
  </c:chart>
  <c:spPr>
    <a:noFill/>
    <a:ln>
      <a:noFill/>
    </a:ln>
    <a:effectLst/>
  </c:spPr>
  <c:txPr>
    <a:bodyPr/>
    <a:lstStyle/>
    <a:p>
      <a:pPr>
        <a:defRPr lang="zh-CN">
          <a:solidFill>
            <a:schemeClr val="tx1"/>
          </a:solidFill>
          <a:latin typeface="Times New Roman" panose="02020603050405020304" pitchFamily="18" charset="0"/>
          <a:cs typeface="Times New Roman" panose="02020603050405020304" pitchFamily="18" charset="0"/>
        </a:defRPr>
      </a:pPr>
      <a:endParaRPr lang="en-CN"/>
    </a:p>
  </c:txPr>
  <c:externalData r:id="rId4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Sheet1!$B$82</c:f>
              <c:strCache>
                <c:ptCount val="1"/>
                <c:pt idx="0">
                  <c:v>GMV</c:v>
                </c:pt>
              </c:strCache>
            </c:strRef>
          </c:tx>
          <c:spPr>
            <a:solidFill>
              <a:srgbClr val="E0253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endParaRPr lang="en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Sheet1!$A$83:$A$89</c:f>
              <c:strCache>
                <c:ptCount val="7"/>
                <c:pt idx="0">
                  <c:v>POP MART</c:v>
                </c:pt>
                <c:pt idx="1">
                  <c:v>LEGO</c:v>
                </c:pt>
                <c:pt idx="2">
                  <c:v>Hot Toys</c:v>
                </c:pt>
                <c:pt idx="3">
                  <c:v>BanDai</c:v>
                </c:pt>
                <c:pt idx="4">
                  <c:v>Hasbro</c:v>
                </c:pt>
                <c:pt idx="5">
                  <c:v>Funko</c:v>
                </c:pt>
                <c:pt idx="6">
                  <c:v>TOP TOY</c:v>
                </c:pt>
              </c:strCache>
            </c:strRef>
          </c:cat>
          <c:val>
            <c:numRef>
              <c:f>Sheet1!$B$83:$B$89</c:f>
              <c:numCache>
                <c:formatCode>General</c:formatCode>
                <c:ptCount val="7"/>
                <c:pt idx="0">
                  <c:v>47.5</c:v>
                </c:pt>
                <c:pt idx="1">
                  <c:v>26.6</c:v>
                </c:pt>
                <c:pt idx="2">
                  <c:v>8.3000000000000007</c:v>
                </c:pt>
                <c:pt idx="3">
                  <c:v>4.7</c:v>
                </c:pt>
                <c:pt idx="4">
                  <c:v>4.5999999999999996</c:v>
                </c:pt>
                <c:pt idx="5">
                  <c:v>3.9</c:v>
                </c:pt>
                <c:pt idx="6">
                  <c:v>3.7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6FE-F444-8C60-A4ECB7C5CDC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883255087"/>
        <c:axId val="883256815"/>
      </c:barChart>
      <c:lineChart>
        <c:grouping val="standard"/>
        <c:varyColors val="0"/>
        <c:ser>
          <c:idx val="1"/>
          <c:order val="1"/>
          <c:tx>
            <c:strRef>
              <c:f>Sheet1!$C$82</c:f>
              <c:strCache>
                <c:ptCount val="1"/>
                <c:pt idx="0">
                  <c:v>Market Share</c:v>
                </c:pt>
              </c:strCache>
            </c:strRef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strRef>
              <c:f>Sheet1!$A$83:$A$89</c:f>
              <c:strCache>
                <c:ptCount val="7"/>
                <c:pt idx="0">
                  <c:v>POP MART</c:v>
                </c:pt>
                <c:pt idx="1">
                  <c:v>LEGO</c:v>
                </c:pt>
                <c:pt idx="2">
                  <c:v>Hot Toys</c:v>
                </c:pt>
                <c:pt idx="3">
                  <c:v>BanDai</c:v>
                </c:pt>
                <c:pt idx="4">
                  <c:v>Hasbro</c:v>
                </c:pt>
                <c:pt idx="5">
                  <c:v>Funko</c:v>
                </c:pt>
                <c:pt idx="6">
                  <c:v>TOP TOY</c:v>
                </c:pt>
              </c:strCache>
            </c:strRef>
          </c:cat>
          <c:val>
            <c:numRef>
              <c:f>Sheet1!$C$83:$C$89</c:f>
              <c:numCache>
                <c:formatCode>0.00%</c:formatCode>
                <c:ptCount val="7"/>
                <c:pt idx="0">
                  <c:v>0.13600000000000001</c:v>
                </c:pt>
                <c:pt idx="1">
                  <c:v>7.4999999999999997E-2</c:v>
                </c:pt>
                <c:pt idx="2">
                  <c:v>2.5999999999999999E-2</c:v>
                </c:pt>
                <c:pt idx="3">
                  <c:v>1.4E-2</c:v>
                </c:pt>
                <c:pt idx="4">
                  <c:v>1.2999999999999999E-2</c:v>
                </c:pt>
                <c:pt idx="5">
                  <c:v>1.0999999999999999E-2</c:v>
                </c:pt>
                <c:pt idx="6">
                  <c:v>1.0999999999999999E-2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1-06FE-F444-8C60-A4ECB7C5CDC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877107439"/>
        <c:axId val="877110463"/>
      </c:lineChart>
      <c:catAx>
        <c:axId val="88325508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CN"/>
          </a:p>
        </c:txPr>
        <c:crossAx val="883256815"/>
        <c:crosses val="autoZero"/>
        <c:auto val="1"/>
        <c:lblAlgn val="ctr"/>
        <c:lblOffset val="100"/>
        <c:noMultiLvlLbl val="0"/>
      </c:catAx>
      <c:valAx>
        <c:axId val="88325681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rgbClr val="E8E8E8"/>
              </a:solidFill>
              <a:prstDash val="lgDash"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CN"/>
          </a:p>
        </c:txPr>
        <c:crossAx val="883255087"/>
        <c:crosses val="autoZero"/>
        <c:crossBetween val="between"/>
      </c:valAx>
      <c:valAx>
        <c:axId val="877110463"/>
        <c:scaling>
          <c:orientation val="minMax"/>
        </c:scaling>
        <c:delete val="0"/>
        <c:axPos val="r"/>
        <c:numFmt formatCode="0.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CN"/>
          </a:p>
        </c:txPr>
        <c:crossAx val="877107439"/>
        <c:crosses val="max"/>
        <c:crossBetween val="between"/>
      </c:valAx>
      <c:catAx>
        <c:axId val="877107439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877110463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1" i="0" u="none" strike="noStrike" kern="1200" baseline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en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  <a:latin typeface="Times New Roman" panose="02020603050405020304" pitchFamily="18" charset="0"/>
          <a:cs typeface="Times New Roman" panose="02020603050405020304" pitchFamily="18" charset="0"/>
        </a:defRPr>
      </a:pPr>
      <a:endParaRPr lang="en-CN"/>
    </a:p>
  </c:txPr>
  <c:externalData r:id="rId4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Sheet1!$B$56</c:f>
              <c:strCache>
                <c:ptCount val="1"/>
                <c:pt idx="0">
                  <c:v>Market Size (100m USD）</c:v>
                </c:pt>
              </c:strCache>
            </c:strRef>
          </c:tx>
          <c:spPr>
            <a:solidFill>
              <a:srgbClr val="E0253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endParaRPr lang="en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Sheet1!$A$57:$A$63</c:f>
              <c:strCache>
                <c:ptCount val="7"/>
                <c:pt idx="0">
                  <c:v>2015</c:v>
                </c:pt>
                <c:pt idx="1">
                  <c:v>2016</c:v>
                </c:pt>
                <c:pt idx="2">
                  <c:v>2017</c:v>
                </c:pt>
                <c:pt idx="3">
                  <c:v>2018</c:v>
                </c:pt>
                <c:pt idx="4">
                  <c:v>2019</c:v>
                </c:pt>
                <c:pt idx="5">
                  <c:v>2020E</c:v>
                </c:pt>
                <c:pt idx="6">
                  <c:v>2021E</c:v>
                </c:pt>
              </c:strCache>
            </c:strRef>
          </c:cat>
          <c:val>
            <c:numRef>
              <c:f>Sheet1!$B$57:$B$63</c:f>
              <c:numCache>
                <c:formatCode>General</c:formatCode>
                <c:ptCount val="7"/>
                <c:pt idx="0">
                  <c:v>87</c:v>
                </c:pt>
                <c:pt idx="1">
                  <c:v>100</c:v>
                </c:pt>
                <c:pt idx="2">
                  <c:v>119</c:v>
                </c:pt>
                <c:pt idx="3">
                  <c:v>150</c:v>
                </c:pt>
                <c:pt idx="4">
                  <c:v>198</c:v>
                </c:pt>
                <c:pt idx="5">
                  <c:v>203</c:v>
                </c:pt>
                <c:pt idx="6">
                  <c:v>259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D61-6E4E-A2FA-3E80120F783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883255087"/>
        <c:axId val="883256815"/>
      </c:barChart>
      <c:catAx>
        <c:axId val="88325508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CN"/>
          </a:p>
        </c:txPr>
        <c:crossAx val="883256815"/>
        <c:crosses val="autoZero"/>
        <c:auto val="1"/>
        <c:lblAlgn val="ctr"/>
        <c:lblOffset val="100"/>
        <c:noMultiLvlLbl val="0"/>
      </c:catAx>
      <c:valAx>
        <c:axId val="88325681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rgbClr val="E8E8E8"/>
              </a:solidFill>
              <a:prstDash val="lgDash"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CN"/>
          </a:p>
        </c:txPr>
        <c:crossAx val="88325508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en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  <a:latin typeface="Times New Roman" panose="02020603050405020304" pitchFamily="18" charset="0"/>
          <a:cs typeface="Times New Roman" panose="02020603050405020304" pitchFamily="18" charset="0"/>
        </a:defRPr>
      </a:pPr>
      <a:endParaRPr lang="en-CN"/>
    </a:p>
  </c:txPr>
  <c:externalData r:id="rId4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Sheet1!$B$157</c:f>
              <c:strCache>
                <c:ptCount val="1"/>
                <c:pt idx="0">
                  <c:v>SKU</c:v>
                </c:pt>
              </c:strCache>
            </c:strRef>
          </c:tx>
          <c:spPr>
            <a:solidFill>
              <a:srgbClr val="E0253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endParaRPr lang="en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Sheet1!$A$158:$A$161</c:f>
              <c:strCache>
                <c:ptCount val="4"/>
                <c:pt idx="0">
                  <c:v>FY2018</c:v>
                </c:pt>
                <c:pt idx="1">
                  <c:v>FY2019</c:v>
                </c:pt>
                <c:pt idx="2">
                  <c:v>FY2020</c:v>
                </c:pt>
                <c:pt idx="3">
                  <c:v>FY2021</c:v>
                </c:pt>
              </c:strCache>
            </c:strRef>
          </c:cat>
          <c:val>
            <c:numRef>
              <c:f>Sheet1!$B$158:$B$161</c:f>
              <c:numCache>
                <c:formatCode>General</c:formatCode>
                <c:ptCount val="4"/>
                <c:pt idx="0">
                  <c:v>8054</c:v>
                </c:pt>
                <c:pt idx="1">
                  <c:v>8303</c:v>
                </c:pt>
                <c:pt idx="2">
                  <c:v>8595</c:v>
                </c:pt>
                <c:pt idx="3">
                  <c:v>8862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3AB-E142-A1F4-5AA11AE05A5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883255087"/>
        <c:axId val="883256815"/>
      </c:barChart>
      <c:lineChart>
        <c:grouping val="standard"/>
        <c:varyColors val="0"/>
        <c:ser>
          <c:idx val="1"/>
          <c:order val="1"/>
          <c:tx>
            <c:strRef>
              <c:f>Sheet1!$C$157</c:f>
              <c:strCache>
                <c:ptCount val="1"/>
                <c:pt idx="0">
                  <c:v>Average MtoM SKU</c:v>
                </c:pt>
              </c:strCache>
            </c:strRef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endParaRPr lang="en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Sheet1!$A$158:$A$161</c:f>
              <c:strCache>
                <c:ptCount val="4"/>
                <c:pt idx="0">
                  <c:v>FY2018</c:v>
                </c:pt>
                <c:pt idx="1">
                  <c:v>FY2019</c:v>
                </c:pt>
                <c:pt idx="2">
                  <c:v>FY2020</c:v>
                </c:pt>
                <c:pt idx="3">
                  <c:v>FY2021</c:v>
                </c:pt>
              </c:strCache>
            </c:strRef>
          </c:cat>
          <c:val>
            <c:numRef>
              <c:f>Sheet1!$C$158:$C$161</c:f>
              <c:numCache>
                <c:formatCode>General</c:formatCode>
                <c:ptCount val="4"/>
                <c:pt idx="0">
                  <c:v>592</c:v>
                </c:pt>
                <c:pt idx="1">
                  <c:v>468</c:v>
                </c:pt>
                <c:pt idx="2">
                  <c:v>430</c:v>
                </c:pt>
                <c:pt idx="3">
                  <c:v>550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1-93AB-E142-A1F4-5AA11AE05A5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877107439"/>
        <c:axId val="877110463"/>
      </c:lineChart>
      <c:catAx>
        <c:axId val="88325508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CN"/>
          </a:p>
        </c:txPr>
        <c:crossAx val="883256815"/>
        <c:crosses val="autoZero"/>
        <c:auto val="1"/>
        <c:lblAlgn val="ctr"/>
        <c:lblOffset val="100"/>
        <c:noMultiLvlLbl val="0"/>
      </c:catAx>
      <c:valAx>
        <c:axId val="88325681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rgbClr val="E8E8E8"/>
              </a:solidFill>
              <a:prstDash val="lgDash"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CN"/>
          </a:p>
        </c:txPr>
        <c:crossAx val="883255087"/>
        <c:crosses val="autoZero"/>
        <c:crossBetween val="between"/>
      </c:valAx>
      <c:valAx>
        <c:axId val="877110463"/>
        <c:scaling>
          <c:orientation val="minMax"/>
        </c:scaling>
        <c:delete val="0"/>
        <c:axPos val="r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CN"/>
          </a:p>
        </c:txPr>
        <c:crossAx val="877107439"/>
        <c:crosses val="max"/>
        <c:crossBetween val="between"/>
      </c:valAx>
      <c:catAx>
        <c:axId val="877107439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877110463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1" i="0" u="none" strike="noStrike" kern="1200" baseline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en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  <a:latin typeface="Times New Roman" panose="02020603050405020304" pitchFamily="18" charset="0"/>
          <a:cs typeface="Times New Roman" panose="02020603050405020304" pitchFamily="18" charset="0"/>
        </a:defRPr>
      </a:pPr>
      <a:endParaRPr lang="en-CN"/>
    </a:p>
  </c:txPr>
  <c:externalData r:id="rId4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Sheet1!$B$165</c:f>
              <c:strCache>
                <c:ptCount val="1"/>
                <c:pt idx="0">
                  <c:v>Top 5 Suppliers (%)</c:v>
                </c:pt>
              </c:strCache>
            </c:strRef>
          </c:tx>
          <c:spPr>
            <a:solidFill>
              <a:srgbClr val="E0253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endParaRPr lang="en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Sheet1!$A$166:$A$169</c:f>
              <c:numCache>
                <c:formatCode>General</c:formatCode>
                <c:ptCount val="4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  <c:pt idx="3">
                  <c:v>2021</c:v>
                </c:pt>
              </c:numCache>
            </c:numRef>
          </c:cat>
          <c:val>
            <c:numRef>
              <c:f>Sheet1!$B$166:$B$169</c:f>
              <c:numCache>
                <c:formatCode>0.00%</c:formatCode>
                <c:ptCount val="4"/>
                <c:pt idx="0">
                  <c:v>0.112</c:v>
                </c:pt>
                <c:pt idx="1">
                  <c:v>9.9000000000000005E-2</c:v>
                </c:pt>
                <c:pt idx="2">
                  <c:v>9.7000000000000003E-2</c:v>
                </c:pt>
                <c:pt idx="3">
                  <c:v>8.4000000000000005E-2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A62-0C48-964C-DABB02438A6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883255087"/>
        <c:axId val="883256815"/>
      </c:barChart>
      <c:lineChart>
        <c:grouping val="standard"/>
        <c:varyColors val="0"/>
        <c:ser>
          <c:idx val="1"/>
          <c:order val="1"/>
          <c:tx>
            <c:strRef>
              <c:f>Sheet1!$C$165</c:f>
              <c:strCache>
                <c:ptCount val="1"/>
                <c:pt idx="0">
                  <c:v>Largest Supplier (%)</c:v>
                </c:pt>
              </c:strCache>
            </c:strRef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Sheet1!$A$166:$A$169</c:f>
              <c:numCache>
                <c:formatCode>General</c:formatCode>
                <c:ptCount val="4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  <c:pt idx="3">
                  <c:v>2021</c:v>
                </c:pt>
              </c:numCache>
            </c:numRef>
          </c:cat>
          <c:val>
            <c:numRef>
              <c:f>Sheet1!$C$166:$C$169</c:f>
              <c:numCache>
                <c:formatCode>0.00%</c:formatCode>
                <c:ptCount val="4"/>
                <c:pt idx="0">
                  <c:v>2.9000000000000001E-2</c:v>
                </c:pt>
                <c:pt idx="1">
                  <c:v>3.2000000000000001E-2</c:v>
                </c:pt>
                <c:pt idx="2">
                  <c:v>2.1000000000000001E-2</c:v>
                </c:pt>
                <c:pt idx="3">
                  <c:v>1.9E-2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1-BA62-0C48-964C-DABB02438A6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877107439"/>
        <c:axId val="877110463"/>
      </c:lineChart>
      <c:catAx>
        <c:axId val="88325508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CN"/>
          </a:p>
        </c:txPr>
        <c:crossAx val="883256815"/>
        <c:crosses val="autoZero"/>
        <c:auto val="1"/>
        <c:lblAlgn val="ctr"/>
        <c:lblOffset val="100"/>
        <c:noMultiLvlLbl val="0"/>
      </c:catAx>
      <c:valAx>
        <c:axId val="88325681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rgbClr val="E8E8E8"/>
              </a:solidFill>
              <a:prstDash val="lgDash"/>
              <a:round/>
            </a:ln>
            <a:effectLst/>
          </c:spPr>
        </c:majorGridlines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CN"/>
          </a:p>
        </c:txPr>
        <c:crossAx val="883255087"/>
        <c:crosses val="autoZero"/>
        <c:crossBetween val="between"/>
      </c:valAx>
      <c:valAx>
        <c:axId val="877110463"/>
        <c:scaling>
          <c:orientation val="minMax"/>
        </c:scaling>
        <c:delete val="0"/>
        <c:axPos val="r"/>
        <c:numFmt formatCode="0.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CN"/>
          </a:p>
        </c:txPr>
        <c:crossAx val="877107439"/>
        <c:crosses val="max"/>
        <c:crossBetween val="between"/>
      </c:valAx>
      <c:catAx>
        <c:axId val="877107439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877110463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1" i="0" u="none" strike="noStrike" kern="1200" baseline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en-CN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>
          <a:solidFill>
            <a:schemeClr val="tx1"/>
          </a:solidFill>
          <a:latin typeface="Times New Roman" panose="02020603050405020304" pitchFamily="18" charset="0"/>
          <a:cs typeface="Times New Roman" panose="02020603050405020304" pitchFamily="18" charset="0"/>
        </a:defRPr>
      </a:pPr>
      <a:endParaRPr lang="en-CN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26">
  <cs:axisTitle>
    <cs:lnRef idx="0"/>
    <cs:fillRef idx="0"/>
    <cs:effectRef idx="0"/>
    <cs:fontRef idx="minor">
      <a:schemeClr val="tx2"/>
    </cs:fontRef>
    <cs:defRPr sz="900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2"/>
    </cs:fontRef>
    <cs:defRPr sz="900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dk1">
            <a:lumMod val="75000"/>
            <a:lumOff val="2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dk1">
            <a:lumMod val="75000"/>
            <a:lumOff val="25000"/>
          </a:schemeClr>
        </a:solidFill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900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160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900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900" kern="1200"/>
  </cs:valueAxis>
  <cs:wall>
    <cs:lnRef idx="0"/>
    <cs:fillRef idx="0"/>
    <cs:effectRef idx="0"/>
    <cs:fontRef idx="minor">
      <a:schemeClr val="tx2"/>
    </cs:fontRef>
  </cs:wall>
</cs:chartStyle>
</file>

<file path=ppt/charts/style20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3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4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326">
  <cs:axisTitle>
    <cs:lnRef idx="0"/>
    <cs:fillRef idx="0"/>
    <cs:effectRef idx="0"/>
    <cs:fontRef idx="minor">
      <a:schemeClr val="tx2"/>
    </cs:fontRef>
    <cs:defRPr sz="900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2"/>
    </cs:fontRef>
    <cs:defRPr sz="900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dk1">
            <a:lumMod val="75000"/>
            <a:lumOff val="2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dk1">
            <a:lumMod val="75000"/>
            <a:lumOff val="25000"/>
          </a:schemeClr>
        </a:solidFill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900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160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900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900" kern="1200"/>
  </cs:valueAxis>
  <cs:wall>
    <cs:lnRef idx="0"/>
    <cs:fillRef idx="0"/>
    <cs:effectRef idx="0"/>
    <cs:fontRef idx="minor">
      <a:schemeClr val="tx2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326">
  <cs:axisTitle>
    <cs:lnRef idx="0"/>
    <cs:fillRef idx="0"/>
    <cs:effectRef idx="0"/>
    <cs:fontRef idx="minor">
      <a:schemeClr val="tx2"/>
    </cs:fontRef>
    <cs:defRPr sz="900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2"/>
    </cs:fontRef>
    <cs:defRPr sz="900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dk1">
            <a:lumMod val="75000"/>
            <a:lumOff val="2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dk1">
            <a:lumMod val="75000"/>
            <a:lumOff val="25000"/>
          </a:schemeClr>
        </a:solidFill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900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160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900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900" kern="1200"/>
  </cs:valueAxis>
  <cs:wall>
    <cs:lnRef idx="0"/>
    <cs:fillRef idx="0"/>
    <cs:effectRef idx="0"/>
    <cs:fontRef idx="minor">
      <a:schemeClr val="tx2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326">
  <cs:axisTitle>
    <cs:lnRef idx="0"/>
    <cs:fillRef idx="0"/>
    <cs:effectRef idx="0"/>
    <cs:fontRef idx="minor">
      <a:schemeClr val="tx2"/>
    </cs:fontRef>
    <cs:defRPr sz="900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2"/>
    </cs:fontRef>
    <cs:defRPr sz="900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dk1">
            <a:lumMod val="75000"/>
            <a:lumOff val="2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dk1">
            <a:lumMod val="75000"/>
            <a:lumOff val="25000"/>
          </a:schemeClr>
        </a:solidFill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900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160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900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900" kern="1200"/>
  </cs:valueAxis>
  <cs:wall>
    <cs:lnRef idx="0"/>
    <cs:fillRef idx="0"/>
    <cs:effectRef idx="0"/>
    <cs:fontRef idx="minor">
      <a:schemeClr val="tx2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326">
  <cs:axisTitle>
    <cs:lnRef idx="0"/>
    <cs:fillRef idx="0"/>
    <cs:effectRef idx="0"/>
    <cs:fontRef idx="minor">
      <a:schemeClr val="tx2"/>
    </cs:fontRef>
    <cs:defRPr sz="900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2"/>
    </cs:fontRef>
    <cs:defRPr sz="900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dk1">
            <a:lumMod val="75000"/>
            <a:lumOff val="2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dk1">
            <a:lumMod val="75000"/>
            <a:lumOff val="25000"/>
          </a:schemeClr>
        </a:solidFill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900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160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900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900" kern="1200"/>
  </cs:valueAxis>
  <cs:wall>
    <cs:lnRef idx="0"/>
    <cs:fillRef idx="0"/>
    <cs:effectRef idx="0"/>
    <cs:fontRef idx="minor">
      <a:schemeClr val="tx2"/>
    </cs:fontRef>
  </cs:wall>
</cs:chartStyle>
</file>

<file path=ppt/charts/style7.xml><?xml version="1.0" encoding="utf-8"?>
<cs:chartStyle xmlns:cs="http://schemas.microsoft.com/office/drawing/2012/chartStyle" xmlns:a="http://schemas.openxmlformats.org/drawingml/2006/main" id="326">
  <cs:axisTitle>
    <cs:lnRef idx="0"/>
    <cs:fillRef idx="0"/>
    <cs:effectRef idx="0"/>
    <cs:fontRef idx="minor">
      <a:schemeClr val="tx2"/>
    </cs:fontRef>
    <cs:defRPr sz="900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2"/>
    </cs:fontRef>
    <cs:defRPr sz="900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dk1">
            <a:lumMod val="75000"/>
            <a:lumOff val="2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dk1">
            <a:lumMod val="75000"/>
            <a:lumOff val="25000"/>
          </a:schemeClr>
        </a:solidFill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900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160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900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900" kern="1200"/>
  </cs:valueAxis>
  <cs:wall>
    <cs:lnRef idx="0"/>
    <cs:fillRef idx="0"/>
    <cs:effectRef idx="0"/>
    <cs:fontRef idx="minor">
      <a:schemeClr val="tx2"/>
    </cs:fontRef>
  </cs:wall>
</cs:chartStyle>
</file>

<file path=ppt/charts/style8.xml><?xml version="1.0" encoding="utf-8"?>
<cs:chartStyle xmlns:cs="http://schemas.microsoft.com/office/drawing/2012/chartStyle" xmlns:a="http://schemas.openxmlformats.org/drawingml/2006/main" id="326">
  <cs:axisTitle>
    <cs:lnRef idx="0"/>
    <cs:fillRef idx="0"/>
    <cs:effectRef idx="0"/>
    <cs:fontRef idx="minor">
      <a:schemeClr val="tx2"/>
    </cs:fontRef>
    <cs:defRPr sz="900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2"/>
    </cs:fontRef>
    <cs:defRPr sz="900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dk1">
            <a:lumMod val="75000"/>
            <a:lumOff val="2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dk1">
            <a:lumMod val="75000"/>
            <a:lumOff val="25000"/>
          </a:schemeClr>
        </a:solidFill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900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160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900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900" kern="1200"/>
  </cs:valueAxis>
  <cs:wall>
    <cs:lnRef idx="0"/>
    <cs:fillRef idx="0"/>
    <cs:effectRef idx="0"/>
    <cs:fontRef idx="minor">
      <a:schemeClr val="tx2"/>
    </cs:fontRef>
  </cs:wall>
</cs:chartStyle>
</file>

<file path=ppt/charts/style9.xml><?xml version="1.0" encoding="utf-8"?>
<cs:chartStyle xmlns:cs="http://schemas.microsoft.com/office/drawing/2012/chartStyle" xmlns:a="http://schemas.openxmlformats.org/drawingml/2006/main" id="326">
  <cs:axisTitle>
    <cs:lnRef idx="0"/>
    <cs:fillRef idx="0"/>
    <cs:effectRef idx="0"/>
    <cs:fontRef idx="minor">
      <a:schemeClr val="tx2"/>
    </cs:fontRef>
    <cs:defRPr sz="900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2"/>
    </cs:fontRef>
    <cs:defRPr sz="900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dk1">
            <a:lumMod val="75000"/>
            <a:lumOff val="2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dk1">
            <a:lumMod val="75000"/>
            <a:lumOff val="25000"/>
          </a:schemeClr>
        </a:solidFill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900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160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900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900" kern="1200"/>
  </cs:valueAxis>
  <cs:wall>
    <cs:lnRef idx="0"/>
    <cs:fillRef idx="0"/>
    <cs:effectRef idx="0"/>
    <cs:fontRef idx="minor">
      <a:schemeClr val="tx2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8CFEA8C-8BD8-F549-98D6-592D08098670}" type="doc">
      <dgm:prSet loTypeId="urn:microsoft.com/office/officeart/2005/8/layout/cycle1" loCatId="" qsTypeId="urn:microsoft.com/office/officeart/2005/8/quickstyle/simple4" qsCatId="simple" csTypeId="urn:microsoft.com/office/officeart/2005/8/colors/accent6_2" csCatId="accent6" phldr="1"/>
      <dgm:spPr/>
    </dgm:pt>
    <dgm:pt modelId="{6A9EE0DE-068B-6441-9474-BB5DFA75E16A}">
      <dgm:prSet phldrT="[文本]"/>
      <dgm:spPr/>
      <dgm:t>
        <a:bodyPr/>
        <a:lstStyle/>
        <a:p>
          <a:r>
            <a:rPr lang="en-US" altLang="zh-CN" dirty="0">
              <a:latin typeface="Times New Roman" panose="02020603050405020304" pitchFamily="18" charset="0"/>
              <a:cs typeface="Times New Roman" panose="02020603050405020304" pitchFamily="18" charset="0"/>
            </a:rPr>
            <a:t>7</a:t>
          </a:r>
          <a:endParaRPr lang="zh-CN" alt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52F3B5F-5C70-F340-821B-28061AD087F1}" type="parTrans" cxnId="{A21FD9C5-B80C-A548-A2F0-EE7951D8FE1C}">
      <dgm:prSet/>
      <dgm:spPr/>
      <dgm:t>
        <a:bodyPr/>
        <a:lstStyle/>
        <a:p>
          <a:endParaRPr lang="zh-CN" alt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A149E8B-7C21-E041-BAF7-677D292B558A}" type="sibTrans" cxnId="{A21FD9C5-B80C-A548-A2F0-EE7951D8FE1C}">
      <dgm:prSet/>
      <dgm:spPr>
        <a:solidFill>
          <a:srgbClr val="C00000"/>
        </a:solidFill>
        <a:ln>
          <a:noFill/>
        </a:ln>
      </dgm:spPr>
      <dgm:t>
        <a:bodyPr/>
        <a:lstStyle/>
        <a:p>
          <a:endParaRPr lang="zh-CN" alt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012FD1E-4CB5-0E48-826A-79374784A076}">
      <dgm:prSet phldrT="[文本]"/>
      <dgm:spPr/>
      <dgm:t>
        <a:bodyPr/>
        <a:lstStyle/>
        <a:p>
          <a:r>
            <a:rPr lang="en-US" altLang="zh-CN" dirty="0">
              <a:latin typeface="Times New Roman" panose="02020603050405020304" pitchFamily="18" charset="0"/>
              <a:cs typeface="Times New Roman" panose="02020603050405020304" pitchFamily="18" charset="0"/>
            </a:rPr>
            <a:t>1</a:t>
          </a:r>
          <a:endParaRPr lang="zh-CN" alt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2DE21CE-F60C-034C-A3AA-68211E4232A8}" type="parTrans" cxnId="{033209E2-7EA0-C044-AE4B-540497FC02C7}">
      <dgm:prSet/>
      <dgm:spPr/>
      <dgm:t>
        <a:bodyPr/>
        <a:lstStyle/>
        <a:p>
          <a:endParaRPr lang="zh-CN" alt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452C997-4BE3-8444-BE2A-7D32C9E839CC}" type="sibTrans" cxnId="{033209E2-7EA0-C044-AE4B-540497FC02C7}">
      <dgm:prSet/>
      <dgm:spPr>
        <a:solidFill>
          <a:srgbClr val="C00000"/>
        </a:solidFill>
      </dgm:spPr>
      <dgm:t>
        <a:bodyPr/>
        <a:lstStyle/>
        <a:p>
          <a:endParaRPr lang="zh-CN" alt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67C3353-A512-5B48-BFAF-A28C1929B04A}">
      <dgm:prSet phldrT="[文本]"/>
      <dgm:spPr/>
      <dgm:t>
        <a:bodyPr/>
        <a:lstStyle/>
        <a:p>
          <a:r>
            <a:rPr lang="en-US" altLang="zh-CN" dirty="0">
              <a:latin typeface="Times New Roman" panose="02020603050405020304" pitchFamily="18" charset="0"/>
              <a:cs typeface="Times New Roman" panose="02020603050405020304" pitchFamily="18" charset="0"/>
            </a:rPr>
            <a:t>1</a:t>
          </a:r>
          <a:endParaRPr lang="zh-CN" alt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3027C61-06DF-4F47-871A-D9B88C09F18C}" type="parTrans" cxnId="{AD693671-1E94-B045-BB35-31512FDCF1FB}">
      <dgm:prSet/>
      <dgm:spPr/>
      <dgm:t>
        <a:bodyPr/>
        <a:lstStyle/>
        <a:p>
          <a:endParaRPr lang="zh-CN" alt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9803CCAF-3FE2-D944-8159-33DF69820313}" type="sibTrans" cxnId="{AD693671-1E94-B045-BB35-31512FDCF1FB}">
      <dgm:prSet/>
      <dgm:spPr>
        <a:solidFill>
          <a:srgbClr val="C00000"/>
        </a:solidFill>
      </dgm:spPr>
      <dgm:t>
        <a:bodyPr/>
        <a:lstStyle/>
        <a:p>
          <a:endParaRPr lang="zh-CN" alt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4DED6F6-47D1-F44B-9275-22A89FE0DF69}" type="pres">
      <dgm:prSet presAssocID="{38CFEA8C-8BD8-F549-98D6-592D08098670}" presName="cycle" presStyleCnt="0">
        <dgm:presLayoutVars>
          <dgm:dir/>
          <dgm:resizeHandles val="exact"/>
        </dgm:presLayoutVars>
      </dgm:prSet>
      <dgm:spPr/>
    </dgm:pt>
    <dgm:pt modelId="{93FA69E9-CB3C-CE45-BCF7-9D3B42B3E284}" type="pres">
      <dgm:prSet presAssocID="{6A9EE0DE-068B-6441-9474-BB5DFA75E16A}" presName="dummy" presStyleCnt="0"/>
      <dgm:spPr/>
    </dgm:pt>
    <dgm:pt modelId="{60B2BEBA-BADB-0641-A760-20961177B371}" type="pres">
      <dgm:prSet presAssocID="{6A9EE0DE-068B-6441-9474-BB5DFA75E16A}" presName="node" presStyleLbl="revTx" presStyleIdx="0" presStyleCnt="3">
        <dgm:presLayoutVars>
          <dgm:bulletEnabled val="1"/>
        </dgm:presLayoutVars>
      </dgm:prSet>
      <dgm:spPr/>
    </dgm:pt>
    <dgm:pt modelId="{6CF0D788-7377-1A41-918A-447C9A2C0299}" type="pres">
      <dgm:prSet presAssocID="{AA149E8B-7C21-E041-BAF7-677D292B558A}" presName="sibTrans" presStyleLbl="node1" presStyleIdx="0" presStyleCnt="3"/>
      <dgm:spPr/>
    </dgm:pt>
    <dgm:pt modelId="{DA54D774-D5E1-A348-B4A0-E998E2EE166F}" type="pres">
      <dgm:prSet presAssocID="{6012FD1E-4CB5-0E48-826A-79374784A076}" presName="dummy" presStyleCnt="0"/>
      <dgm:spPr/>
    </dgm:pt>
    <dgm:pt modelId="{2114E91B-3CA3-5046-B2E5-3CC9F7FA1F8B}" type="pres">
      <dgm:prSet presAssocID="{6012FD1E-4CB5-0E48-826A-79374784A076}" presName="node" presStyleLbl="revTx" presStyleIdx="1" presStyleCnt="3">
        <dgm:presLayoutVars>
          <dgm:bulletEnabled val="1"/>
        </dgm:presLayoutVars>
      </dgm:prSet>
      <dgm:spPr/>
    </dgm:pt>
    <dgm:pt modelId="{3711B644-DB59-F343-8773-6A41124DC837}" type="pres">
      <dgm:prSet presAssocID="{A452C997-4BE3-8444-BE2A-7D32C9E839CC}" presName="sibTrans" presStyleLbl="node1" presStyleIdx="1" presStyleCnt="3"/>
      <dgm:spPr/>
    </dgm:pt>
    <dgm:pt modelId="{E2872A8C-7E3F-8749-9A57-13D8ED9AA5E4}" type="pres">
      <dgm:prSet presAssocID="{D67C3353-A512-5B48-BFAF-A28C1929B04A}" presName="dummy" presStyleCnt="0"/>
      <dgm:spPr/>
    </dgm:pt>
    <dgm:pt modelId="{46BD7FCF-952F-8748-A781-20F86EB03A2C}" type="pres">
      <dgm:prSet presAssocID="{D67C3353-A512-5B48-BFAF-A28C1929B04A}" presName="node" presStyleLbl="revTx" presStyleIdx="2" presStyleCnt="3">
        <dgm:presLayoutVars>
          <dgm:bulletEnabled val="1"/>
        </dgm:presLayoutVars>
      </dgm:prSet>
      <dgm:spPr/>
    </dgm:pt>
    <dgm:pt modelId="{4ADE1DD5-B867-BF49-AB3B-213249DA0F33}" type="pres">
      <dgm:prSet presAssocID="{9803CCAF-3FE2-D944-8159-33DF69820313}" presName="sibTrans" presStyleLbl="node1" presStyleIdx="2" presStyleCnt="3"/>
      <dgm:spPr/>
    </dgm:pt>
  </dgm:ptLst>
  <dgm:cxnLst>
    <dgm:cxn modelId="{1DCFF12B-64CB-DB40-ADFB-DF13B6C76527}" type="presOf" srcId="{6012FD1E-4CB5-0E48-826A-79374784A076}" destId="{2114E91B-3CA3-5046-B2E5-3CC9F7FA1F8B}" srcOrd="0" destOrd="0" presId="urn:microsoft.com/office/officeart/2005/8/layout/cycle1"/>
    <dgm:cxn modelId="{12B5B043-83CB-314D-AA93-E1E4C3FF080D}" type="presOf" srcId="{D67C3353-A512-5B48-BFAF-A28C1929B04A}" destId="{46BD7FCF-952F-8748-A781-20F86EB03A2C}" srcOrd="0" destOrd="0" presId="urn:microsoft.com/office/officeart/2005/8/layout/cycle1"/>
    <dgm:cxn modelId="{40DD0D49-4584-E642-AD4E-DB2109C07D8F}" type="presOf" srcId="{6A9EE0DE-068B-6441-9474-BB5DFA75E16A}" destId="{60B2BEBA-BADB-0641-A760-20961177B371}" srcOrd="0" destOrd="0" presId="urn:microsoft.com/office/officeart/2005/8/layout/cycle1"/>
    <dgm:cxn modelId="{AD693671-1E94-B045-BB35-31512FDCF1FB}" srcId="{38CFEA8C-8BD8-F549-98D6-592D08098670}" destId="{D67C3353-A512-5B48-BFAF-A28C1929B04A}" srcOrd="2" destOrd="0" parTransId="{63027C61-06DF-4F47-871A-D9B88C09F18C}" sibTransId="{9803CCAF-3FE2-D944-8159-33DF69820313}"/>
    <dgm:cxn modelId="{E7174D7A-C23A-AF41-8C54-5D7361F99972}" type="presOf" srcId="{38CFEA8C-8BD8-F549-98D6-592D08098670}" destId="{14DED6F6-47D1-F44B-9275-22A89FE0DF69}" srcOrd="0" destOrd="0" presId="urn:microsoft.com/office/officeart/2005/8/layout/cycle1"/>
    <dgm:cxn modelId="{317A73A9-5C36-BD4B-9499-871B3AA1D593}" type="presOf" srcId="{9803CCAF-3FE2-D944-8159-33DF69820313}" destId="{4ADE1DD5-B867-BF49-AB3B-213249DA0F33}" srcOrd="0" destOrd="0" presId="urn:microsoft.com/office/officeart/2005/8/layout/cycle1"/>
    <dgm:cxn modelId="{A21FD9C5-B80C-A548-A2F0-EE7951D8FE1C}" srcId="{38CFEA8C-8BD8-F549-98D6-592D08098670}" destId="{6A9EE0DE-068B-6441-9474-BB5DFA75E16A}" srcOrd="0" destOrd="0" parTransId="{B52F3B5F-5C70-F340-821B-28061AD087F1}" sibTransId="{AA149E8B-7C21-E041-BAF7-677D292B558A}"/>
    <dgm:cxn modelId="{3FC29CCE-633E-BC47-B33D-07DD4BF5F2D3}" type="presOf" srcId="{AA149E8B-7C21-E041-BAF7-677D292B558A}" destId="{6CF0D788-7377-1A41-918A-447C9A2C0299}" srcOrd="0" destOrd="0" presId="urn:microsoft.com/office/officeart/2005/8/layout/cycle1"/>
    <dgm:cxn modelId="{033209E2-7EA0-C044-AE4B-540497FC02C7}" srcId="{38CFEA8C-8BD8-F549-98D6-592D08098670}" destId="{6012FD1E-4CB5-0E48-826A-79374784A076}" srcOrd="1" destOrd="0" parTransId="{E2DE21CE-F60C-034C-A3AA-68211E4232A8}" sibTransId="{A452C997-4BE3-8444-BE2A-7D32C9E839CC}"/>
    <dgm:cxn modelId="{A97927FE-B983-2E49-B572-DF78D80477CB}" type="presOf" srcId="{A452C997-4BE3-8444-BE2A-7D32C9E839CC}" destId="{3711B644-DB59-F343-8773-6A41124DC837}" srcOrd="0" destOrd="0" presId="urn:microsoft.com/office/officeart/2005/8/layout/cycle1"/>
    <dgm:cxn modelId="{C32B203E-A56E-B944-BB1C-6E075FE2A21C}" type="presParOf" srcId="{14DED6F6-47D1-F44B-9275-22A89FE0DF69}" destId="{93FA69E9-CB3C-CE45-BCF7-9D3B42B3E284}" srcOrd="0" destOrd="0" presId="urn:microsoft.com/office/officeart/2005/8/layout/cycle1"/>
    <dgm:cxn modelId="{4CE018DA-195A-AB40-A4D7-3FA3D25852B3}" type="presParOf" srcId="{14DED6F6-47D1-F44B-9275-22A89FE0DF69}" destId="{60B2BEBA-BADB-0641-A760-20961177B371}" srcOrd="1" destOrd="0" presId="urn:microsoft.com/office/officeart/2005/8/layout/cycle1"/>
    <dgm:cxn modelId="{51064745-3DC7-C148-9595-0F8D0AE54540}" type="presParOf" srcId="{14DED6F6-47D1-F44B-9275-22A89FE0DF69}" destId="{6CF0D788-7377-1A41-918A-447C9A2C0299}" srcOrd="2" destOrd="0" presId="urn:microsoft.com/office/officeart/2005/8/layout/cycle1"/>
    <dgm:cxn modelId="{35ABDC76-E0A2-C741-B381-CE5C1B0ADA95}" type="presParOf" srcId="{14DED6F6-47D1-F44B-9275-22A89FE0DF69}" destId="{DA54D774-D5E1-A348-B4A0-E998E2EE166F}" srcOrd="3" destOrd="0" presId="urn:microsoft.com/office/officeart/2005/8/layout/cycle1"/>
    <dgm:cxn modelId="{8163BB90-8E2D-974E-B4D2-043E0E39DD27}" type="presParOf" srcId="{14DED6F6-47D1-F44B-9275-22A89FE0DF69}" destId="{2114E91B-3CA3-5046-B2E5-3CC9F7FA1F8B}" srcOrd="4" destOrd="0" presId="urn:microsoft.com/office/officeart/2005/8/layout/cycle1"/>
    <dgm:cxn modelId="{F300659F-13C1-B446-ADCB-517942964D5E}" type="presParOf" srcId="{14DED6F6-47D1-F44B-9275-22A89FE0DF69}" destId="{3711B644-DB59-F343-8773-6A41124DC837}" srcOrd="5" destOrd="0" presId="urn:microsoft.com/office/officeart/2005/8/layout/cycle1"/>
    <dgm:cxn modelId="{9E901AAB-ECFE-BB4D-8A49-6722C5E0DFBD}" type="presParOf" srcId="{14DED6F6-47D1-F44B-9275-22A89FE0DF69}" destId="{E2872A8C-7E3F-8749-9A57-13D8ED9AA5E4}" srcOrd="6" destOrd="0" presId="urn:microsoft.com/office/officeart/2005/8/layout/cycle1"/>
    <dgm:cxn modelId="{AAE2EDB4-6691-CF42-BF51-E1372835E840}" type="presParOf" srcId="{14DED6F6-47D1-F44B-9275-22A89FE0DF69}" destId="{46BD7FCF-952F-8748-A781-20F86EB03A2C}" srcOrd="7" destOrd="0" presId="urn:microsoft.com/office/officeart/2005/8/layout/cycle1"/>
    <dgm:cxn modelId="{82B7DF71-08A3-824C-974A-AE7B5820DFFF}" type="presParOf" srcId="{14DED6F6-47D1-F44B-9275-22A89FE0DF69}" destId="{4ADE1DD5-B867-BF49-AB3B-213249DA0F33}" srcOrd="8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702608F-7638-9A45-9BF9-0D852C1A6E35}" type="doc">
      <dgm:prSet loTypeId="urn:microsoft.com/office/officeart/2005/8/layout/pyramid1" loCatId="" qsTypeId="urn:microsoft.com/office/officeart/2005/8/quickstyle/simple1" qsCatId="simple" csTypeId="urn:microsoft.com/office/officeart/2005/8/colors/accent1_2" csCatId="accent1" phldr="1"/>
      <dgm:spPr/>
    </dgm:pt>
    <dgm:pt modelId="{27F078FB-F7B4-5642-A6D0-272965E7E0A2}">
      <dgm:prSet phldrT="[文本]" custT="1"/>
      <dgm:spPr>
        <a:solidFill>
          <a:srgbClr val="D9252F">
            <a:alpha val="51000"/>
          </a:srgbClr>
        </a:solidFill>
      </dgm:spPr>
      <dgm:t>
        <a:bodyPr/>
        <a:lstStyle/>
        <a:p>
          <a:endParaRPr lang="zh-CN" altLang="en-US" sz="16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C2BFAEF-B15A-D340-BB0F-3AC707DAF85D}" type="parTrans" cxnId="{2B5D1FD6-D05B-FC47-BFE8-9FC8A284CED9}">
      <dgm:prSet/>
      <dgm:spPr/>
      <dgm:t>
        <a:bodyPr/>
        <a:lstStyle/>
        <a:p>
          <a:endParaRPr lang="zh-CN" altLang="en-US" sz="16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24A85DF-2CBA-4D4B-B53F-B94462970E3F}" type="sibTrans" cxnId="{2B5D1FD6-D05B-FC47-BFE8-9FC8A284CED9}">
      <dgm:prSet/>
      <dgm:spPr/>
      <dgm:t>
        <a:bodyPr/>
        <a:lstStyle/>
        <a:p>
          <a:endParaRPr lang="zh-CN" altLang="en-US" sz="16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1E505CD-8902-6145-A258-84E98263AED7}">
      <dgm:prSet phldrT="[文本]" custT="1"/>
      <dgm:spPr>
        <a:solidFill>
          <a:srgbClr val="D9252F">
            <a:alpha val="65684"/>
          </a:srgbClr>
        </a:solidFill>
        <a:ln>
          <a:solidFill>
            <a:schemeClr val="lt1">
              <a:hueOff val="0"/>
              <a:satOff val="0"/>
              <a:lumOff val="0"/>
              <a:alpha val="75000"/>
            </a:schemeClr>
          </a:solidFill>
        </a:ln>
      </dgm:spPr>
      <dgm:t>
        <a:bodyPr/>
        <a:lstStyle/>
        <a:p>
          <a:endParaRPr lang="zh-CN" altLang="en-US" sz="16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0B3BF9D-E132-BC4C-9F94-94F9C69076C3}" type="parTrans" cxnId="{2EFA7EAC-242B-9543-A1BE-3F3D26F22291}">
      <dgm:prSet/>
      <dgm:spPr/>
      <dgm:t>
        <a:bodyPr/>
        <a:lstStyle/>
        <a:p>
          <a:endParaRPr lang="zh-CN" altLang="en-US" sz="16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2744C1A-3562-964F-92FA-D58AF0680303}" type="sibTrans" cxnId="{2EFA7EAC-242B-9543-A1BE-3F3D26F22291}">
      <dgm:prSet/>
      <dgm:spPr/>
      <dgm:t>
        <a:bodyPr/>
        <a:lstStyle/>
        <a:p>
          <a:endParaRPr lang="zh-CN" altLang="en-US" sz="16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51BF2F4-BF2B-4E4C-9569-96618B7C7569}">
      <dgm:prSet phldrT="[文本]" custT="1"/>
      <dgm:spPr>
        <a:solidFill>
          <a:srgbClr val="D9252F">
            <a:alpha val="89795"/>
          </a:srgbClr>
        </a:solidFill>
      </dgm:spPr>
      <dgm:t>
        <a:bodyPr/>
        <a:lstStyle/>
        <a:p>
          <a:endParaRPr lang="zh-CN" altLang="en-US" sz="16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3409FF7-8E97-7C48-A47C-D9AE86811AEA}" type="parTrans" cxnId="{B86E5676-DE27-A549-9EC6-B5A20F366206}">
      <dgm:prSet/>
      <dgm:spPr/>
      <dgm:t>
        <a:bodyPr/>
        <a:lstStyle/>
        <a:p>
          <a:endParaRPr lang="zh-CN" altLang="en-US" sz="16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121882D-050E-F44D-A590-0DD02CB43AB4}" type="sibTrans" cxnId="{B86E5676-DE27-A549-9EC6-B5A20F366206}">
      <dgm:prSet/>
      <dgm:spPr/>
      <dgm:t>
        <a:bodyPr/>
        <a:lstStyle/>
        <a:p>
          <a:endParaRPr lang="zh-CN" altLang="en-US" sz="16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73AC245-2C99-AA4A-B334-D8BBE1A0C296}" type="pres">
      <dgm:prSet presAssocID="{A702608F-7638-9A45-9BF9-0D852C1A6E35}" presName="Name0" presStyleCnt="0">
        <dgm:presLayoutVars>
          <dgm:dir/>
          <dgm:animLvl val="lvl"/>
          <dgm:resizeHandles val="exact"/>
        </dgm:presLayoutVars>
      </dgm:prSet>
      <dgm:spPr/>
    </dgm:pt>
    <dgm:pt modelId="{B5166BD3-BA9D-2640-A492-9DC3974FCD53}" type="pres">
      <dgm:prSet presAssocID="{27F078FB-F7B4-5642-A6D0-272965E7E0A2}" presName="Name8" presStyleCnt="0"/>
      <dgm:spPr/>
    </dgm:pt>
    <dgm:pt modelId="{FD470D5D-031C-6449-A11D-CD075AAA5A8D}" type="pres">
      <dgm:prSet presAssocID="{27F078FB-F7B4-5642-A6D0-272965E7E0A2}" presName="level" presStyleLbl="node1" presStyleIdx="0" presStyleCnt="3" custLinFactNeighborY="-12733">
        <dgm:presLayoutVars>
          <dgm:chMax val="1"/>
          <dgm:bulletEnabled val="1"/>
        </dgm:presLayoutVars>
      </dgm:prSet>
      <dgm:spPr/>
    </dgm:pt>
    <dgm:pt modelId="{9429083D-5A68-2F46-8C9A-3C964A983878}" type="pres">
      <dgm:prSet presAssocID="{27F078FB-F7B4-5642-A6D0-272965E7E0A2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FE97640B-F7F0-E546-A487-4C8585F398BC}" type="pres">
      <dgm:prSet presAssocID="{51E505CD-8902-6145-A258-84E98263AED7}" presName="Name8" presStyleCnt="0"/>
      <dgm:spPr/>
    </dgm:pt>
    <dgm:pt modelId="{DE748611-C8ED-0F44-A9C9-E608ED81E6B8}" type="pres">
      <dgm:prSet presAssocID="{51E505CD-8902-6145-A258-84E98263AED7}" presName="level" presStyleLbl="node1" presStyleIdx="1" presStyleCnt="3">
        <dgm:presLayoutVars>
          <dgm:chMax val="1"/>
          <dgm:bulletEnabled val="1"/>
        </dgm:presLayoutVars>
      </dgm:prSet>
      <dgm:spPr/>
    </dgm:pt>
    <dgm:pt modelId="{7EC3D580-4D07-D049-B1EB-F497D6CFD145}" type="pres">
      <dgm:prSet presAssocID="{51E505CD-8902-6145-A258-84E98263AED7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6C9AF460-985C-2742-BCDE-78E37946B6EB}" type="pres">
      <dgm:prSet presAssocID="{F51BF2F4-BF2B-4E4C-9569-96618B7C7569}" presName="Name8" presStyleCnt="0"/>
      <dgm:spPr/>
    </dgm:pt>
    <dgm:pt modelId="{F94603E7-1517-3241-8171-07DF72EA701A}" type="pres">
      <dgm:prSet presAssocID="{F51BF2F4-BF2B-4E4C-9569-96618B7C7569}" presName="level" presStyleLbl="node1" presStyleIdx="2" presStyleCnt="3" custLinFactNeighborX="320" custLinFactNeighborY="-1374">
        <dgm:presLayoutVars>
          <dgm:chMax val="1"/>
          <dgm:bulletEnabled val="1"/>
        </dgm:presLayoutVars>
      </dgm:prSet>
      <dgm:spPr/>
    </dgm:pt>
    <dgm:pt modelId="{B7F8F759-B88A-0449-9EFA-9C211BD92AE0}" type="pres">
      <dgm:prSet presAssocID="{F51BF2F4-BF2B-4E4C-9569-96618B7C7569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34266615-DC7C-304F-8A5C-0DFAB666FA90}" type="presOf" srcId="{F51BF2F4-BF2B-4E4C-9569-96618B7C7569}" destId="{F94603E7-1517-3241-8171-07DF72EA701A}" srcOrd="0" destOrd="0" presId="urn:microsoft.com/office/officeart/2005/8/layout/pyramid1"/>
    <dgm:cxn modelId="{23887730-7ACA-4E47-BBF3-6289221B3E0A}" type="presOf" srcId="{51E505CD-8902-6145-A258-84E98263AED7}" destId="{7EC3D580-4D07-D049-B1EB-F497D6CFD145}" srcOrd="1" destOrd="0" presId="urn:microsoft.com/office/officeart/2005/8/layout/pyramid1"/>
    <dgm:cxn modelId="{1645B353-C935-4C40-99DF-07F4A4ED2189}" type="presOf" srcId="{27F078FB-F7B4-5642-A6D0-272965E7E0A2}" destId="{FD470D5D-031C-6449-A11D-CD075AAA5A8D}" srcOrd="0" destOrd="0" presId="urn:microsoft.com/office/officeart/2005/8/layout/pyramid1"/>
    <dgm:cxn modelId="{5762ED6D-9C6E-AE40-AF07-2C8EE04AA3B7}" type="presOf" srcId="{51E505CD-8902-6145-A258-84E98263AED7}" destId="{DE748611-C8ED-0F44-A9C9-E608ED81E6B8}" srcOrd="0" destOrd="0" presId="urn:microsoft.com/office/officeart/2005/8/layout/pyramid1"/>
    <dgm:cxn modelId="{B86E5676-DE27-A549-9EC6-B5A20F366206}" srcId="{A702608F-7638-9A45-9BF9-0D852C1A6E35}" destId="{F51BF2F4-BF2B-4E4C-9569-96618B7C7569}" srcOrd="2" destOrd="0" parTransId="{83409FF7-8E97-7C48-A47C-D9AE86811AEA}" sibTransId="{F121882D-050E-F44D-A590-0DD02CB43AB4}"/>
    <dgm:cxn modelId="{68B19D94-3119-FE4F-AD28-68E6C8229001}" type="presOf" srcId="{A702608F-7638-9A45-9BF9-0D852C1A6E35}" destId="{673AC245-2C99-AA4A-B334-D8BBE1A0C296}" srcOrd="0" destOrd="0" presId="urn:microsoft.com/office/officeart/2005/8/layout/pyramid1"/>
    <dgm:cxn modelId="{3E57D596-9B97-0D4B-89A3-7757A49B15B4}" type="presOf" srcId="{27F078FB-F7B4-5642-A6D0-272965E7E0A2}" destId="{9429083D-5A68-2F46-8C9A-3C964A983878}" srcOrd="1" destOrd="0" presId="urn:microsoft.com/office/officeart/2005/8/layout/pyramid1"/>
    <dgm:cxn modelId="{2EFA7EAC-242B-9543-A1BE-3F3D26F22291}" srcId="{A702608F-7638-9A45-9BF9-0D852C1A6E35}" destId="{51E505CD-8902-6145-A258-84E98263AED7}" srcOrd="1" destOrd="0" parTransId="{80B3BF9D-E132-BC4C-9F94-94F9C69076C3}" sibTransId="{C2744C1A-3562-964F-92FA-D58AF0680303}"/>
    <dgm:cxn modelId="{1A61E3CA-8C06-F74C-B08B-B09BB0B923F1}" type="presOf" srcId="{F51BF2F4-BF2B-4E4C-9569-96618B7C7569}" destId="{B7F8F759-B88A-0449-9EFA-9C211BD92AE0}" srcOrd="1" destOrd="0" presId="urn:microsoft.com/office/officeart/2005/8/layout/pyramid1"/>
    <dgm:cxn modelId="{2B5D1FD6-D05B-FC47-BFE8-9FC8A284CED9}" srcId="{A702608F-7638-9A45-9BF9-0D852C1A6E35}" destId="{27F078FB-F7B4-5642-A6D0-272965E7E0A2}" srcOrd="0" destOrd="0" parTransId="{4C2BFAEF-B15A-D340-BB0F-3AC707DAF85D}" sibTransId="{B24A85DF-2CBA-4D4B-B53F-B94462970E3F}"/>
    <dgm:cxn modelId="{F26AF8F7-47B8-B743-A281-035AE89F4E09}" type="presParOf" srcId="{673AC245-2C99-AA4A-B334-D8BBE1A0C296}" destId="{B5166BD3-BA9D-2640-A492-9DC3974FCD53}" srcOrd="0" destOrd="0" presId="urn:microsoft.com/office/officeart/2005/8/layout/pyramid1"/>
    <dgm:cxn modelId="{4283E8D9-554B-4144-B06F-C6C2DD5F1B97}" type="presParOf" srcId="{B5166BD3-BA9D-2640-A492-9DC3974FCD53}" destId="{FD470D5D-031C-6449-A11D-CD075AAA5A8D}" srcOrd="0" destOrd="0" presId="urn:microsoft.com/office/officeart/2005/8/layout/pyramid1"/>
    <dgm:cxn modelId="{13649333-28EE-704B-A438-C11C5DDC312F}" type="presParOf" srcId="{B5166BD3-BA9D-2640-A492-9DC3974FCD53}" destId="{9429083D-5A68-2F46-8C9A-3C964A983878}" srcOrd="1" destOrd="0" presId="urn:microsoft.com/office/officeart/2005/8/layout/pyramid1"/>
    <dgm:cxn modelId="{B1361B99-BA6A-0C41-880C-F251C83E4BA3}" type="presParOf" srcId="{673AC245-2C99-AA4A-B334-D8BBE1A0C296}" destId="{FE97640B-F7F0-E546-A487-4C8585F398BC}" srcOrd="1" destOrd="0" presId="urn:microsoft.com/office/officeart/2005/8/layout/pyramid1"/>
    <dgm:cxn modelId="{3D07C780-2550-9040-8F3C-21A1EAF24411}" type="presParOf" srcId="{FE97640B-F7F0-E546-A487-4C8585F398BC}" destId="{DE748611-C8ED-0F44-A9C9-E608ED81E6B8}" srcOrd="0" destOrd="0" presId="urn:microsoft.com/office/officeart/2005/8/layout/pyramid1"/>
    <dgm:cxn modelId="{DCB1AB52-7B6C-0C46-BACD-B88C775077B4}" type="presParOf" srcId="{FE97640B-F7F0-E546-A487-4C8585F398BC}" destId="{7EC3D580-4D07-D049-B1EB-F497D6CFD145}" srcOrd="1" destOrd="0" presId="urn:microsoft.com/office/officeart/2005/8/layout/pyramid1"/>
    <dgm:cxn modelId="{17B2DEF3-D278-D449-934E-CF82ADBDE56C}" type="presParOf" srcId="{673AC245-2C99-AA4A-B334-D8BBE1A0C296}" destId="{6C9AF460-985C-2742-BCDE-78E37946B6EB}" srcOrd="2" destOrd="0" presId="urn:microsoft.com/office/officeart/2005/8/layout/pyramid1"/>
    <dgm:cxn modelId="{CBDD5224-B919-8741-8F79-0C5F2475BC10}" type="presParOf" srcId="{6C9AF460-985C-2742-BCDE-78E37946B6EB}" destId="{F94603E7-1517-3241-8171-07DF72EA701A}" srcOrd="0" destOrd="0" presId="urn:microsoft.com/office/officeart/2005/8/layout/pyramid1"/>
    <dgm:cxn modelId="{AFB36952-326E-8147-97B7-EE802BFD1249}" type="presParOf" srcId="{6C9AF460-985C-2742-BCDE-78E37946B6EB}" destId="{B7F8F759-B88A-0449-9EFA-9C211BD92AE0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B2BEBA-BADB-0641-A760-20961177B371}">
      <dsp:nvSpPr>
        <dsp:cNvPr id="0" name=""/>
        <dsp:cNvSpPr/>
      </dsp:nvSpPr>
      <dsp:spPr>
        <a:xfrm>
          <a:off x="3015078" y="117969"/>
          <a:ext cx="600439" cy="6004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9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7</a:t>
          </a:r>
          <a:endParaRPr lang="zh-CN" altLang="en-US" sz="39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015078" y="117969"/>
        <a:ext cx="600439" cy="600439"/>
      </dsp:txXfrm>
    </dsp:sp>
    <dsp:sp modelId="{6CF0D788-7377-1A41-918A-447C9A2C0299}">
      <dsp:nvSpPr>
        <dsp:cNvPr id="0" name=""/>
        <dsp:cNvSpPr/>
      </dsp:nvSpPr>
      <dsp:spPr>
        <a:xfrm>
          <a:off x="2101291" y="42"/>
          <a:ext cx="1418904" cy="1418904"/>
        </a:xfrm>
        <a:prstGeom prst="circularArrow">
          <a:avLst>
            <a:gd name="adj1" fmla="val 8252"/>
            <a:gd name="adj2" fmla="val 576405"/>
            <a:gd name="adj3" fmla="val 2962535"/>
            <a:gd name="adj4" fmla="val 52607"/>
            <a:gd name="adj5" fmla="val 9627"/>
          </a:avLst>
        </a:prstGeom>
        <a:solidFill>
          <a:srgbClr val="C00000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114E91B-3CA3-5046-B2E5-3CC9F7FA1F8B}">
      <dsp:nvSpPr>
        <dsp:cNvPr id="0" name=""/>
        <dsp:cNvSpPr/>
      </dsp:nvSpPr>
      <dsp:spPr>
        <a:xfrm>
          <a:off x="2510523" y="991883"/>
          <a:ext cx="600439" cy="6004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9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1</a:t>
          </a:r>
          <a:endParaRPr lang="zh-CN" altLang="en-US" sz="39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510523" y="991883"/>
        <a:ext cx="600439" cy="600439"/>
      </dsp:txXfrm>
    </dsp:sp>
    <dsp:sp modelId="{3711B644-DB59-F343-8773-6A41124DC837}">
      <dsp:nvSpPr>
        <dsp:cNvPr id="0" name=""/>
        <dsp:cNvSpPr/>
      </dsp:nvSpPr>
      <dsp:spPr>
        <a:xfrm>
          <a:off x="2101291" y="42"/>
          <a:ext cx="1418904" cy="1418904"/>
        </a:xfrm>
        <a:prstGeom prst="circularArrow">
          <a:avLst>
            <a:gd name="adj1" fmla="val 8252"/>
            <a:gd name="adj2" fmla="val 576405"/>
            <a:gd name="adj3" fmla="val 10170988"/>
            <a:gd name="adj4" fmla="val 7261059"/>
            <a:gd name="adj5" fmla="val 9627"/>
          </a:avLst>
        </a:prstGeom>
        <a:solidFill>
          <a:srgbClr val="C00000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6BD7FCF-952F-8748-A781-20F86EB03A2C}">
      <dsp:nvSpPr>
        <dsp:cNvPr id="0" name=""/>
        <dsp:cNvSpPr/>
      </dsp:nvSpPr>
      <dsp:spPr>
        <a:xfrm>
          <a:off x="2005969" y="117969"/>
          <a:ext cx="600439" cy="6004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9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1</a:t>
          </a:r>
          <a:endParaRPr lang="zh-CN" altLang="en-US" sz="39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005969" y="117969"/>
        <a:ext cx="600439" cy="600439"/>
      </dsp:txXfrm>
    </dsp:sp>
    <dsp:sp modelId="{4ADE1DD5-B867-BF49-AB3B-213249DA0F33}">
      <dsp:nvSpPr>
        <dsp:cNvPr id="0" name=""/>
        <dsp:cNvSpPr/>
      </dsp:nvSpPr>
      <dsp:spPr>
        <a:xfrm>
          <a:off x="2101291" y="42"/>
          <a:ext cx="1418904" cy="1418904"/>
        </a:xfrm>
        <a:prstGeom prst="circularArrow">
          <a:avLst>
            <a:gd name="adj1" fmla="val 8252"/>
            <a:gd name="adj2" fmla="val 576405"/>
            <a:gd name="adj3" fmla="val 16855488"/>
            <a:gd name="adj4" fmla="val 14968107"/>
            <a:gd name="adj5" fmla="val 9627"/>
          </a:avLst>
        </a:prstGeom>
        <a:solidFill>
          <a:srgbClr val="C00000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D470D5D-031C-6449-A11D-CD075AAA5A8D}">
      <dsp:nvSpPr>
        <dsp:cNvPr id="0" name=""/>
        <dsp:cNvSpPr/>
      </dsp:nvSpPr>
      <dsp:spPr>
        <a:xfrm>
          <a:off x="896285" y="0"/>
          <a:ext cx="896285" cy="847060"/>
        </a:xfrm>
        <a:prstGeom prst="trapezoid">
          <a:avLst>
            <a:gd name="adj" fmla="val 52906"/>
          </a:avLst>
        </a:prstGeom>
        <a:solidFill>
          <a:srgbClr val="D9252F">
            <a:alpha val="51000"/>
          </a:srgb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6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896285" y="0"/>
        <a:ext cx="896285" cy="847060"/>
      </dsp:txXfrm>
    </dsp:sp>
    <dsp:sp modelId="{DE748611-C8ED-0F44-A9C9-E608ED81E6B8}">
      <dsp:nvSpPr>
        <dsp:cNvPr id="0" name=""/>
        <dsp:cNvSpPr/>
      </dsp:nvSpPr>
      <dsp:spPr>
        <a:xfrm>
          <a:off x="448142" y="847060"/>
          <a:ext cx="1792570" cy="847060"/>
        </a:xfrm>
        <a:prstGeom prst="trapezoid">
          <a:avLst>
            <a:gd name="adj" fmla="val 52906"/>
          </a:avLst>
        </a:prstGeom>
        <a:solidFill>
          <a:srgbClr val="D9252F">
            <a:alpha val="65684"/>
          </a:srgbClr>
        </a:solidFill>
        <a:ln w="19050" cap="flat" cmpd="sng" algn="ctr">
          <a:solidFill>
            <a:schemeClr val="lt1">
              <a:hueOff val="0"/>
              <a:satOff val="0"/>
              <a:lumOff val="0"/>
              <a:alpha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6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761842" y="847060"/>
        <a:ext cx="1165170" cy="847060"/>
      </dsp:txXfrm>
    </dsp:sp>
    <dsp:sp modelId="{F94603E7-1517-3241-8171-07DF72EA701A}">
      <dsp:nvSpPr>
        <dsp:cNvPr id="0" name=""/>
        <dsp:cNvSpPr/>
      </dsp:nvSpPr>
      <dsp:spPr>
        <a:xfrm>
          <a:off x="0" y="1682482"/>
          <a:ext cx="2688855" cy="847060"/>
        </a:xfrm>
        <a:prstGeom prst="trapezoid">
          <a:avLst>
            <a:gd name="adj" fmla="val 52906"/>
          </a:avLst>
        </a:prstGeom>
        <a:solidFill>
          <a:srgbClr val="D9252F">
            <a:alpha val="89795"/>
          </a:srgb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6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470549" y="1682482"/>
        <a:ext cx="1747756" cy="8470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0D45E4-2D61-4624-95BF-5B0DB1D814D1}" type="datetimeFigureOut">
              <a:rPr lang="zh-CN" altLang="en-US" smtClean="0"/>
              <a:t>2025/4/17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65ED74-F9AD-43EA-AA5A-A7CF58A412E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62213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N" dirty="0"/>
              <a:t>Good morning, professor and classmate</a:t>
            </a:r>
            <a:r>
              <a:rPr lang="en-US" altLang="zh-CN" dirty="0"/>
              <a:t>s.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We are group 3, and I’m </a:t>
            </a:r>
            <a:r>
              <a:rPr lang="en-US" altLang="zh-CN" dirty="0" err="1"/>
              <a:t>RenKai</a:t>
            </a:r>
            <a:r>
              <a:rPr lang="en-CN" dirty="0"/>
              <a:t>. It’s a great </a:t>
            </a:r>
            <a:r>
              <a:rPr lang="en-US" dirty="0"/>
              <a:t>honor</a:t>
            </a:r>
            <a:r>
              <a:rPr lang="en-CN" dirty="0"/>
              <a:t> to share our group’s project with you.</a:t>
            </a:r>
          </a:p>
          <a:p>
            <a:r>
              <a:rPr lang="en-CN" dirty="0"/>
              <a:t>Our group project is about </a:t>
            </a:r>
            <a:r>
              <a:rPr lang="en-US" dirty="0"/>
              <a:t>the IPO of MINISO, which </a:t>
            </a:r>
            <a:r>
              <a:rPr lang="en-US" dirty="0" err="1"/>
              <a:t>happended</a:t>
            </a:r>
            <a:r>
              <a:rPr lang="en-US" dirty="0"/>
              <a:t> in July thirteenth 2022</a:t>
            </a:r>
            <a:r>
              <a:rPr lang="en-CN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65ED74-F9AD-43EA-AA5A-A7CF58A412E5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13367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65ED74-F9AD-43EA-AA5A-A7CF58A412E5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32398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65ED74-F9AD-43EA-AA5A-A7CF58A412E5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03837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N" dirty="0"/>
              <a:t>Step</a:t>
            </a:r>
            <a:r>
              <a:rPr lang="zh-CN" altLang="en-US" dirty="0"/>
              <a:t> </a:t>
            </a:r>
            <a:r>
              <a:rPr lang="en-US" altLang="zh-CN" dirty="0"/>
              <a:t>by step, </a:t>
            </a:r>
            <a:r>
              <a:rPr lang="en-CN" dirty="0"/>
              <a:t>after all of the analysis, we can clearly answer this Question, The IPO of a good deal both for the Company and Investors.</a:t>
            </a:r>
          </a:p>
          <a:p>
            <a:r>
              <a:rPr lang="en-CN" dirty="0"/>
              <a:t>Company meets the requirment and inverstors </a:t>
            </a:r>
            <a:r>
              <a:rPr lang="en-US" dirty="0"/>
              <a:t>Investors can choose to enter at lower points.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65ED74-F9AD-43EA-AA5A-A7CF58A412E5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32948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Thanks to Prof. Shi, we have gained a deeper understanding of the actual valuation issues during this IPO analysis. </a:t>
            </a:r>
          </a:p>
          <a:p>
            <a:r>
              <a:rPr lang="en-US" dirty="0"/>
              <a:t>Valuation is definitely not a numbers game, and accurate forecasting of FCF requires an extremely deep understanding of both a company and the industry in which it operates in order to find the core growth points.</a:t>
            </a:r>
          </a:p>
          <a:p>
            <a:r>
              <a:rPr lang="en-US" dirty="0"/>
              <a:t>Top Toy will be available soon, will you be able to take advantage of the opportunity?</a:t>
            </a:r>
          </a:p>
          <a:p>
            <a:r>
              <a:rPr lang="en-US" dirty="0"/>
              <a:t>Thank you all!!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65ED74-F9AD-43EA-AA5A-A7CF58A412E5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27770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N" dirty="0"/>
              <a:t>Follow the project requirements, we are going to figure out: was MINISO’s IPO a good or bad deal ?</a:t>
            </a:r>
          </a:p>
          <a:p>
            <a:r>
              <a:rPr lang="en-CN" dirty="0"/>
              <a:t>To solve this question, we build up such a framework, the core part is Valuation. We are going to do the Fundamental</a:t>
            </a:r>
            <a:r>
              <a:rPr lang="zh-CN" altLang="en-US" dirty="0"/>
              <a:t> </a:t>
            </a:r>
            <a:r>
              <a:rPr lang="en-US" altLang="zh-CN" dirty="0"/>
              <a:t>and Relative Valuation of the IPO.</a:t>
            </a:r>
          </a:p>
          <a:p>
            <a:r>
              <a:rPr lang="en-US" dirty="0"/>
              <a:t>In order to do the accurate prediction we need to do the deep analysis to get the right prediction logic.</a:t>
            </a:r>
          </a:p>
          <a:p>
            <a:r>
              <a:rPr lang="en-US" dirty="0"/>
              <a:t>First we need to know what is MINISO ? And the overview of IPO. Future we are going to discuss the industry, business and finance</a:t>
            </a:r>
            <a:r>
              <a:rPr lang="zh-CN" altLang="en-US" dirty="0"/>
              <a:t> </a:t>
            </a:r>
            <a:r>
              <a:rPr lang="en-US" altLang="zh-CN" dirty="0"/>
              <a:t>to know the basic logic of pricing.</a:t>
            </a:r>
          </a:p>
          <a:p>
            <a:r>
              <a:rPr lang="en-US" dirty="0"/>
              <a:t>Also, we are going to do some extension, especially think about how to build up a </a:t>
            </a:r>
            <a:r>
              <a:rPr lang="en-US" dirty="0" err="1"/>
              <a:t>stratagy</a:t>
            </a:r>
            <a:r>
              <a:rPr lang="en-US" dirty="0"/>
              <a:t> to earn money.</a:t>
            </a:r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65ED74-F9AD-43EA-AA5A-A7CF58A412E5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31194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N" dirty="0"/>
              <a:t>Here we go.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65ED74-F9AD-43EA-AA5A-A7CF58A412E5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05602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N" dirty="0"/>
              <a:t>I think most of us have </a:t>
            </a:r>
            <a:r>
              <a:rPr lang="en-US" altLang="zh-CN" dirty="0"/>
              <a:t>bought something in</a:t>
            </a:r>
            <a:r>
              <a:rPr lang="en-CN" altLang="zh-CN" dirty="0"/>
              <a:t> </a:t>
            </a:r>
            <a:r>
              <a:rPr lang="en-CN" dirty="0"/>
              <a:t>MINISO, and know what is it.</a:t>
            </a:r>
          </a:p>
          <a:p>
            <a:r>
              <a:rPr lang="en-CN" dirty="0"/>
              <a:t>Brefly, MINISO is the world’s largest private lable general retailer, and now have two lifestyle brands MINISO and TOP TOY.</a:t>
            </a:r>
          </a:p>
          <a:p>
            <a:r>
              <a:rPr lang="en-US" dirty="0"/>
              <a:t>J</a:t>
            </a:r>
            <a:r>
              <a:rPr lang="en-CN" dirty="0"/>
              <a:t>ust as the figure shows, the company will be associated with renowned I</a:t>
            </a:r>
            <a:r>
              <a:rPr lang="en-US" dirty="0"/>
              <a:t>p</a:t>
            </a:r>
            <a:r>
              <a:rPr lang="en-CN" dirty="0"/>
              <a:t>s and create I</a:t>
            </a:r>
            <a:r>
              <a:rPr lang="en-US" dirty="0"/>
              <a:t>p</a:t>
            </a:r>
            <a:r>
              <a:rPr lang="en-CN" dirty="0"/>
              <a:t>s to design produce delivery and sale the products.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65ED74-F9AD-43EA-AA5A-A7CF58A412E5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90979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After more than 10 years of development</a:t>
            </a:r>
            <a:r>
              <a:rPr lang="en-US" altLang="zh-CN" dirty="0"/>
              <a:t>, though the Start up and Growth Period, </a:t>
            </a:r>
            <a:r>
              <a:rPr lang="en-US" altLang="zh-CN" dirty="0" err="1"/>
              <a:t>Miniso</a:t>
            </a:r>
            <a:r>
              <a:rPr lang="en-US" altLang="zh-CN" dirty="0"/>
              <a:t> was listed on the NYSE in 2020, and then listed on the HKSE of July 13 to face the strategic upgrade period.</a:t>
            </a:r>
          </a:p>
          <a:p>
            <a:r>
              <a:rPr lang="en-US" dirty="0"/>
              <a:t>And the IPO in honking is the key point we are going to discuss.</a:t>
            </a:r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65ED74-F9AD-43EA-AA5A-A7CF58A412E5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29268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65ED74-F9AD-43EA-AA5A-A7CF58A412E5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47610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N" b="0" dirty="0">
                <a:latin typeface="KaiTi" panose="02010609060101010101" pitchFamily="49" charset="-122"/>
                <a:ea typeface="KaiTi" panose="02010609060101010101" pitchFamily="49" charset="-122"/>
              </a:rPr>
              <a:t>Talking about the overview of this IPO.</a:t>
            </a:r>
          </a:p>
          <a:p>
            <a:r>
              <a:rPr lang="en-CN" b="0" dirty="0">
                <a:latin typeface="KaiTi" panose="02010609060101010101" pitchFamily="49" charset="-122"/>
                <a:ea typeface="KaiTi" panose="02010609060101010101" pitchFamily="49" charset="-122"/>
              </a:rPr>
              <a:t>In 2022 MINISO has become the top 500 chinese companies, and the IPO is happened inJuly 13th 2022.</a:t>
            </a:r>
          </a:p>
          <a:p>
            <a:r>
              <a:rPr lang="en-CN" b="0" dirty="0">
                <a:latin typeface="KaiTi" panose="02010609060101010101" pitchFamily="49" charset="-122"/>
                <a:ea typeface="KaiTi" panose="02010609060101010101" pitchFamily="49" charset="-122"/>
              </a:rPr>
              <a:t>Facing 5 requirments, we think the key reason for MINISO to do IPO are aaa aaa.</a:t>
            </a:r>
          </a:p>
          <a:p>
            <a:r>
              <a:rPr lang="en-CN" b="0" dirty="0">
                <a:latin typeface="KaiTi" panose="02010609060101010101" pitchFamily="49" charset="-122"/>
                <a:ea typeface="KaiTi" panose="02010609060101010101" pitchFamily="49" charset="-122"/>
              </a:rPr>
              <a:t>Although after IPO there comes to a Market Low point, but after that it is recognized by the market.</a:t>
            </a:r>
          </a:p>
          <a:p>
            <a:endParaRPr lang="en-CN" b="0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r>
              <a:rPr lang="en-CN" b="0" dirty="0">
                <a:latin typeface="KaiTi" panose="02010609060101010101" pitchFamily="49" charset="-122"/>
                <a:ea typeface="KaiTi" panose="02010609060101010101" pitchFamily="49" charset="-122"/>
              </a:rPr>
              <a:t>为什么这个点上市</a:t>
            </a:r>
            <a:r>
              <a:rPr lang="zh-CN" altLang="en-US" b="0" dirty="0">
                <a:latin typeface="KaiTi" panose="02010609060101010101" pitchFamily="49" charset="-122"/>
                <a:ea typeface="KaiTi" panose="02010609060101010101" pitchFamily="49" charset="-122"/>
              </a:rPr>
              <a:t>？</a:t>
            </a:r>
            <a:endParaRPr lang="en-US" altLang="zh-CN" b="0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endParaRPr lang="en-US" altLang="zh-CN" b="0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0" i="0" u="none" strike="noStrike" dirty="0">
                <a:effectLst/>
                <a:latin typeface="KaiTi" panose="02010609060101010101" pitchFamily="49" charset="-122"/>
                <a:ea typeface="KaiTi" panose="02010609060101010101" pitchFamily="49" charset="-122"/>
              </a:rPr>
              <a:t>战略转型窗口期：此时上市可强化“</a:t>
            </a:r>
            <a:r>
              <a:rPr lang="en-US" b="0" i="0" u="none" strike="noStrike" dirty="0">
                <a:effectLst/>
                <a:latin typeface="KaiTi" panose="02010609060101010101" pitchFamily="49" charset="-122"/>
                <a:ea typeface="KaiTi" panose="02010609060101010101" pitchFamily="49" charset="-122"/>
              </a:rPr>
              <a:t>IP</a:t>
            </a:r>
            <a:r>
              <a:rPr lang="zh-CN" altLang="en-US" b="0" i="0" u="none" strike="noStrike" dirty="0">
                <a:effectLst/>
                <a:latin typeface="KaiTi" panose="02010609060101010101" pitchFamily="49" charset="-122"/>
                <a:ea typeface="KaiTi" panose="02010609060101010101" pitchFamily="49" charset="-122"/>
              </a:rPr>
              <a:t>生态”标签，吸引资本市场关注；</a:t>
            </a:r>
            <a:r>
              <a:rPr lang="en-US" b="0" i="0" u="none" strike="noStrike" dirty="0">
                <a:effectLst/>
                <a:latin typeface="KaiTi" panose="02010609060101010101" pitchFamily="49" charset="-122"/>
                <a:ea typeface="KaiTi" panose="02010609060101010101" pitchFamily="49" charset="-122"/>
              </a:rPr>
              <a:t>TOP TOY</a:t>
            </a:r>
            <a:r>
              <a:rPr lang="zh-CN" altLang="en-US" b="0" i="0" u="none" strike="noStrike" dirty="0">
                <a:effectLst/>
                <a:latin typeface="KaiTi" panose="02010609060101010101" pitchFamily="49" charset="-122"/>
                <a:ea typeface="KaiTi" panose="02010609060101010101" pitchFamily="49" charset="-122"/>
              </a:rPr>
              <a:t>孵化成熟​​。</a:t>
            </a:r>
            <a:endParaRPr lang="en-US" altLang="zh-CN" b="0" i="0" u="none" strike="noStrike" dirty="0">
              <a:effectLst/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N" altLang="zh-CN" b="0" i="0" u="none" strike="noStrike" dirty="0">
              <a:effectLst/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0" i="0" u="none" strike="noStrike" dirty="0">
                <a:effectLst/>
                <a:latin typeface="KaiTi" panose="02010609060101010101" pitchFamily="49" charset="-122"/>
                <a:ea typeface="KaiTi" panose="02010609060101010101" pitchFamily="49" charset="-122"/>
              </a:rPr>
              <a:t>疫情后市场复苏与估值修复：​​零售行业触底反弹​​</a:t>
            </a:r>
            <a:r>
              <a:rPr lang="en-US" altLang="zh-CN" b="0" i="0" u="none" strike="noStrike" dirty="0">
                <a:effectLst/>
                <a:latin typeface="KaiTi" panose="02010609060101010101" pitchFamily="49" charset="-122"/>
                <a:ea typeface="KaiTi" panose="02010609060101010101" pitchFamily="49" charset="-122"/>
              </a:rPr>
              <a:t> 2022</a:t>
            </a:r>
            <a:r>
              <a:rPr lang="zh-CN" altLang="en-US" b="0" i="0" u="none" strike="noStrike" dirty="0">
                <a:effectLst/>
                <a:latin typeface="KaiTi" panose="02010609060101010101" pitchFamily="49" charset="-122"/>
                <a:ea typeface="KaiTi" panose="02010609060101010101" pitchFamily="49" charset="-122"/>
              </a:rPr>
              <a:t>年全球疫情进入缓和期，中国社零总额同比增速回升至</a:t>
            </a:r>
            <a:r>
              <a:rPr lang="en-US" altLang="zh-CN" b="0" i="0" u="none" strike="noStrike" dirty="0">
                <a:effectLst/>
                <a:latin typeface="KaiTi" panose="02010609060101010101" pitchFamily="49" charset="-122"/>
                <a:ea typeface="KaiTi" panose="02010609060101010101" pitchFamily="49" charset="-122"/>
              </a:rPr>
              <a:t>3.5%</a:t>
            </a:r>
            <a:r>
              <a:rPr lang="zh-CN" altLang="en-US" b="0" i="0" u="none" strike="noStrike" dirty="0">
                <a:effectLst/>
                <a:latin typeface="KaiTi" panose="02010609060101010101" pitchFamily="49" charset="-122"/>
                <a:ea typeface="KaiTi" panose="02010609060101010101" pitchFamily="49" charset="-122"/>
              </a:rPr>
              <a:t>（</a:t>
            </a:r>
            <a:r>
              <a:rPr lang="en-US" altLang="zh-CN" b="0" i="0" u="none" strike="noStrike" dirty="0">
                <a:effectLst/>
                <a:latin typeface="KaiTi" panose="02010609060101010101" pitchFamily="49" charset="-122"/>
                <a:ea typeface="KaiTi" panose="02010609060101010101" pitchFamily="49" charset="-122"/>
              </a:rPr>
              <a:t>2022</a:t>
            </a:r>
            <a:r>
              <a:rPr lang="en-US" b="0" i="0" u="none" strike="noStrike" dirty="0">
                <a:effectLst/>
                <a:latin typeface="KaiTi" panose="02010609060101010101" pitchFamily="49" charset="-122"/>
                <a:ea typeface="KaiTi" panose="02010609060101010101" pitchFamily="49" charset="-122"/>
              </a:rPr>
              <a:t>Q2），</a:t>
            </a:r>
            <a:r>
              <a:rPr lang="zh-CN" altLang="en-US" b="0" i="0" u="none" strike="noStrike" dirty="0">
                <a:effectLst/>
                <a:latin typeface="KaiTi" panose="02010609060101010101" pitchFamily="49" charset="-122"/>
                <a:ea typeface="KaiTi" panose="02010609060101010101" pitchFamily="49" charset="-122"/>
              </a:rPr>
              <a:t>消费板块估值修复。</a:t>
            </a:r>
            <a:r>
              <a:rPr lang="en-US" b="0" i="0" u="none" strike="noStrike" dirty="0">
                <a:effectLst/>
                <a:latin typeface="KaiTi" panose="02010609060101010101" pitchFamily="49" charset="-122"/>
                <a:ea typeface="KaiTi" panose="02010609060101010101" pitchFamily="49" charset="-122"/>
              </a:rPr>
              <a:t>MINISO</a:t>
            </a:r>
            <a:r>
              <a:rPr lang="zh-CN" altLang="en-US" b="0" i="0" u="none" strike="noStrike" dirty="0">
                <a:effectLst/>
                <a:latin typeface="KaiTi" panose="02010609060101010101" pitchFamily="49" charset="-122"/>
                <a:ea typeface="KaiTi" panose="02010609060101010101" pitchFamily="49" charset="-122"/>
              </a:rPr>
              <a:t>通过“超级门店”策略（如纽约时代广场店）验证海外扩张韧性，</a:t>
            </a:r>
            <a:r>
              <a:rPr lang="en-US" altLang="zh-CN" b="0" i="0" u="none" strike="noStrike" dirty="0">
                <a:effectLst/>
                <a:latin typeface="KaiTi" panose="02010609060101010101" pitchFamily="49" charset="-122"/>
                <a:ea typeface="KaiTi" panose="02010609060101010101" pitchFamily="49" charset="-122"/>
              </a:rPr>
              <a:t>2022</a:t>
            </a:r>
            <a:r>
              <a:rPr lang="zh-CN" altLang="en-US" b="0" i="0" u="none" strike="noStrike" dirty="0">
                <a:effectLst/>
                <a:latin typeface="KaiTi" panose="02010609060101010101" pitchFamily="49" charset="-122"/>
                <a:ea typeface="KaiTi" panose="02010609060101010101" pitchFamily="49" charset="-122"/>
              </a:rPr>
              <a:t>年全球门店达</a:t>
            </a:r>
            <a:r>
              <a:rPr lang="en-US" altLang="zh-CN" b="0" i="0" u="none" strike="noStrike" dirty="0">
                <a:effectLst/>
                <a:latin typeface="KaiTi" panose="02010609060101010101" pitchFamily="49" charset="-122"/>
                <a:ea typeface="KaiTi" panose="02010609060101010101" pitchFamily="49" charset="-122"/>
              </a:rPr>
              <a:t>5791</a:t>
            </a:r>
            <a:r>
              <a:rPr lang="zh-CN" altLang="en-US" b="0" i="0" u="none" strike="noStrike" dirty="0">
                <a:effectLst/>
                <a:latin typeface="KaiTi" panose="02010609060101010101" pitchFamily="49" charset="-122"/>
                <a:ea typeface="KaiTi" panose="02010609060101010101" pitchFamily="49" charset="-122"/>
              </a:rPr>
              <a:t>家，海外收入占比提升至</a:t>
            </a:r>
            <a:r>
              <a:rPr lang="en-US" altLang="zh-CN" b="0" i="0" u="none" strike="noStrike" dirty="0">
                <a:effectLst/>
                <a:latin typeface="KaiTi" panose="02010609060101010101" pitchFamily="49" charset="-122"/>
                <a:ea typeface="KaiTi" panose="02010609060101010101" pitchFamily="49" charset="-122"/>
              </a:rPr>
              <a:t>32.7%. </a:t>
            </a:r>
            <a:r>
              <a:rPr lang="zh-CN" altLang="en-US" b="0" i="0" u="none" strike="noStrike" dirty="0">
                <a:effectLst/>
                <a:latin typeface="KaiTi" panose="02010609060101010101" pitchFamily="49" charset="-122"/>
                <a:ea typeface="KaiTi" panose="02010609060101010101" pitchFamily="49" charset="-122"/>
              </a:rPr>
              <a:t>规避早期疫情不确定性​​</a:t>
            </a:r>
            <a:r>
              <a:rPr lang="en-US" altLang="zh-CN" b="0" i="0" u="none" strike="noStrike" dirty="0">
                <a:effectLst/>
                <a:latin typeface="KaiTi" panose="02010609060101010101" pitchFamily="49" charset="-122"/>
                <a:ea typeface="KaiTi" panose="02010609060101010101" pitchFamily="49" charset="-122"/>
              </a:rPr>
              <a:t> 2020-2021</a:t>
            </a:r>
            <a:r>
              <a:rPr lang="zh-CN" altLang="en-US" b="0" i="0" u="none" strike="noStrike" dirty="0">
                <a:effectLst/>
                <a:latin typeface="KaiTi" panose="02010609060101010101" pitchFamily="49" charset="-122"/>
                <a:ea typeface="KaiTi" panose="02010609060101010101" pitchFamily="49" charset="-122"/>
              </a:rPr>
              <a:t>年疫情期间，零售企业</a:t>
            </a:r>
            <a:r>
              <a:rPr lang="en-US" b="0" i="0" u="none" strike="noStrike" dirty="0">
                <a:effectLst/>
                <a:latin typeface="KaiTi" panose="02010609060101010101" pitchFamily="49" charset="-122"/>
                <a:ea typeface="KaiTi" panose="02010609060101010101" pitchFamily="49" charset="-122"/>
              </a:rPr>
              <a:t>IPO</a:t>
            </a:r>
            <a:r>
              <a:rPr lang="zh-CN" altLang="en-US" b="0" i="0" u="none" strike="noStrike" dirty="0">
                <a:effectLst/>
                <a:latin typeface="KaiTi" panose="02010609060101010101" pitchFamily="49" charset="-122"/>
                <a:ea typeface="KaiTi" panose="02010609060101010101" pitchFamily="49" charset="-122"/>
              </a:rPr>
              <a:t>估值普遍承压（如泡泡玛特</a:t>
            </a:r>
            <a:r>
              <a:rPr lang="en-US" altLang="zh-CN" b="0" i="0" u="none" strike="noStrike" dirty="0">
                <a:effectLst/>
                <a:latin typeface="KaiTi" panose="02010609060101010101" pitchFamily="49" charset="-122"/>
                <a:ea typeface="KaiTi" panose="02010609060101010101" pitchFamily="49" charset="-122"/>
              </a:rPr>
              <a:t>2020</a:t>
            </a:r>
            <a:r>
              <a:rPr lang="zh-CN" altLang="en-US" b="0" i="0" u="none" strike="noStrike" dirty="0">
                <a:effectLst/>
                <a:latin typeface="KaiTi" panose="02010609060101010101" pitchFamily="49" charset="-122"/>
                <a:ea typeface="KaiTi" panose="02010609060101010101" pitchFamily="49" charset="-122"/>
              </a:rPr>
              <a:t>年港股上市市盈率仅</a:t>
            </a:r>
            <a:r>
              <a:rPr lang="en-US" altLang="zh-CN" b="0" i="0" u="none" strike="noStrike" dirty="0">
                <a:effectLst/>
                <a:latin typeface="KaiTi" panose="02010609060101010101" pitchFamily="49" charset="-122"/>
                <a:ea typeface="KaiTi" panose="02010609060101010101" pitchFamily="49" charset="-122"/>
              </a:rPr>
              <a:t>40</a:t>
            </a:r>
            <a:r>
              <a:rPr lang="zh-CN" altLang="en-US" b="0" i="0" u="none" strike="noStrike" dirty="0">
                <a:effectLst/>
                <a:latin typeface="KaiTi" panose="02010609060101010101" pitchFamily="49" charset="-122"/>
                <a:ea typeface="KaiTi" panose="02010609060101010101" pitchFamily="49" charset="-122"/>
              </a:rPr>
              <a:t>倍，低于疫情前预期）。</a:t>
            </a:r>
            <a:r>
              <a:rPr lang="en-US" altLang="zh-CN" b="0" i="0" u="none" strike="noStrike" dirty="0">
                <a:effectLst/>
                <a:latin typeface="KaiTi" panose="02010609060101010101" pitchFamily="49" charset="-122"/>
                <a:ea typeface="KaiTi" panose="02010609060101010101" pitchFamily="49" charset="-122"/>
              </a:rPr>
              <a:t>2022</a:t>
            </a:r>
            <a:r>
              <a:rPr lang="zh-CN" altLang="en-US" b="0" i="0" u="none" strike="noStrike" dirty="0">
                <a:effectLst/>
                <a:latin typeface="KaiTi" panose="02010609060101010101" pitchFamily="49" charset="-122"/>
                <a:ea typeface="KaiTi" panose="02010609060101010101" pitchFamily="49" charset="-122"/>
              </a:rPr>
              <a:t>年市场情绪回暖，</a:t>
            </a:r>
            <a:r>
              <a:rPr lang="en-US" b="0" i="0" u="none" strike="noStrike" dirty="0">
                <a:effectLst/>
                <a:latin typeface="KaiTi" panose="02010609060101010101" pitchFamily="49" charset="-122"/>
                <a:ea typeface="KaiTi" panose="02010609060101010101" pitchFamily="49" charset="-122"/>
              </a:rPr>
              <a:t>MINISO</a:t>
            </a:r>
            <a:r>
              <a:rPr lang="zh-CN" altLang="en-US" b="0" i="0" u="none" strike="noStrike" dirty="0">
                <a:effectLst/>
                <a:latin typeface="KaiTi" panose="02010609060101010101" pitchFamily="49" charset="-122"/>
                <a:ea typeface="KaiTi" panose="02010609060101010101" pitchFamily="49" charset="-122"/>
              </a:rPr>
              <a:t>港股发行市盈率约</a:t>
            </a:r>
            <a:r>
              <a:rPr lang="en-US" altLang="zh-CN" b="0" i="0" u="none" strike="noStrike" dirty="0">
                <a:effectLst/>
                <a:latin typeface="KaiTi" panose="02010609060101010101" pitchFamily="49" charset="-122"/>
                <a:ea typeface="KaiTi" panose="02010609060101010101" pitchFamily="49" charset="-122"/>
              </a:rPr>
              <a:t>20</a:t>
            </a:r>
            <a:r>
              <a:rPr lang="zh-CN" altLang="en-US" b="0" i="0" u="none" strike="noStrike" dirty="0">
                <a:effectLst/>
                <a:latin typeface="KaiTi" panose="02010609060101010101" pitchFamily="49" charset="-122"/>
                <a:ea typeface="KaiTi" panose="02010609060101010101" pitchFamily="49" charset="-122"/>
              </a:rPr>
              <a:t>倍，平衡了风险与增长预期。</a:t>
            </a:r>
            <a:endParaRPr lang="en-US" altLang="zh-CN" b="0" i="0" u="none" strike="noStrike" dirty="0">
              <a:effectLst/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="0" i="0" u="none" strike="noStrike" dirty="0">
              <a:effectLst/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0" i="0" u="none" strike="noStrike" dirty="0">
                <a:effectLst/>
                <a:latin typeface="KaiTi" panose="02010609060101010101" pitchFamily="49" charset="-122"/>
                <a:ea typeface="KaiTi" panose="02010609060101010101" pitchFamily="49" charset="-122"/>
              </a:rPr>
              <a:t>资本运作需求：融资与分拆的双重目标，​​补充扩张资金​​ </a:t>
            </a:r>
            <a:r>
              <a:rPr lang="en-US" altLang="zh-CN" b="0" i="0" u="none" strike="noStrike" dirty="0">
                <a:effectLst/>
                <a:latin typeface="KaiTi" panose="02010609060101010101" pitchFamily="49" charset="-122"/>
                <a:ea typeface="KaiTi" panose="02010609060101010101" pitchFamily="49" charset="-122"/>
              </a:rPr>
              <a:t>2022</a:t>
            </a:r>
            <a:r>
              <a:rPr lang="zh-CN" altLang="en-US" b="0" i="0" u="none" strike="noStrike" dirty="0">
                <a:effectLst/>
                <a:latin typeface="KaiTi" panose="02010609060101010101" pitchFamily="49" charset="-122"/>
                <a:ea typeface="KaiTi" panose="02010609060101010101" pitchFamily="49" charset="-122"/>
              </a:rPr>
              <a:t>年</a:t>
            </a:r>
            <a:r>
              <a:rPr lang="en-US" b="0" i="0" u="none" strike="noStrike" dirty="0">
                <a:effectLst/>
                <a:latin typeface="KaiTi" panose="02010609060101010101" pitchFamily="49" charset="-122"/>
                <a:ea typeface="KaiTi" panose="02010609060101010101" pitchFamily="49" charset="-122"/>
              </a:rPr>
              <a:t>MINISO</a:t>
            </a:r>
            <a:r>
              <a:rPr lang="zh-CN" altLang="en-US" b="0" i="0" u="none" strike="noStrike" dirty="0">
                <a:effectLst/>
                <a:latin typeface="KaiTi" panose="02010609060101010101" pitchFamily="49" charset="-122"/>
                <a:ea typeface="KaiTi" panose="02010609060101010101" pitchFamily="49" charset="-122"/>
              </a:rPr>
              <a:t>计划新增</a:t>
            </a:r>
            <a:r>
              <a:rPr lang="en-US" altLang="zh-CN" b="0" i="0" u="none" strike="noStrike" dirty="0">
                <a:effectLst/>
                <a:latin typeface="KaiTi" panose="02010609060101010101" pitchFamily="49" charset="-122"/>
                <a:ea typeface="KaiTi" panose="02010609060101010101" pitchFamily="49" charset="-122"/>
              </a:rPr>
              <a:t>500</a:t>
            </a:r>
            <a:r>
              <a:rPr lang="zh-CN" altLang="en-US" b="0" i="0" u="none" strike="noStrike" dirty="0">
                <a:effectLst/>
                <a:latin typeface="KaiTi" panose="02010609060101010101" pitchFamily="49" charset="-122"/>
                <a:ea typeface="KaiTi" panose="02010609060101010101" pitchFamily="49" charset="-122"/>
              </a:rPr>
              <a:t>家海外门店（重点布局东南亚、拉美），单店成本约</a:t>
            </a:r>
            <a:r>
              <a:rPr lang="en-US" altLang="zh-CN" b="0" i="0" u="none" strike="noStrike" dirty="0">
                <a:effectLst/>
                <a:latin typeface="KaiTi" panose="02010609060101010101" pitchFamily="49" charset="-122"/>
                <a:ea typeface="KaiTi" panose="02010609060101010101" pitchFamily="49" charset="-122"/>
              </a:rPr>
              <a:t>50</a:t>
            </a:r>
            <a:r>
              <a:rPr lang="zh-CN" altLang="en-US" b="0" i="0" u="none" strike="noStrike" dirty="0">
                <a:effectLst/>
                <a:latin typeface="KaiTi" panose="02010609060101010101" pitchFamily="49" charset="-122"/>
                <a:ea typeface="KaiTi" panose="02010609060101010101" pitchFamily="49" charset="-122"/>
              </a:rPr>
              <a:t>万元，总需</a:t>
            </a:r>
            <a:r>
              <a:rPr lang="en-US" altLang="zh-CN" b="0" i="0" u="none" strike="noStrike" dirty="0">
                <a:effectLst/>
                <a:latin typeface="KaiTi" panose="02010609060101010101" pitchFamily="49" charset="-122"/>
                <a:ea typeface="KaiTi" panose="02010609060101010101" pitchFamily="49" charset="-122"/>
              </a:rPr>
              <a:t>2.5</a:t>
            </a:r>
            <a:r>
              <a:rPr lang="zh-CN" altLang="en-US" b="0" i="0" u="none" strike="noStrike" dirty="0">
                <a:effectLst/>
                <a:latin typeface="KaiTi" panose="02010609060101010101" pitchFamily="49" charset="-122"/>
                <a:ea typeface="KaiTi" panose="02010609060101010101" pitchFamily="49" charset="-122"/>
              </a:rPr>
              <a:t>亿美元。港股</a:t>
            </a:r>
            <a:r>
              <a:rPr lang="en-US" b="0" i="0" u="none" strike="noStrike" dirty="0">
                <a:effectLst/>
                <a:latin typeface="KaiTi" panose="02010609060101010101" pitchFamily="49" charset="-122"/>
                <a:ea typeface="KaiTi" panose="02010609060101010101" pitchFamily="49" charset="-122"/>
              </a:rPr>
              <a:t>IPO</a:t>
            </a:r>
            <a:r>
              <a:rPr lang="zh-CN" altLang="en-US" b="0" i="0" u="none" strike="noStrike" dirty="0">
                <a:effectLst/>
                <a:latin typeface="KaiTi" panose="02010609060101010101" pitchFamily="49" charset="-122"/>
                <a:ea typeface="KaiTi" panose="02010609060101010101" pitchFamily="49" charset="-122"/>
              </a:rPr>
              <a:t>募资约</a:t>
            </a:r>
            <a:r>
              <a:rPr lang="en-US" altLang="zh-CN" b="0" i="0" u="none" strike="noStrike" dirty="0">
                <a:effectLst/>
                <a:latin typeface="KaiTi" panose="02010609060101010101" pitchFamily="49" charset="-122"/>
                <a:ea typeface="KaiTi" panose="02010609060101010101" pitchFamily="49" charset="-122"/>
              </a:rPr>
              <a:t>5</a:t>
            </a:r>
            <a:r>
              <a:rPr lang="zh-CN" altLang="en-US" b="0" i="0" u="none" strike="noStrike" dirty="0">
                <a:effectLst/>
                <a:latin typeface="KaiTi" panose="02010609060101010101" pitchFamily="49" charset="-122"/>
                <a:ea typeface="KaiTi" panose="02010609060101010101" pitchFamily="49" charset="-122"/>
              </a:rPr>
              <a:t>亿美元，可支撑</a:t>
            </a:r>
            <a:r>
              <a:rPr lang="en-US" altLang="zh-CN" b="0" i="0" u="none" strike="noStrike" dirty="0">
                <a:effectLst/>
                <a:latin typeface="KaiTi" panose="02010609060101010101" pitchFamily="49" charset="-122"/>
                <a:ea typeface="KaiTi" panose="02010609060101010101" pitchFamily="49" charset="-122"/>
              </a:rPr>
              <a:t>3</a:t>
            </a:r>
            <a:r>
              <a:rPr lang="zh-CN" altLang="en-US" b="0" i="0" u="none" strike="noStrike" dirty="0">
                <a:effectLst/>
                <a:latin typeface="KaiTi" panose="02010609060101010101" pitchFamily="49" charset="-122"/>
                <a:ea typeface="KaiTi" panose="02010609060101010101" pitchFamily="49" charset="-122"/>
              </a:rPr>
              <a:t>年扩张计划。为</a:t>
            </a:r>
            <a:r>
              <a:rPr lang="en-US" b="0" i="0" u="none" strike="noStrike" dirty="0">
                <a:effectLst/>
                <a:latin typeface="KaiTi" panose="02010609060101010101" pitchFamily="49" charset="-122"/>
                <a:ea typeface="KaiTi" panose="02010609060101010101" pitchFamily="49" charset="-122"/>
              </a:rPr>
              <a:t>TOP TOY</a:t>
            </a:r>
            <a:r>
              <a:rPr lang="zh-CN" altLang="en-US" b="0" i="0" u="none" strike="noStrike" dirty="0">
                <a:effectLst/>
                <a:latin typeface="KaiTi" panose="02010609060101010101" pitchFamily="49" charset="-122"/>
                <a:ea typeface="KaiTi" panose="02010609060101010101" pitchFamily="49" charset="-122"/>
              </a:rPr>
              <a:t>分拆铺路​​ 分拆潮玩业务需独立财务数据支撑。</a:t>
            </a:r>
            <a:r>
              <a:rPr lang="en-US" altLang="zh-CN" b="0" i="0" u="none" strike="noStrike" dirty="0">
                <a:effectLst/>
                <a:latin typeface="KaiTi" panose="02010609060101010101" pitchFamily="49" charset="-122"/>
                <a:ea typeface="KaiTi" panose="02010609060101010101" pitchFamily="49" charset="-122"/>
              </a:rPr>
              <a:t>2022</a:t>
            </a:r>
            <a:r>
              <a:rPr lang="zh-CN" altLang="en-US" b="0" i="0" u="none" strike="noStrike" dirty="0">
                <a:effectLst/>
                <a:latin typeface="KaiTi" panose="02010609060101010101" pitchFamily="49" charset="-122"/>
                <a:ea typeface="KaiTi" panose="02010609060101010101" pitchFamily="49" charset="-122"/>
              </a:rPr>
              <a:t>年</a:t>
            </a:r>
            <a:r>
              <a:rPr lang="en-US" b="0" i="0" u="none" strike="noStrike" dirty="0">
                <a:effectLst/>
                <a:latin typeface="KaiTi" panose="02010609060101010101" pitchFamily="49" charset="-122"/>
                <a:ea typeface="KaiTi" panose="02010609060101010101" pitchFamily="49" charset="-122"/>
              </a:rPr>
              <a:t>TOP TOY</a:t>
            </a:r>
            <a:r>
              <a:rPr lang="zh-CN" altLang="en-US" b="0" i="0" u="none" strike="noStrike" dirty="0">
                <a:effectLst/>
                <a:latin typeface="KaiTi" panose="02010609060101010101" pitchFamily="49" charset="-122"/>
                <a:ea typeface="KaiTi" panose="02010609060101010101" pitchFamily="49" charset="-122"/>
              </a:rPr>
              <a:t>营收占比已达</a:t>
            </a:r>
            <a:r>
              <a:rPr lang="en-US" altLang="zh-CN" b="0" i="0" u="none" strike="noStrike" dirty="0">
                <a:effectLst/>
                <a:latin typeface="KaiTi" panose="02010609060101010101" pitchFamily="49" charset="-122"/>
                <a:ea typeface="KaiTi" panose="02010609060101010101" pitchFamily="49" charset="-122"/>
              </a:rPr>
              <a:t>5.7%</a:t>
            </a:r>
            <a:r>
              <a:rPr lang="zh-CN" altLang="en-US" b="0" i="0" u="none" strike="noStrike" dirty="0">
                <a:effectLst/>
                <a:latin typeface="KaiTi" panose="02010609060101010101" pitchFamily="49" charset="-122"/>
                <a:ea typeface="KaiTi" panose="02010609060101010101" pitchFamily="49" charset="-122"/>
              </a:rPr>
              <a:t>，若过早上市可能稀释主品牌资源；过晚则错失潮玩赛道估值红利（泡泡玛特</a:t>
            </a:r>
            <a:r>
              <a:rPr lang="en-US" altLang="zh-CN" b="0" i="0" u="none" strike="noStrike" dirty="0">
                <a:effectLst/>
                <a:latin typeface="KaiTi" panose="02010609060101010101" pitchFamily="49" charset="-122"/>
                <a:ea typeface="KaiTi" panose="02010609060101010101" pitchFamily="49" charset="-122"/>
              </a:rPr>
              <a:t>2021</a:t>
            </a:r>
            <a:r>
              <a:rPr lang="zh-CN" altLang="en-US" b="0" i="0" u="none" strike="noStrike" dirty="0">
                <a:effectLst/>
                <a:latin typeface="KaiTi" panose="02010609060101010101" pitchFamily="49" charset="-122"/>
                <a:ea typeface="KaiTi" panose="02010609060101010101" pitchFamily="49" charset="-122"/>
              </a:rPr>
              <a:t>年市值超千亿港元）。</a:t>
            </a:r>
            <a:r>
              <a:rPr lang="en-US" altLang="zh-CN" b="0" i="0" u="none" strike="noStrike" dirty="0">
                <a:effectLst/>
                <a:latin typeface="KaiTi" panose="02010609060101010101" pitchFamily="49" charset="-122"/>
                <a:ea typeface="KaiTi" panose="02010609060101010101" pitchFamily="49" charset="-122"/>
              </a:rPr>
              <a:t>2022</a:t>
            </a:r>
            <a:r>
              <a:rPr lang="zh-CN" altLang="en-US" b="0" i="0" u="none" strike="noStrike" dirty="0">
                <a:effectLst/>
                <a:latin typeface="KaiTi" panose="02010609060101010101" pitchFamily="49" charset="-122"/>
                <a:ea typeface="KaiTi" panose="02010609060101010101" pitchFamily="49" charset="-122"/>
              </a:rPr>
              <a:t>年上市为后续分拆预留操作空间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="0" i="0" u="none" strike="noStrike" dirty="0">
              <a:effectLst/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0" i="0" u="none" strike="noStrike" dirty="0">
                <a:effectLst/>
                <a:latin typeface="KaiTi" panose="02010609060101010101" pitchFamily="49" charset="-122"/>
                <a:ea typeface="KaiTi" panose="02010609060101010101" pitchFamily="49" charset="-122"/>
              </a:rPr>
              <a:t>后续基本实现了预期目标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65ED74-F9AD-43EA-AA5A-A7CF58A412E5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21213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N" dirty="0"/>
              <a:t>Now we have know why MINISO choose IPO in 2022, but </a:t>
            </a:r>
            <a:r>
              <a:rPr lang="en-US" dirty="0"/>
              <a:t>What is the underlying logic for pricing MINISO?</a:t>
            </a:r>
          </a:p>
          <a:p>
            <a:r>
              <a:rPr lang="en-US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need</a:t>
            </a:r>
            <a:r>
              <a:rPr lang="zh-CN" altLang="en-US" dirty="0"/>
              <a:t> </a:t>
            </a:r>
            <a:r>
              <a:rPr lang="en-US" altLang="zh-CN" dirty="0"/>
              <a:t>to do further analysis for this company. Let’s welcome Lan Yang.</a:t>
            </a:r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65ED74-F9AD-43EA-AA5A-A7CF58A412E5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79111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65ED74-F9AD-43EA-AA5A-A7CF58A412E5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96234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>
            <a:extLst>
              <a:ext uri="{FF2B5EF4-FFF2-40B4-BE49-F238E27FC236}">
                <a16:creationId xmlns:a16="http://schemas.microsoft.com/office/drawing/2014/main" id="{881FA8CE-0AD7-A9C3-6094-F1978039D8D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90298" y="476671"/>
            <a:ext cx="954107" cy="923330"/>
          </a:xfrm>
        </p:spPr>
        <p:txBody>
          <a:bodyPr wrap="none" anchor="ctr">
            <a:spAutoFit/>
          </a:bodyPr>
          <a:lstStyle>
            <a:lvl1pPr marL="0" indent="0" algn="ctr">
              <a:spcBef>
                <a:spcPts val="0"/>
              </a:spcBef>
              <a:buNone/>
              <a:defRPr sz="6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6A2F8388-1BDF-60A9-AD9F-5A9D291C708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847528" y="430504"/>
            <a:ext cx="2619628" cy="1015663"/>
          </a:xfrm>
        </p:spPr>
        <p:txBody>
          <a:bodyPr wrap="non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000">
                <a:solidFill>
                  <a:schemeClr val="bg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altLang="zh-CN" dirty="0"/>
              <a:t>Content</a:t>
            </a:r>
            <a:endParaRPr lang="zh-CN" altLang="en-US" dirty="0"/>
          </a:p>
        </p:txBody>
      </p:sp>
      <p:pic>
        <p:nvPicPr>
          <p:cNvPr id="12" name="图片 11" descr="图片包含 白板&#10;&#10;描述已自动生成">
            <a:extLst>
              <a:ext uri="{FF2B5EF4-FFF2-40B4-BE49-F238E27FC236}">
                <a16:creationId xmlns:a16="http://schemas.microsoft.com/office/drawing/2014/main" id="{600634E4-7D98-200C-CC91-44BACC0FA5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00" t="334" r="32495" b="41"/>
          <a:stretch>
            <a:fillRect/>
          </a:stretch>
        </p:blipFill>
        <p:spPr>
          <a:xfrm>
            <a:off x="6174401" y="-55096"/>
            <a:ext cx="6114287" cy="6968191"/>
          </a:xfrm>
          <a:custGeom>
            <a:avLst/>
            <a:gdLst>
              <a:gd name="connsiteX0" fmla="*/ 2130349 w 5746087"/>
              <a:gd name="connsiteY0" fmla="*/ 0 h 6858000"/>
              <a:gd name="connsiteX1" fmla="*/ 5746087 w 5746087"/>
              <a:gd name="connsiteY1" fmla="*/ 0 h 6858000"/>
              <a:gd name="connsiteX2" fmla="*/ 5746087 w 5746087"/>
              <a:gd name="connsiteY2" fmla="*/ 6858000 h 6858000"/>
              <a:gd name="connsiteX3" fmla="*/ 2130349 w 5746087"/>
              <a:gd name="connsiteY3" fmla="*/ 6858000 h 6858000"/>
              <a:gd name="connsiteX4" fmla="*/ 2110343 w 5746087"/>
              <a:gd name="connsiteY4" fmla="*/ 6848120 h 6858000"/>
              <a:gd name="connsiteX5" fmla="*/ 0 w 5746087"/>
              <a:gd name="connsiteY5" fmla="*/ 3429000 h 6858000"/>
              <a:gd name="connsiteX6" fmla="*/ 2110343 w 5746087"/>
              <a:gd name="connsiteY6" fmla="*/ 988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46087" h="6858000">
                <a:moveTo>
                  <a:pt x="2130349" y="0"/>
                </a:moveTo>
                <a:lnTo>
                  <a:pt x="5746087" y="0"/>
                </a:lnTo>
                <a:lnTo>
                  <a:pt x="5746087" y="6858000"/>
                </a:lnTo>
                <a:lnTo>
                  <a:pt x="2130349" y="6858000"/>
                </a:lnTo>
                <a:lnTo>
                  <a:pt x="2110343" y="6848120"/>
                </a:lnTo>
                <a:cubicBezTo>
                  <a:pt x="853327" y="6189655"/>
                  <a:pt x="0" y="4905422"/>
                  <a:pt x="0" y="3429000"/>
                </a:cubicBezTo>
                <a:cubicBezTo>
                  <a:pt x="0" y="1952579"/>
                  <a:pt x="853327" y="668345"/>
                  <a:pt x="2110343" y="9881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41682971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圆角 6">
            <a:extLst>
              <a:ext uri="{FF2B5EF4-FFF2-40B4-BE49-F238E27FC236}">
                <a16:creationId xmlns:a16="http://schemas.microsoft.com/office/drawing/2014/main" id="{29B2FA99-1053-DF2A-CE2E-54BE5D3C2B2C}"/>
              </a:ext>
            </a:extLst>
          </p:cNvPr>
          <p:cNvSpPr/>
          <p:nvPr userDrawn="1"/>
        </p:nvSpPr>
        <p:spPr>
          <a:xfrm>
            <a:off x="314896" y="181800"/>
            <a:ext cx="288032" cy="5040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noFill/>
              </a:ln>
              <a:solidFill>
                <a:schemeClr val="accent1"/>
              </a:solidFill>
            </a:endParaRPr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D16E4A39-268E-A50E-3EE4-E8DC4CB7663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67408" y="181801"/>
            <a:ext cx="5076000" cy="503999"/>
          </a:xfrm>
        </p:spPr>
        <p:txBody>
          <a:bodyPr lIns="72000" tIns="72000" rIns="7200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80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altLang="zh-CN" dirty="0"/>
              <a:t>Content</a:t>
            </a:r>
            <a:endParaRPr lang="zh-CN" altLang="en-US" dirty="0"/>
          </a:p>
        </p:txBody>
      </p:sp>
      <p:pic>
        <p:nvPicPr>
          <p:cNvPr id="11" name="图片 10" descr="男子的脸部特写与文字&#10;&#10;中度可信度描述已自动生成">
            <a:extLst>
              <a:ext uri="{FF2B5EF4-FFF2-40B4-BE49-F238E27FC236}">
                <a16:creationId xmlns:a16="http://schemas.microsoft.com/office/drawing/2014/main" id="{C68D5049-06FA-7ADA-081E-71356C791B7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229" y="76200"/>
            <a:ext cx="523875" cy="609600"/>
          </a:xfrm>
          <a:prstGeom prst="rect">
            <a:avLst/>
          </a:prstGeom>
        </p:spPr>
      </p:pic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699E72A2-02F6-CF41-AB81-A4DF47E50A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228" y="6416675"/>
            <a:ext cx="6543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37F3F4A9-0F58-437F-968E-A13FC12BE5D0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5369610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D3781760-B918-4B07-C04A-22910BCE8C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ACE65B2-539D-18C8-DBE2-629396C60D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DED58C8-76D5-2496-8577-1A97CB715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3F4A9-0F58-437F-968E-A13FC12BE5D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573930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94E5E743-D121-5DEE-E913-0CD29C6C6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64353C9-DECA-DB82-57DA-6A5BA2DF8F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610D23B-0C4C-C2F3-4151-23EA389351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E5450FC-37F8-A7FE-203C-8000147F38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8EDD797-BB3B-B98F-C119-BEF027245C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37F3F4A9-0F58-437F-968E-A13FC12BE5D0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081672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5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KaiTi" panose="02010609060101010101" pitchFamily="49" charset="-122"/>
          <a:ea typeface="KaiTi" panose="02010609060101010101" pitchFamily="49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KaiTi" panose="02010609060101010101" pitchFamily="49" charset="-122"/>
          <a:ea typeface="KaiTi" panose="02010609060101010101" pitchFamily="49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KaiTi" panose="02010609060101010101" pitchFamily="49" charset="-122"/>
          <a:ea typeface="KaiTi" panose="02010609060101010101" pitchFamily="49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KaiTi" panose="02010609060101010101" pitchFamily="49" charset="-122"/>
          <a:ea typeface="KaiTi" panose="02010609060101010101" pitchFamily="49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KaiTi" panose="02010609060101010101" pitchFamily="49" charset="-122"/>
          <a:ea typeface="KaiTi" panose="02010609060101010101" pitchFamily="49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KaiTi" panose="02010609060101010101" pitchFamily="49" charset="-122"/>
          <a:ea typeface="KaiTi" panose="02010609060101010101" pitchFamily="49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92">
          <p15:clr>
            <a:srgbClr val="F26B43"/>
          </p15:clr>
        </p15:guide>
        <p15:guide id="2" pos="7488">
          <p15:clr>
            <a:srgbClr val="F26B43"/>
          </p15:clr>
        </p15:guide>
        <p15:guide id="3" orient="horz" pos="432">
          <p15:clr>
            <a:srgbClr val="F26B43"/>
          </p15:clr>
        </p15:guide>
        <p15:guide id="4" orient="horz" pos="472">
          <p15:clr>
            <a:srgbClr val="F26B43"/>
          </p15:clr>
        </p15:guide>
        <p15:guide id="5" orient="horz" pos="4104">
          <p15:clr>
            <a:srgbClr val="F26B43"/>
          </p15:clr>
        </p15:guide>
        <p15:guide id="6" orient="horz" pos="405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chart" Target="../charts/chart7.xml"/><Relationship Id="rId3" Type="http://schemas.openxmlformats.org/officeDocument/2006/relationships/image" Target="../media/image28.jpg"/><Relationship Id="rId7" Type="http://schemas.openxmlformats.org/officeDocument/2006/relationships/image" Target="../media/image32.jpg"/><Relationship Id="rId12" Type="http://schemas.openxmlformats.org/officeDocument/2006/relationships/chart" Target="../charts/chart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6" Type="http://schemas.openxmlformats.org/officeDocument/2006/relationships/image" Target="../media/image31.jpg"/><Relationship Id="rId11" Type="http://schemas.openxmlformats.org/officeDocument/2006/relationships/image" Target="../media/image15.png"/><Relationship Id="rId5" Type="http://schemas.openxmlformats.org/officeDocument/2006/relationships/image" Target="../media/image30.jpg"/><Relationship Id="rId10" Type="http://schemas.openxmlformats.org/officeDocument/2006/relationships/image" Target="../media/image14.png"/><Relationship Id="rId4" Type="http://schemas.openxmlformats.org/officeDocument/2006/relationships/image" Target="../media/image29.jpg"/><Relationship Id="rId9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13" Type="http://schemas.openxmlformats.org/officeDocument/2006/relationships/image" Target="../media/image35.png"/><Relationship Id="rId18" Type="http://schemas.openxmlformats.org/officeDocument/2006/relationships/image" Target="../media/image40.svg"/><Relationship Id="rId3" Type="http://schemas.openxmlformats.org/officeDocument/2006/relationships/tags" Target="../tags/tag5.xml"/><Relationship Id="rId21" Type="http://schemas.openxmlformats.org/officeDocument/2006/relationships/image" Target="../media/image43.png"/><Relationship Id="rId7" Type="http://schemas.openxmlformats.org/officeDocument/2006/relationships/chart" Target="../charts/chart9.xml"/><Relationship Id="rId12" Type="http://schemas.microsoft.com/office/2007/relationships/diagramDrawing" Target="../diagrams/drawing2.xml"/><Relationship Id="rId17" Type="http://schemas.openxmlformats.org/officeDocument/2006/relationships/image" Target="../media/image39.png"/><Relationship Id="rId2" Type="http://schemas.openxmlformats.org/officeDocument/2006/relationships/tags" Target="../tags/tag4.xml"/><Relationship Id="rId16" Type="http://schemas.openxmlformats.org/officeDocument/2006/relationships/image" Target="../media/image38.svg"/><Relationship Id="rId20" Type="http://schemas.openxmlformats.org/officeDocument/2006/relationships/image" Target="../media/image42.svg"/><Relationship Id="rId1" Type="http://schemas.openxmlformats.org/officeDocument/2006/relationships/tags" Target="../tags/tag3.xml"/><Relationship Id="rId6" Type="http://schemas.openxmlformats.org/officeDocument/2006/relationships/slideLayout" Target="../slideLayouts/slideLayout2.xml"/><Relationship Id="rId11" Type="http://schemas.openxmlformats.org/officeDocument/2006/relationships/diagramColors" Target="../diagrams/colors2.xml"/><Relationship Id="rId5" Type="http://schemas.openxmlformats.org/officeDocument/2006/relationships/tags" Target="../tags/tag7.xml"/><Relationship Id="rId15" Type="http://schemas.openxmlformats.org/officeDocument/2006/relationships/image" Target="../media/image37.png"/><Relationship Id="rId10" Type="http://schemas.openxmlformats.org/officeDocument/2006/relationships/diagramQuickStyle" Target="../diagrams/quickStyle2.xml"/><Relationship Id="rId19" Type="http://schemas.openxmlformats.org/officeDocument/2006/relationships/image" Target="../media/image41.png"/><Relationship Id="rId4" Type="http://schemas.openxmlformats.org/officeDocument/2006/relationships/tags" Target="../tags/tag6.xml"/><Relationship Id="rId9" Type="http://schemas.openxmlformats.org/officeDocument/2006/relationships/diagramLayout" Target="../diagrams/layout2.xml"/><Relationship Id="rId14" Type="http://schemas.openxmlformats.org/officeDocument/2006/relationships/image" Target="../media/image36.svg"/><Relationship Id="rId22" Type="http://schemas.openxmlformats.org/officeDocument/2006/relationships/image" Target="../media/image44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openxmlformats.org/officeDocument/2006/relationships/chart" Target="../charts/chart11.xml"/><Relationship Id="rId7" Type="http://schemas.openxmlformats.org/officeDocument/2006/relationships/image" Target="../media/image37.png"/><Relationship Id="rId2" Type="http://schemas.openxmlformats.org/officeDocument/2006/relationships/chart" Target="../charts/chart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jpeg"/><Relationship Id="rId5" Type="http://schemas.openxmlformats.org/officeDocument/2006/relationships/image" Target="../media/image45.png"/><Relationship Id="rId4" Type="http://schemas.openxmlformats.org/officeDocument/2006/relationships/chart" Target="../charts/char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3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jpeg"/><Relationship Id="rId4" Type="http://schemas.openxmlformats.org/officeDocument/2006/relationships/chart" Target="../charts/chart14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svg"/><Relationship Id="rId3" Type="http://schemas.openxmlformats.org/officeDocument/2006/relationships/chart" Target="../charts/chart15.xml"/><Relationship Id="rId7" Type="http://schemas.openxmlformats.org/officeDocument/2006/relationships/image" Target="../media/image51.png"/><Relationship Id="rId12" Type="http://schemas.openxmlformats.org/officeDocument/2006/relationships/image" Target="../media/image56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svg"/><Relationship Id="rId11" Type="http://schemas.openxmlformats.org/officeDocument/2006/relationships/image" Target="../media/image55.png"/><Relationship Id="rId5" Type="http://schemas.openxmlformats.org/officeDocument/2006/relationships/image" Target="../media/image49.png"/><Relationship Id="rId10" Type="http://schemas.openxmlformats.org/officeDocument/2006/relationships/image" Target="../media/image54.svg"/><Relationship Id="rId4" Type="http://schemas.openxmlformats.org/officeDocument/2006/relationships/chart" Target="../charts/chart16.xml"/><Relationship Id="rId9" Type="http://schemas.openxmlformats.org/officeDocument/2006/relationships/image" Target="../media/image5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68.svg"/><Relationship Id="rId18" Type="http://schemas.openxmlformats.org/officeDocument/2006/relationships/image" Target="../media/image73.png"/><Relationship Id="rId3" Type="http://schemas.openxmlformats.org/officeDocument/2006/relationships/image" Target="../media/image58.svg"/><Relationship Id="rId21" Type="http://schemas.openxmlformats.org/officeDocument/2006/relationships/image" Target="../media/image76.svg"/><Relationship Id="rId7" Type="http://schemas.openxmlformats.org/officeDocument/2006/relationships/image" Target="../media/image62.svg"/><Relationship Id="rId12" Type="http://schemas.openxmlformats.org/officeDocument/2006/relationships/image" Target="../media/image67.png"/><Relationship Id="rId17" Type="http://schemas.openxmlformats.org/officeDocument/2006/relationships/image" Target="../media/image72.svg"/><Relationship Id="rId2" Type="http://schemas.openxmlformats.org/officeDocument/2006/relationships/image" Target="../media/image57.png"/><Relationship Id="rId16" Type="http://schemas.openxmlformats.org/officeDocument/2006/relationships/image" Target="../media/image71.png"/><Relationship Id="rId20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11" Type="http://schemas.openxmlformats.org/officeDocument/2006/relationships/image" Target="../media/image66.svg"/><Relationship Id="rId5" Type="http://schemas.openxmlformats.org/officeDocument/2006/relationships/image" Target="../media/image60.svg"/><Relationship Id="rId15" Type="http://schemas.openxmlformats.org/officeDocument/2006/relationships/image" Target="../media/image70.svg"/><Relationship Id="rId10" Type="http://schemas.openxmlformats.org/officeDocument/2006/relationships/image" Target="../media/image65.png"/><Relationship Id="rId19" Type="http://schemas.openxmlformats.org/officeDocument/2006/relationships/image" Target="../media/image74.svg"/><Relationship Id="rId4" Type="http://schemas.openxmlformats.org/officeDocument/2006/relationships/image" Target="../media/image59.png"/><Relationship Id="rId9" Type="http://schemas.openxmlformats.org/officeDocument/2006/relationships/image" Target="../media/image64.svg"/><Relationship Id="rId14" Type="http://schemas.openxmlformats.org/officeDocument/2006/relationships/image" Target="../media/image69.png"/><Relationship Id="rId22" Type="http://schemas.openxmlformats.org/officeDocument/2006/relationships/chart" Target="../charts/chart1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13" Type="http://schemas.openxmlformats.org/officeDocument/2006/relationships/image" Target="../media/image86.svg"/><Relationship Id="rId3" Type="http://schemas.openxmlformats.org/officeDocument/2006/relationships/image" Target="../media/image78.svg"/><Relationship Id="rId7" Type="http://schemas.openxmlformats.org/officeDocument/2006/relationships/image" Target="../media/image82.svg"/><Relationship Id="rId12" Type="http://schemas.openxmlformats.org/officeDocument/2006/relationships/image" Target="../media/image85.png"/><Relationship Id="rId17" Type="http://schemas.openxmlformats.org/officeDocument/2006/relationships/chart" Target="../charts/chart19.xml"/><Relationship Id="rId2" Type="http://schemas.openxmlformats.org/officeDocument/2006/relationships/image" Target="../media/image77.png"/><Relationship Id="rId16" Type="http://schemas.openxmlformats.org/officeDocument/2006/relationships/chart" Target="../charts/chart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11" Type="http://schemas.openxmlformats.org/officeDocument/2006/relationships/image" Target="../media/image62.svg"/><Relationship Id="rId5" Type="http://schemas.openxmlformats.org/officeDocument/2006/relationships/image" Target="../media/image80.svg"/><Relationship Id="rId15" Type="http://schemas.openxmlformats.org/officeDocument/2006/relationships/image" Target="../media/image88.svg"/><Relationship Id="rId10" Type="http://schemas.openxmlformats.org/officeDocument/2006/relationships/image" Target="../media/image61.png"/><Relationship Id="rId4" Type="http://schemas.openxmlformats.org/officeDocument/2006/relationships/image" Target="../media/image79.png"/><Relationship Id="rId9" Type="http://schemas.openxmlformats.org/officeDocument/2006/relationships/image" Target="../media/image84.svg"/><Relationship Id="rId14" Type="http://schemas.openxmlformats.org/officeDocument/2006/relationships/image" Target="../media/image8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13" Type="http://schemas.openxmlformats.org/officeDocument/2006/relationships/image" Target="../media/image97.png"/><Relationship Id="rId3" Type="http://schemas.openxmlformats.org/officeDocument/2006/relationships/image" Target="../media/image90.svg"/><Relationship Id="rId7" Type="http://schemas.openxmlformats.org/officeDocument/2006/relationships/image" Target="../media/image94.svg"/><Relationship Id="rId12" Type="http://schemas.openxmlformats.org/officeDocument/2006/relationships/chart" Target="../charts/chart20.xml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11" Type="http://schemas.openxmlformats.org/officeDocument/2006/relationships/image" Target="../media/image66.svg"/><Relationship Id="rId5" Type="http://schemas.openxmlformats.org/officeDocument/2006/relationships/image" Target="../media/image92.svg"/><Relationship Id="rId15" Type="http://schemas.openxmlformats.org/officeDocument/2006/relationships/image" Target="../media/image24.png"/><Relationship Id="rId10" Type="http://schemas.openxmlformats.org/officeDocument/2006/relationships/image" Target="../media/image65.png"/><Relationship Id="rId4" Type="http://schemas.openxmlformats.org/officeDocument/2006/relationships/image" Target="../media/image91.png"/><Relationship Id="rId9" Type="http://schemas.openxmlformats.org/officeDocument/2006/relationships/image" Target="../media/image96.svg"/><Relationship Id="rId14" Type="http://schemas.openxmlformats.org/officeDocument/2006/relationships/image" Target="../media/image9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0.png"/><Relationship Id="rId18" Type="http://schemas.openxmlformats.org/officeDocument/2006/relationships/image" Target="../media/image115.svg"/><Relationship Id="rId26" Type="http://schemas.openxmlformats.org/officeDocument/2006/relationships/image" Target="../media/image123.svg"/><Relationship Id="rId3" Type="http://schemas.openxmlformats.org/officeDocument/2006/relationships/image" Target="../media/image100.svg"/><Relationship Id="rId21" Type="http://schemas.openxmlformats.org/officeDocument/2006/relationships/image" Target="../media/image118.png"/><Relationship Id="rId34" Type="http://schemas.openxmlformats.org/officeDocument/2006/relationships/image" Target="../media/image129.svg"/><Relationship Id="rId7" Type="http://schemas.openxmlformats.org/officeDocument/2006/relationships/image" Target="../media/image104.svg"/><Relationship Id="rId12" Type="http://schemas.openxmlformats.org/officeDocument/2006/relationships/image" Target="../media/image109.svg"/><Relationship Id="rId17" Type="http://schemas.openxmlformats.org/officeDocument/2006/relationships/image" Target="../media/image114.png"/><Relationship Id="rId25" Type="http://schemas.openxmlformats.org/officeDocument/2006/relationships/image" Target="../media/image122.png"/><Relationship Id="rId33" Type="http://schemas.openxmlformats.org/officeDocument/2006/relationships/image" Target="../media/image128.png"/><Relationship Id="rId2" Type="http://schemas.openxmlformats.org/officeDocument/2006/relationships/image" Target="../media/image99.png"/><Relationship Id="rId16" Type="http://schemas.openxmlformats.org/officeDocument/2006/relationships/image" Target="../media/image113.svg"/><Relationship Id="rId20" Type="http://schemas.openxmlformats.org/officeDocument/2006/relationships/image" Target="../media/image117.svg"/><Relationship Id="rId29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png"/><Relationship Id="rId11" Type="http://schemas.openxmlformats.org/officeDocument/2006/relationships/image" Target="../media/image108.png"/><Relationship Id="rId24" Type="http://schemas.openxmlformats.org/officeDocument/2006/relationships/image" Target="../media/image121.svg"/><Relationship Id="rId32" Type="http://schemas.openxmlformats.org/officeDocument/2006/relationships/image" Target="../media/image98.png"/><Relationship Id="rId5" Type="http://schemas.openxmlformats.org/officeDocument/2006/relationships/image" Target="../media/image102.svg"/><Relationship Id="rId15" Type="http://schemas.openxmlformats.org/officeDocument/2006/relationships/image" Target="../media/image112.png"/><Relationship Id="rId23" Type="http://schemas.openxmlformats.org/officeDocument/2006/relationships/image" Target="../media/image120.png"/><Relationship Id="rId28" Type="http://schemas.openxmlformats.org/officeDocument/2006/relationships/image" Target="../media/image125.svg"/><Relationship Id="rId10" Type="http://schemas.openxmlformats.org/officeDocument/2006/relationships/image" Target="../media/image107.jpeg"/><Relationship Id="rId19" Type="http://schemas.openxmlformats.org/officeDocument/2006/relationships/image" Target="../media/image116.png"/><Relationship Id="rId31" Type="http://schemas.openxmlformats.org/officeDocument/2006/relationships/image" Target="../media/image97.png"/><Relationship Id="rId4" Type="http://schemas.openxmlformats.org/officeDocument/2006/relationships/image" Target="../media/image101.png"/><Relationship Id="rId9" Type="http://schemas.openxmlformats.org/officeDocument/2006/relationships/image" Target="../media/image106.svg"/><Relationship Id="rId14" Type="http://schemas.openxmlformats.org/officeDocument/2006/relationships/image" Target="../media/image111.svg"/><Relationship Id="rId22" Type="http://schemas.openxmlformats.org/officeDocument/2006/relationships/image" Target="../media/image119.svg"/><Relationship Id="rId27" Type="http://schemas.openxmlformats.org/officeDocument/2006/relationships/image" Target="../media/image124.png"/><Relationship Id="rId30" Type="http://schemas.openxmlformats.org/officeDocument/2006/relationships/image" Target="../media/image127.svg"/><Relationship Id="rId35" Type="http://schemas.openxmlformats.org/officeDocument/2006/relationships/chart" Target="../charts/chart21.xml"/><Relationship Id="rId8" Type="http://schemas.openxmlformats.org/officeDocument/2006/relationships/image" Target="../media/image10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tags" Target="../tags/tag10.xml"/><Relationship Id="rId7" Type="http://schemas.openxmlformats.org/officeDocument/2006/relationships/image" Target="../media/image24.png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image" Target="../media/image15.png"/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3" Type="http://schemas.openxmlformats.org/officeDocument/2006/relationships/tags" Target="../tags/tag13.xml"/><Relationship Id="rId7" Type="http://schemas.openxmlformats.org/officeDocument/2006/relationships/image" Target="../media/image130.png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15.xml"/><Relationship Id="rId4" Type="http://schemas.openxmlformats.org/officeDocument/2006/relationships/tags" Target="../tags/tag14.xml"/><Relationship Id="rId9" Type="http://schemas.openxmlformats.org/officeDocument/2006/relationships/image" Target="../media/image132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chart" Target="../charts/chart22.xml"/><Relationship Id="rId13" Type="http://schemas.openxmlformats.org/officeDocument/2006/relationships/image" Target="../media/image135.png"/><Relationship Id="rId3" Type="http://schemas.openxmlformats.org/officeDocument/2006/relationships/tags" Target="../tags/tag18.xml"/><Relationship Id="rId7" Type="http://schemas.openxmlformats.org/officeDocument/2006/relationships/chart" Target="../charts/chart22.xml"/><Relationship Id="rId12" Type="http://schemas.openxmlformats.org/officeDocument/2006/relationships/image" Target="../media/image134.png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6" Type="http://schemas.openxmlformats.org/officeDocument/2006/relationships/slideLayout" Target="../slideLayouts/slideLayout2.xml"/><Relationship Id="rId11" Type="http://schemas.openxmlformats.org/officeDocument/2006/relationships/tags" Target="../tags/tag20.xml"/><Relationship Id="rId5" Type="http://schemas.openxmlformats.org/officeDocument/2006/relationships/tags" Target="../tags/tag20.xml"/><Relationship Id="rId10" Type="http://schemas.openxmlformats.org/officeDocument/2006/relationships/image" Target="../media/image133.png"/><Relationship Id="rId4" Type="http://schemas.openxmlformats.org/officeDocument/2006/relationships/tags" Target="../tags/tag19.xml"/><Relationship Id="rId9" Type="http://schemas.openxmlformats.org/officeDocument/2006/relationships/tags" Target="../tags/tag1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9.png"/><Relationship Id="rId4" Type="http://schemas.openxmlformats.org/officeDocument/2006/relationships/image" Target="../media/image13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tags" Target="../tags/tag21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png"/><Relationship Id="rId3" Type="http://schemas.openxmlformats.org/officeDocument/2006/relationships/image" Target="../media/image142.svg"/><Relationship Id="rId7" Type="http://schemas.openxmlformats.org/officeDocument/2006/relationships/image" Target="../media/image146.svg"/><Relationship Id="rId12" Type="http://schemas.openxmlformats.org/officeDocument/2006/relationships/image" Target="../media/image151.jpe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5.png"/><Relationship Id="rId11" Type="http://schemas.openxmlformats.org/officeDocument/2006/relationships/image" Target="../media/image150.svg"/><Relationship Id="rId5" Type="http://schemas.openxmlformats.org/officeDocument/2006/relationships/image" Target="../media/image144.svg"/><Relationship Id="rId10" Type="http://schemas.openxmlformats.org/officeDocument/2006/relationships/image" Target="../media/image149.png"/><Relationship Id="rId4" Type="http://schemas.openxmlformats.org/officeDocument/2006/relationships/image" Target="../media/image143.png"/><Relationship Id="rId9" Type="http://schemas.openxmlformats.org/officeDocument/2006/relationships/image" Target="../media/image148.sv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3.png"/><Relationship Id="rId4" Type="http://schemas.openxmlformats.org/officeDocument/2006/relationships/image" Target="../media/image15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18" Type="http://schemas.openxmlformats.org/officeDocument/2006/relationships/image" Target="../media/image1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jpeg"/><Relationship Id="rId17" Type="http://schemas.openxmlformats.org/officeDocument/2006/relationships/image" Target="../media/image18.jpe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jpeg"/><Relationship Id="rId5" Type="http://schemas.openxmlformats.org/officeDocument/2006/relationships/image" Target="../media/image6.png"/><Relationship Id="rId15" Type="http://schemas.openxmlformats.org/officeDocument/2006/relationships/image" Target="../media/image16.jpeg"/><Relationship Id="rId10" Type="http://schemas.openxmlformats.org/officeDocument/2006/relationships/image" Target="../media/image11.jpeg"/><Relationship Id="rId4" Type="http://schemas.openxmlformats.org/officeDocument/2006/relationships/image" Target="../media/image5.png"/><Relationship Id="rId9" Type="http://schemas.openxmlformats.org/officeDocument/2006/relationships/image" Target="../media/image10.jpeg"/><Relationship Id="rId1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chart" Target="../charts/chart3.xml"/><Relationship Id="rId7" Type="http://schemas.openxmlformats.org/officeDocument/2006/relationships/image" Target="../media/image25.pn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商店的玻璃窗上有商标&#10;&#10;中度可信度描述已自动生成">
            <a:extLst>
              <a:ext uri="{FF2B5EF4-FFF2-40B4-BE49-F238E27FC236}">
                <a16:creationId xmlns:a16="http://schemas.microsoft.com/office/drawing/2014/main" id="{C5107150-6A36-7DEF-53DA-8BB2A56322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564" y="0"/>
            <a:ext cx="11975436" cy="6858000"/>
          </a:xfrm>
          <a:prstGeom prst="rect">
            <a:avLst/>
          </a:prstGeom>
        </p:spPr>
      </p:pic>
      <p:pic>
        <p:nvPicPr>
          <p:cNvPr id="9" name="图片 8" descr="商店的玻璃窗上有商标&#10;&#10;中度可信度描述已自动生成">
            <a:extLst>
              <a:ext uri="{FF2B5EF4-FFF2-40B4-BE49-F238E27FC236}">
                <a16:creationId xmlns:a16="http://schemas.microsoft.com/office/drawing/2014/main" id="{544181FD-9C72-6F80-4E3C-E5BECDD116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4" r="82172"/>
          <a:stretch/>
        </p:blipFill>
        <p:spPr>
          <a:xfrm>
            <a:off x="0" y="0"/>
            <a:ext cx="2351584" cy="6858000"/>
          </a:xfrm>
          <a:custGeom>
            <a:avLst/>
            <a:gdLst>
              <a:gd name="connsiteX0" fmla="*/ 0 w 2351584"/>
              <a:gd name="connsiteY0" fmla="*/ 0 h 6858000"/>
              <a:gd name="connsiteX1" fmla="*/ 2351584 w 2351584"/>
              <a:gd name="connsiteY1" fmla="*/ 0 h 6858000"/>
              <a:gd name="connsiteX2" fmla="*/ 2351584 w 2351584"/>
              <a:gd name="connsiteY2" fmla="*/ 6858000 h 6858000"/>
              <a:gd name="connsiteX3" fmla="*/ 0 w 235158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51584" h="6858000">
                <a:moveTo>
                  <a:pt x="0" y="0"/>
                </a:moveTo>
                <a:lnTo>
                  <a:pt x="2351584" y="0"/>
                </a:lnTo>
                <a:lnTo>
                  <a:pt x="235158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7DF83B09-21EE-A6F5-94A0-89EDDA88FAB6}"/>
              </a:ext>
            </a:extLst>
          </p:cNvPr>
          <p:cNvSpPr txBox="1"/>
          <p:nvPr/>
        </p:nvSpPr>
        <p:spPr>
          <a:xfrm>
            <a:off x="335360" y="5765180"/>
            <a:ext cx="6480720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500" b="1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April 17</a:t>
            </a:r>
            <a:r>
              <a:rPr lang="en-US" altLang="zh-CN" sz="1500" b="1" baseline="30000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th</a:t>
            </a:r>
            <a:r>
              <a:rPr lang="en-US" altLang="zh-CN" sz="1500" b="1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, 2025</a:t>
            </a:r>
          </a:p>
          <a:p>
            <a:pPr>
              <a:lnSpc>
                <a:spcPct val="150000"/>
              </a:lnSpc>
            </a:pPr>
            <a:r>
              <a:rPr lang="en-US" altLang="zh-CN" sz="1500" b="1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Group 3: Kai</a:t>
            </a:r>
            <a:r>
              <a:rPr lang="zh-CN" altLang="en-US" sz="1500" b="1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1500" b="1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Ren, Yang Lan, </a:t>
            </a:r>
            <a:r>
              <a:rPr lang="en-US" altLang="zh-CN" sz="1500" b="1" dirty="0" err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YiMing</a:t>
            </a:r>
            <a:r>
              <a:rPr lang="en-US" altLang="zh-CN" sz="1500" b="1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 Jiang, Rui Hu, Gary Li, </a:t>
            </a:r>
            <a:r>
              <a:rPr lang="en-US" altLang="zh-CN" sz="1500" b="1" dirty="0" err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WeiJie</a:t>
            </a:r>
            <a:r>
              <a:rPr lang="en-US" altLang="zh-CN" sz="1500" b="1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 Zhang</a:t>
            </a:r>
          </a:p>
          <a:p>
            <a:pPr>
              <a:lnSpc>
                <a:spcPct val="150000"/>
              </a:lnSpc>
            </a:pPr>
            <a:r>
              <a:rPr lang="en-US" altLang="zh-CN" sz="1500" b="1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                 (Ordered by Pre)</a:t>
            </a:r>
            <a:endParaRPr lang="zh-CN" altLang="en-US" sz="1500" b="1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Times New Roman" panose="02020603050405020304" pitchFamily="18" charset="0"/>
              <a:ea typeface="KaiTi" panose="02010609060101010101" pitchFamily="49" charset="-122"/>
              <a:cs typeface="Times New Roman" panose="02020603050405020304" pitchFamily="18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D933C73-3D77-2E44-8801-032E9C843389}"/>
              </a:ext>
            </a:extLst>
          </p:cNvPr>
          <p:cNvGrpSpPr/>
          <p:nvPr/>
        </p:nvGrpSpPr>
        <p:grpSpPr>
          <a:xfrm>
            <a:off x="335360" y="978565"/>
            <a:ext cx="5400600" cy="3803132"/>
            <a:chOff x="335360" y="1031731"/>
            <a:chExt cx="5400600" cy="3803132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35611A36-C986-A748-B9BB-6772B988FB45}"/>
                </a:ext>
              </a:extLst>
            </p:cNvPr>
            <p:cNvGrpSpPr/>
            <p:nvPr/>
          </p:nvGrpSpPr>
          <p:grpSpPr>
            <a:xfrm>
              <a:off x="551384" y="1031731"/>
              <a:ext cx="2923330" cy="813835"/>
              <a:chOff x="479376" y="996555"/>
              <a:chExt cx="2923330" cy="813835"/>
            </a:xfrm>
          </p:grpSpPr>
          <p:sp>
            <p:nvSpPr>
              <p:cNvPr id="14" name="文本框 9">
                <a:extLst>
                  <a:ext uri="{FF2B5EF4-FFF2-40B4-BE49-F238E27FC236}">
                    <a16:creationId xmlns:a16="http://schemas.microsoft.com/office/drawing/2014/main" id="{62A6792E-60BB-CB42-82ED-82B5A6BE5AC3}"/>
                  </a:ext>
                </a:extLst>
              </p:cNvPr>
              <p:cNvSpPr txBox="1"/>
              <p:nvPr/>
            </p:nvSpPr>
            <p:spPr>
              <a:xfrm>
                <a:off x="479376" y="996555"/>
                <a:ext cx="2923330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4400" b="1" spc="600" dirty="0">
                    <a:solidFill>
                      <a:schemeClr val="accent1"/>
                    </a:solidFill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9896.HK</a:t>
                </a:r>
                <a:endParaRPr lang="zh-CN" altLang="en-US" sz="4400" b="1" spc="600" dirty="0">
                  <a:solidFill>
                    <a:schemeClr val="accent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5" name="直接连接符 10">
                <a:extLst>
                  <a:ext uri="{FF2B5EF4-FFF2-40B4-BE49-F238E27FC236}">
                    <a16:creationId xmlns:a16="http://schemas.microsoft.com/office/drawing/2014/main" id="{2B22A5B6-96C4-E842-B8AD-32791CA0AA3A}"/>
                  </a:ext>
                </a:extLst>
              </p:cNvPr>
              <p:cNvCxnSpPr/>
              <p:nvPr/>
            </p:nvCxnSpPr>
            <p:spPr>
              <a:xfrm>
                <a:off x="479376" y="1810390"/>
                <a:ext cx="2923330" cy="0"/>
              </a:xfrm>
              <a:prstGeom prst="line">
                <a:avLst/>
              </a:prstGeom>
              <a:ln w="63500">
                <a:solidFill>
                  <a:schemeClr val="accent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文本框 11">
              <a:extLst>
                <a:ext uri="{FF2B5EF4-FFF2-40B4-BE49-F238E27FC236}">
                  <a16:creationId xmlns:a16="http://schemas.microsoft.com/office/drawing/2014/main" id="{69CD7B9A-6729-B645-BD48-F6FC54D9B180}"/>
                </a:ext>
              </a:extLst>
            </p:cNvPr>
            <p:cNvSpPr txBox="1"/>
            <p:nvPr/>
          </p:nvSpPr>
          <p:spPr>
            <a:xfrm>
              <a:off x="335360" y="2296877"/>
              <a:ext cx="4536504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8000" b="1" dirty="0">
                  <a:solidFill>
                    <a:schemeClr val="accent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Times New Roman" panose="02020603050405020304" pitchFamily="18" charset="0"/>
                  <a:ea typeface="+mj-ea"/>
                  <a:cs typeface="Times New Roman" panose="02020603050405020304" pitchFamily="18" charset="0"/>
                </a:rPr>
                <a:t>MINISO</a:t>
              </a:r>
              <a:endParaRPr lang="zh-CN" altLang="en-US" sz="6600" b="1" dirty="0">
                <a:solidFill>
                  <a:schemeClr val="accent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" name="文本框 12">
              <a:extLst>
                <a:ext uri="{FF2B5EF4-FFF2-40B4-BE49-F238E27FC236}">
                  <a16:creationId xmlns:a16="http://schemas.microsoft.com/office/drawing/2014/main" id="{86C98631-31B6-4446-BB19-306CFE699D26}"/>
                </a:ext>
              </a:extLst>
            </p:cNvPr>
            <p:cNvSpPr txBox="1"/>
            <p:nvPr/>
          </p:nvSpPr>
          <p:spPr>
            <a:xfrm>
              <a:off x="338670" y="4065422"/>
              <a:ext cx="539729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400" b="1" dirty="0">
                  <a:solidFill>
                    <a:schemeClr val="accent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LIFE</a:t>
              </a:r>
              <a:r>
                <a:rPr lang="zh-CN" altLang="en-US" sz="4400" b="1" dirty="0">
                  <a:solidFill>
                    <a:schemeClr val="accent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4400" b="1" dirty="0">
                  <a:solidFill>
                    <a:schemeClr val="accent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IS</a:t>
              </a:r>
              <a:r>
                <a:rPr lang="zh-CN" altLang="en-US" sz="4400" b="1" dirty="0">
                  <a:solidFill>
                    <a:schemeClr val="accent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4400" b="1" dirty="0">
                  <a:solidFill>
                    <a:schemeClr val="accent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FOR</a:t>
              </a:r>
              <a:r>
                <a:rPr lang="zh-CN" altLang="en-US" sz="4400" b="1" dirty="0">
                  <a:solidFill>
                    <a:schemeClr val="accent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4400" b="1" dirty="0">
                  <a:solidFill>
                    <a:schemeClr val="accent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FUN</a:t>
              </a:r>
              <a:endParaRPr lang="zh-CN" altLang="en-US" sz="4400" b="1" dirty="0">
                <a:solidFill>
                  <a:schemeClr val="accent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781392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5B3D5C8-8DBD-CF49-9984-0C6C9AC49BC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67408" y="181801"/>
            <a:ext cx="9793088" cy="503999"/>
          </a:xfrm>
        </p:spPr>
        <p:txBody>
          <a:bodyPr/>
          <a:lstStyle/>
          <a:p>
            <a:r>
              <a:rPr lang="en-US" altLang="zh-CN" sz="2800" b="1" dirty="0">
                <a:effectLst/>
                <a:latin typeface="Times New Roman" panose="02020603050405020304" pitchFamily="18" charset="0"/>
              </a:rPr>
              <a:t>3.1.2 Industry Analysis: </a:t>
            </a:r>
            <a:r>
              <a:rPr lang="en-US" altLang="zh-CN" sz="2800" b="1" dirty="0">
                <a:solidFill>
                  <a:schemeClr val="accent1"/>
                </a:solidFill>
                <a:effectLst/>
                <a:latin typeface="Times New Roman" panose="02020603050405020304" pitchFamily="18" charset="0"/>
              </a:rPr>
              <a:t>Private-brand Retail 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D217FBF-2F76-4C4A-ADB1-236D8E8EFC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F3F4A9-0F58-437F-968E-A13FC12BE5D0}" type="slidenum">
              <a:rPr lang="zh-CN" altLang="en-US" smtClean="0"/>
              <a:pPr/>
              <a:t>10</a:t>
            </a:fld>
            <a:endParaRPr lang="zh-CN" altLang="en-US" dirty="0"/>
          </a:p>
        </p:txBody>
      </p:sp>
      <p:sp>
        <p:nvSpPr>
          <p:cNvPr id="15" name="TextBox 78">
            <a:extLst>
              <a:ext uri="{FF2B5EF4-FFF2-40B4-BE49-F238E27FC236}">
                <a16:creationId xmlns:a16="http://schemas.microsoft.com/office/drawing/2014/main" id="{2A0C8661-F3E9-3548-9E52-22D33F8EB712}"/>
              </a:ext>
            </a:extLst>
          </p:cNvPr>
          <p:cNvSpPr txBox="1"/>
          <p:nvPr/>
        </p:nvSpPr>
        <p:spPr>
          <a:xfrm>
            <a:off x="0" y="6550223"/>
            <a:ext cx="1554721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CN" sz="1400" i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lang="en-US" sz="1400" i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</a:t>
            </a:r>
            <a:r>
              <a:rPr lang="en-US" altLang="zh-CN" sz="1400" i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ource:</a:t>
            </a:r>
            <a:r>
              <a:rPr lang="zh-CN" altLang="en-US" sz="1400" i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0" i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Wind</a:t>
            </a:r>
            <a:endParaRPr lang="en-CN" sz="1400" i="1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A59B40C-B457-D14A-AFA6-CFF2D558520C}"/>
              </a:ext>
            </a:extLst>
          </p:cNvPr>
          <p:cNvGrpSpPr/>
          <p:nvPr/>
        </p:nvGrpSpPr>
        <p:grpSpPr>
          <a:xfrm>
            <a:off x="330031" y="848527"/>
            <a:ext cx="11531938" cy="5538969"/>
            <a:chOff x="188859" y="777560"/>
            <a:chExt cx="11531938" cy="5538969"/>
          </a:xfrm>
        </p:grpSpPr>
        <p:graphicFrame>
          <p:nvGraphicFramePr>
            <p:cNvPr id="5" name="图表 4">
              <a:extLst>
                <a:ext uri="{FF2B5EF4-FFF2-40B4-BE49-F238E27FC236}">
                  <a16:creationId xmlns:a16="http://schemas.microsoft.com/office/drawing/2014/main" id="{130AECCF-C975-E149-8B50-22CE48700689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2340479141"/>
                </p:ext>
              </p:extLst>
            </p:nvPr>
          </p:nvGraphicFramePr>
          <p:xfrm>
            <a:off x="6248188" y="3128562"/>
            <a:ext cx="5472607" cy="233888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graphicFrame>
          <p:nvGraphicFramePr>
            <p:cNvPr id="6" name="图表 9">
              <a:extLst>
                <a:ext uri="{FF2B5EF4-FFF2-40B4-BE49-F238E27FC236}">
                  <a16:creationId xmlns:a16="http://schemas.microsoft.com/office/drawing/2014/main" id="{5748C4A8-4A30-E141-AC98-78169F8D0111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671132432"/>
                </p:ext>
              </p:extLst>
            </p:nvPr>
          </p:nvGraphicFramePr>
          <p:xfrm>
            <a:off x="193922" y="3123277"/>
            <a:ext cx="5472608" cy="234719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7" name="Rectangle 1">
              <a:extLst>
                <a:ext uri="{FF2B5EF4-FFF2-40B4-BE49-F238E27FC236}">
                  <a16:creationId xmlns:a16="http://schemas.microsoft.com/office/drawing/2014/main" id="{5098FF62-D03C-4548-AD49-B913945BCB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8859" y="5467444"/>
              <a:ext cx="5472608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kumimoji="0" lang="en-US" altLang="zh-CN" sz="1400" b="1" i="0" u="none" strike="noStrike" cap="none" normalizeH="0" baseline="0" dirty="0">
                  <a:ln>
                    <a:noFill/>
                  </a:ln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Fig 3.3 </a:t>
              </a:r>
              <a:r>
                <a:rPr kumimoji="0" lang="en-US" altLang="zh-CN" sz="1400" b="0" i="0" u="none" strike="noStrike" cap="none" normalizeH="0" baseline="0" dirty="0">
                  <a:ln>
                    <a:noFill/>
                  </a:ln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Top 5 Global </a:t>
              </a:r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</a:t>
              </a:r>
              <a:r>
                <a:rPr kumimoji="0" lang="en-US" altLang="zh-CN" sz="1400" b="0" i="0" u="none" strike="noStrike" cap="none" normalizeH="0" baseline="0" dirty="0">
                  <a:ln>
                    <a:noFill/>
                  </a:ln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rivate-brand</a:t>
              </a:r>
              <a:r>
                <a:rPr kumimoji="0" lang="zh-CN" altLang="en-US" sz="1400" b="0" i="0" u="none" strike="noStrike" cap="none" normalizeH="0" baseline="0" dirty="0">
                  <a:ln>
                    <a:noFill/>
                  </a:ln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</a:t>
              </a:r>
              <a:r>
                <a:rPr kumimoji="0" lang="en-US" altLang="zh-CN" sz="1400" b="0" i="0" u="none" strike="noStrike" cap="none" normalizeH="0" baseline="0" dirty="0">
                  <a:ln>
                    <a:noFill/>
                  </a:ln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etail </a:t>
              </a:r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  <a:r>
                <a:rPr kumimoji="0" lang="en-US" altLang="zh-CN" sz="1400" b="0" i="0" u="none" strike="noStrike" cap="none" normalizeH="0" baseline="0" dirty="0">
                  <a:ln>
                    <a:noFill/>
                  </a:ln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ompanies by GMV (2021).</a:t>
              </a:r>
            </a:p>
          </p:txBody>
        </p:sp>
        <p:sp>
          <p:nvSpPr>
            <p:cNvPr id="8" name="Rectangle 1">
              <a:extLst>
                <a:ext uri="{FF2B5EF4-FFF2-40B4-BE49-F238E27FC236}">
                  <a16:creationId xmlns:a16="http://schemas.microsoft.com/office/drawing/2014/main" id="{EDABE16D-D5A3-5B49-A45D-F28C295294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43125" y="5469362"/>
              <a:ext cx="5472608" cy="3058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kumimoji="0" lang="en-US" altLang="zh-CN" sz="14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Fig 3.4 </a:t>
              </a:r>
              <a:r>
                <a:rPr kumimoji="0" lang="en-US" altLang="zh-CN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Top 5 Domestic private-brand</a:t>
              </a:r>
              <a:r>
                <a:rPr kumimoji="0" lang="zh-CN" altLang="en-US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</a:t>
              </a:r>
              <a:r>
                <a:rPr kumimoji="0" lang="en-US" altLang="zh-CN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etail </a:t>
              </a:r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  <a:r>
                <a:rPr kumimoji="0" lang="en-US" altLang="zh-CN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ompanies by GMV (2021).</a:t>
              </a:r>
            </a:p>
          </p:txBody>
        </p:sp>
        <p:sp>
          <p:nvSpPr>
            <p:cNvPr id="10" name="Rounded Rectangle 304">
              <a:extLst>
                <a:ext uri="{FF2B5EF4-FFF2-40B4-BE49-F238E27FC236}">
                  <a16:creationId xmlns:a16="http://schemas.microsoft.com/office/drawing/2014/main" id="{58575D2F-97BC-E345-A4CD-5E3CB034D9D8}"/>
                </a:ext>
              </a:extLst>
            </p:cNvPr>
            <p:cNvSpPr/>
            <p:nvPr/>
          </p:nvSpPr>
          <p:spPr>
            <a:xfrm>
              <a:off x="191344" y="777560"/>
              <a:ext cx="5472608" cy="2207653"/>
            </a:xfrm>
            <a:prstGeom prst="roundRect">
              <a:avLst>
                <a:gd name="adj" fmla="val 0"/>
              </a:avLst>
            </a:prstGeom>
            <a:noFill/>
            <a:ln w="12700">
              <a:solidFill>
                <a:schemeClr val="accent1"/>
              </a:solidFill>
              <a:prstDash val="dashDot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zh-CN" b="1" dirty="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Global</a:t>
              </a:r>
            </a:p>
          </p:txBody>
        </p:sp>
        <p:sp>
          <p:nvSpPr>
            <p:cNvPr id="16" name="矩形: 圆角 6">
              <a:extLst>
                <a:ext uri="{FF2B5EF4-FFF2-40B4-BE49-F238E27FC236}">
                  <a16:creationId xmlns:a16="http://schemas.microsoft.com/office/drawing/2014/main" id="{21BAE9E2-7BBA-1943-BFE0-F88CE7FB14E5}"/>
                </a:ext>
              </a:extLst>
            </p:cNvPr>
            <p:cNvSpPr/>
            <p:nvPr/>
          </p:nvSpPr>
          <p:spPr>
            <a:xfrm>
              <a:off x="190102" y="5884529"/>
              <a:ext cx="11529452" cy="432000"/>
            </a:xfrm>
            <a:prstGeom prst="roundRect">
              <a:avLst>
                <a:gd name="adj" fmla="val 9452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2700">
              <a:solidFill>
                <a:schemeClr val="accent1">
                  <a:lumMod val="60000"/>
                  <a:lumOff val="40000"/>
                </a:schemeClr>
              </a:solidFill>
              <a:prstDash val="dash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accent5">
                      <a:lumMod val="10000"/>
                    </a:schemeClr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This sector is </a:t>
              </a:r>
              <a:r>
                <a:rPr lang="en-US" altLang="zh-CN" sz="2000" b="1" i="1" dirty="0">
                  <a:solidFill>
                    <a:srgbClr val="C00000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competitive </a:t>
              </a:r>
              <a:r>
                <a:rPr lang="en-US" altLang="zh-CN" sz="2000" dirty="0">
                  <a:solidFill>
                    <a:schemeClr val="accent5">
                      <a:lumMod val="10000"/>
                    </a:schemeClr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both domestically and globally, with </a:t>
              </a:r>
              <a:r>
                <a:rPr lang="en-US" altLang="zh-CN" sz="2000" b="1" i="1" dirty="0">
                  <a:solidFill>
                    <a:srgbClr val="C00000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MINISO leading in market share.</a:t>
              </a:r>
              <a:endParaRPr lang="en-US" altLang="zh-CN" sz="2000" b="1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1D4393E5-88D0-9E47-AB0B-BE51447CC201}"/>
                </a:ext>
              </a:extLst>
            </p:cNvPr>
            <p:cNvSpPr/>
            <p:nvPr/>
          </p:nvSpPr>
          <p:spPr>
            <a:xfrm>
              <a:off x="389366" y="1139135"/>
              <a:ext cx="5076564" cy="1752307"/>
            </a:xfrm>
            <a:prstGeom prst="roundRect">
              <a:avLst>
                <a:gd name="adj" fmla="val 11943"/>
              </a:avLst>
            </a:prstGeom>
            <a:solidFill>
              <a:srgbClr val="FDEDEE">
                <a:alpha val="80000"/>
              </a:srgbClr>
            </a:solidFill>
            <a:ln w="12700">
              <a:noFill/>
              <a:prstDash val="dashDot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lnSpc>
                  <a:spcPct val="120000"/>
                </a:lnSpc>
                <a:buFont typeface="Wingdings" pitchFamily="2" charset="2"/>
                <a:buChar char="v"/>
              </a:pPr>
              <a:r>
                <a:rPr lang="en-US" altLang="zh-CN" sz="1600" b="1" dirty="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Market Fragmentation: </a:t>
              </a:r>
              <a:r>
                <a:rPr lang="en-US" altLang="zh-CN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Global</a:t>
              </a:r>
              <a:r>
                <a:rPr lang="en-US" altLang="zh-CN" sz="16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CR3 is 17.5% (2021), showing </a:t>
              </a:r>
              <a:r>
                <a:rPr lang="en-US" altLang="zh-CN" sz="1600" i="1" dirty="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moderate consolidation</a:t>
              </a:r>
              <a:r>
                <a:rPr lang="en-US" altLang="zh-CN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.</a:t>
              </a:r>
            </a:p>
            <a:p>
              <a:pPr marL="285750" indent="-285750">
                <a:lnSpc>
                  <a:spcPct val="120000"/>
                </a:lnSpc>
                <a:buFont typeface="Wingdings" pitchFamily="2" charset="2"/>
                <a:buChar char="v"/>
              </a:pPr>
              <a:r>
                <a:rPr lang="en-US" altLang="zh-CN" sz="1600" b="1" dirty="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Strategic Differentiation: </a:t>
              </a:r>
              <a:r>
                <a:rPr lang="en-US" altLang="zh-CN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Unlike minimalist (MUJI) or ultra-low-cost (DAISO) positioning, focuses on </a:t>
              </a:r>
              <a:r>
                <a:rPr lang="en-US" altLang="zh-CN" sz="1600" b="1" dirty="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"super IP"</a:t>
              </a:r>
              <a:r>
                <a:rPr lang="en-US" altLang="zh-CN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collaborations and lifestyle branding. </a:t>
              </a:r>
            </a:p>
          </p:txBody>
        </p:sp>
        <p:sp>
          <p:nvSpPr>
            <p:cNvPr id="18" name="Rounded Rectangle 304">
              <a:extLst>
                <a:ext uri="{FF2B5EF4-FFF2-40B4-BE49-F238E27FC236}">
                  <a16:creationId xmlns:a16="http://schemas.microsoft.com/office/drawing/2014/main" id="{18014FBA-5A1C-3B41-8895-E22DC87FE3A3}"/>
                </a:ext>
              </a:extLst>
            </p:cNvPr>
            <p:cNvSpPr/>
            <p:nvPr/>
          </p:nvSpPr>
          <p:spPr>
            <a:xfrm>
              <a:off x="6248189" y="777560"/>
              <a:ext cx="5472608" cy="2207653"/>
            </a:xfrm>
            <a:prstGeom prst="roundRect">
              <a:avLst>
                <a:gd name="adj" fmla="val 0"/>
              </a:avLst>
            </a:prstGeom>
            <a:noFill/>
            <a:ln w="12700">
              <a:solidFill>
                <a:schemeClr val="accent1"/>
              </a:solidFill>
              <a:prstDash val="dashDot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zh-CN" b="1" dirty="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Domestic</a:t>
              </a:r>
            </a:p>
          </p:txBody>
        </p:sp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EA7C3A6B-0ED2-A34A-8F02-EA64402AF1E8}"/>
                </a:ext>
              </a:extLst>
            </p:cNvPr>
            <p:cNvSpPr/>
            <p:nvPr/>
          </p:nvSpPr>
          <p:spPr>
            <a:xfrm>
              <a:off x="6446211" y="1139135"/>
              <a:ext cx="5076564" cy="1752307"/>
            </a:xfrm>
            <a:prstGeom prst="roundRect">
              <a:avLst>
                <a:gd name="adj" fmla="val 11943"/>
              </a:avLst>
            </a:prstGeom>
            <a:solidFill>
              <a:srgbClr val="FDEDEE">
                <a:alpha val="80000"/>
              </a:srgbClr>
            </a:solidFill>
            <a:ln w="12700">
              <a:noFill/>
              <a:prstDash val="dashDot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lnSpc>
                  <a:spcPct val="120000"/>
                </a:lnSpc>
                <a:buFont typeface="Wingdings" pitchFamily="2" charset="2"/>
                <a:buChar char="v"/>
              </a:pPr>
              <a:r>
                <a:rPr lang="en-US" altLang="zh-CN" sz="1600" b="1" dirty="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Low Concentration: </a:t>
              </a:r>
              <a:r>
                <a:rPr lang="en-US" altLang="zh-CN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CR5 is just 18.6% (2021), reflecting </a:t>
              </a:r>
              <a:r>
                <a:rPr lang="en-US" altLang="zh-CN" sz="1600" i="1" dirty="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intense competition</a:t>
              </a:r>
              <a:r>
                <a:rPr lang="en-US" altLang="zh-CN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.</a:t>
              </a:r>
            </a:p>
            <a:p>
              <a:pPr marL="285750" indent="-285750">
                <a:lnSpc>
                  <a:spcPct val="120000"/>
                </a:lnSpc>
                <a:buFont typeface="Wingdings" pitchFamily="2" charset="2"/>
                <a:buChar char="v"/>
              </a:pPr>
              <a:r>
                <a:rPr lang="en-US" altLang="zh-CN" sz="1600" b="1" dirty="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MINISO’s Lead: </a:t>
              </a:r>
              <a:r>
                <a:rPr lang="en-US" altLang="zh-CN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Holds 11.4% share, doubling the next competitor. 1,000+ retailers generated ¥10.8B GMV (2021), with </a:t>
              </a:r>
              <a:r>
                <a:rPr lang="en-US" altLang="zh-CN" sz="1600" b="1" dirty="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rapid growth potential</a:t>
              </a:r>
              <a:r>
                <a:rPr lang="en-US" altLang="zh-CN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277618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FD0286B-A164-8845-9C59-27FC79EBA23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67408" y="181801"/>
            <a:ext cx="6480720" cy="503999"/>
          </a:xfrm>
        </p:spPr>
        <p:txBody>
          <a:bodyPr/>
          <a:lstStyle/>
          <a:p>
            <a:r>
              <a:rPr lang="en-US" altLang="zh-CN" sz="2800" b="1" dirty="0">
                <a:effectLst/>
                <a:latin typeface="Times New Roman" panose="02020603050405020304" pitchFamily="18" charset="0"/>
              </a:rPr>
              <a:t>3.1.3 Industry Analysis: </a:t>
            </a:r>
            <a:r>
              <a:rPr lang="en-US" altLang="zh-CN" sz="2800" b="1" dirty="0">
                <a:solidFill>
                  <a:schemeClr val="accent1"/>
                </a:solidFill>
                <a:effectLst/>
                <a:latin typeface="Times New Roman" panose="02020603050405020304" pitchFamily="18" charset="0"/>
              </a:rPr>
              <a:t>Trendy</a:t>
            </a:r>
            <a:r>
              <a:rPr lang="zh-CN" altLang="en-US" sz="2800" b="1" dirty="0">
                <a:solidFill>
                  <a:schemeClr val="accent1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altLang="zh-CN" sz="2800" b="1" dirty="0">
                <a:solidFill>
                  <a:schemeClr val="accent1"/>
                </a:solidFill>
                <a:effectLst/>
                <a:latin typeface="Times New Roman" panose="02020603050405020304" pitchFamily="18" charset="0"/>
              </a:rPr>
              <a:t>Toy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ADB9899-0A22-964F-8DDB-727070AFCC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F3F4A9-0F58-437F-968E-A13FC12BE5D0}" type="slidenum">
              <a:rPr lang="zh-CN" altLang="en-US" smtClean="0"/>
              <a:pPr/>
              <a:t>11</a:t>
            </a:fld>
            <a:endParaRPr lang="zh-CN" altLang="en-US" dirty="0"/>
          </a:p>
        </p:txBody>
      </p:sp>
      <p:sp>
        <p:nvSpPr>
          <p:cNvPr id="31" name="TextBox 78">
            <a:extLst>
              <a:ext uri="{FF2B5EF4-FFF2-40B4-BE49-F238E27FC236}">
                <a16:creationId xmlns:a16="http://schemas.microsoft.com/office/drawing/2014/main" id="{1C218F12-4FD8-0C47-A8BE-43FB8C7AF223}"/>
              </a:ext>
            </a:extLst>
          </p:cNvPr>
          <p:cNvSpPr txBox="1"/>
          <p:nvPr/>
        </p:nvSpPr>
        <p:spPr>
          <a:xfrm>
            <a:off x="0" y="6550223"/>
            <a:ext cx="1554721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CN" sz="1400" i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lang="en-US" sz="1400" i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</a:t>
            </a:r>
            <a:r>
              <a:rPr lang="en-US" altLang="zh-CN" sz="1400" i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ource:</a:t>
            </a:r>
            <a:r>
              <a:rPr lang="zh-CN" altLang="en-US" sz="1400" i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0" i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Wind</a:t>
            </a:r>
            <a:endParaRPr lang="en-CN" sz="1400" i="1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81E1F13D-8B7F-CD4D-AD81-8704FA0AAB59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gray">
          <a:xfrm>
            <a:off x="634492" y="2954807"/>
            <a:ext cx="5448965" cy="16287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accent1"/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20000"/>
              </a:lnSpc>
              <a:buFont typeface="Wingdings" pitchFamily="2" charset="2"/>
              <a:buChar char="v"/>
            </a:pPr>
            <a:r>
              <a:rPr lang="en-US" altLang="zh-CN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Global:</a:t>
            </a:r>
            <a:r>
              <a:rPr lang="en-US" altLang="zh-CN" b="1" i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Growth driven by premium </a:t>
            </a:r>
            <a:r>
              <a:rPr lang="en-US" altLang="zh-C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IP ecosystem 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development and supply chain integration. </a:t>
            </a:r>
          </a:p>
          <a:p>
            <a:pPr marL="285750" indent="-285750">
              <a:lnSpc>
                <a:spcPct val="120000"/>
              </a:lnSpc>
              <a:buFont typeface="Wingdings" pitchFamily="2" charset="2"/>
              <a:buChar char="v"/>
            </a:pPr>
            <a:r>
              <a:rPr lang="en-US" altLang="zh-CN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Domestic</a:t>
            </a:r>
            <a:r>
              <a:rPr lang="en-US" altLang="zh-CN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Explosive growth in </a:t>
            </a:r>
            <a:r>
              <a:rPr lang="en-US" altLang="zh-C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blind box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led by domestic innovation.</a:t>
            </a:r>
          </a:p>
        </p:txBody>
      </p:sp>
      <p:grpSp>
        <p:nvGrpSpPr>
          <p:cNvPr id="14" name="组合 36">
            <a:extLst>
              <a:ext uri="{FF2B5EF4-FFF2-40B4-BE49-F238E27FC236}">
                <a16:creationId xmlns:a16="http://schemas.microsoft.com/office/drawing/2014/main" id="{B56AB4D3-A7E6-DB43-95D5-BB287C4BCC66}"/>
              </a:ext>
            </a:extLst>
          </p:cNvPr>
          <p:cNvGrpSpPr/>
          <p:nvPr/>
        </p:nvGrpSpPr>
        <p:grpSpPr>
          <a:xfrm>
            <a:off x="615506" y="5283322"/>
            <a:ext cx="5494180" cy="1203380"/>
            <a:chOff x="5932487" y="5366725"/>
            <a:chExt cx="5494180" cy="1203380"/>
          </a:xfrm>
        </p:grpSpPr>
        <p:pic>
          <p:nvPicPr>
            <p:cNvPr id="15" name="图片 38">
              <a:extLst>
                <a:ext uri="{FF2B5EF4-FFF2-40B4-BE49-F238E27FC236}">
                  <a16:creationId xmlns:a16="http://schemas.microsoft.com/office/drawing/2014/main" id="{394A8E86-C89C-2648-9BCC-6AD22ACCDED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32487" y="5366726"/>
              <a:ext cx="1148711" cy="1148711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/>
                </a:gs>
                <a:gs pos="7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18000000" scaled="0"/>
            </a:gradFill>
            <a:ln w="19050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/>
                  </a:gs>
                  <a:gs pos="58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18000000" scaled="0"/>
                <a:tileRect/>
              </a:gra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scene3d>
              <a:camera prst="perspectiveRight">
                <a:rot lat="0" lon="19800000" rev="0"/>
              </a:camera>
              <a:lightRig rig="threePt" dir="t"/>
            </a:scene3d>
          </p:spPr>
        </p:pic>
        <p:pic>
          <p:nvPicPr>
            <p:cNvPr id="16" name="图片 40">
              <a:extLst>
                <a:ext uri="{FF2B5EF4-FFF2-40B4-BE49-F238E27FC236}">
                  <a16:creationId xmlns:a16="http://schemas.microsoft.com/office/drawing/2014/main" id="{CD8091CF-61BD-C04E-A5A6-AC9F19A83AA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38302" y="5366725"/>
              <a:ext cx="1148711" cy="1148711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/>
                </a:gs>
                <a:gs pos="7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18000000" scaled="0"/>
            </a:gradFill>
            <a:ln w="19050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/>
                  </a:gs>
                  <a:gs pos="58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18000000" scaled="0"/>
                <a:tileRect/>
              </a:gra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scene3d>
              <a:camera prst="perspectiveRight">
                <a:rot lat="0" lon="19800000" rev="0"/>
              </a:camera>
              <a:lightRig rig="threePt" dir="t"/>
            </a:scene3d>
          </p:spPr>
        </p:pic>
        <p:pic>
          <p:nvPicPr>
            <p:cNvPr id="17" name="图片 42">
              <a:extLst>
                <a:ext uri="{FF2B5EF4-FFF2-40B4-BE49-F238E27FC236}">
                  <a16:creationId xmlns:a16="http://schemas.microsoft.com/office/drawing/2014/main" id="{8E4362D6-3B15-B041-9774-DA4976219D1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00151" y="5377715"/>
              <a:ext cx="1148712" cy="1170489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/>
                </a:gs>
                <a:gs pos="7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18000000" scaled="0"/>
            </a:gradFill>
            <a:ln w="19050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/>
                  </a:gs>
                  <a:gs pos="58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18000000" scaled="0"/>
                <a:tileRect/>
              </a:gra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scene3d>
              <a:camera prst="perspectiveRight">
                <a:rot lat="0" lon="19800000" rev="0"/>
              </a:camera>
              <a:lightRig rig="threePt" dir="t"/>
            </a:scene3d>
          </p:spPr>
        </p:pic>
        <p:pic>
          <p:nvPicPr>
            <p:cNvPr id="18" name="图片 44">
              <a:extLst>
                <a:ext uri="{FF2B5EF4-FFF2-40B4-BE49-F238E27FC236}">
                  <a16:creationId xmlns:a16="http://schemas.microsoft.com/office/drawing/2014/main" id="{A48B4D93-F041-9243-A883-77016BD670F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62001" y="5379291"/>
              <a:ext cx="1148711" cy="1148711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/>
                </a:gs>
                <a:gs pos="7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18000000" scaled="0"/>
            </a:gradFill>
            <a:ln w="19050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/>
                  </a:gs>
                  <a:gs pos="58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18000000" scaled="0"/>
                <a:tileRect/>
              </a:gra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scene3d>
              <a:camera prst="perspectiveRight">
                <a:rot lat="0" lon="19800000" rev="0"/>
              </a:camera>
              <a:lightRig rig="threePt" dir="t"/>
            </a:scene3d>
          </p:spPr>
        </p:pic>
        <p:pic>
          <p:nvPicPr>
            <p:cNvPr id="19" name="图片 46">
              <a:extLst>
                <a:ext uri="{FF2B5EF4-FFF2-40B4-BE49-F238E27FC236}">
                  <a16:creationId xmlns:a16="http://schemas.microsoft.com/office/drawing/2014/main" id="{32195446-FF93-5F4A-BCA0-4315FD4A837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36364" y="5392161"/>
              <a:ext cx="1148711" cy="1148711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/>
                </a:gs>
                <a:gs pos="7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18000000" scaled="0"/>
            </a:gradFill>
            <a:ln w="19050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/>
                  </a:gs>
                  <a:gs pos="58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18000000" scaled="0"/>
                <a:tileRect/>
              </a:gra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scene3d>
              <a:camera prst="perspectiveRight">
                <a:rot lat="0" lon="19800000" rev="0"/>
              </a:camera>
              <a:lightRig rig="threePt" dir="t"/>
            </a:scene3d>
          </p:spPr>
        </p:pic>
        <p:pic>
          <p:nvPicPr>
            <p:cNvPr id="20" name="图片 48">
              <a:extLst>
                <a:ext uri="{FF2B5EF4-FFF2-40B4-BE49-F238E27FC236}">
                  <a16:creationId xmlns:a16="http://schemas.microsoft.com/office/drawing/2014/main" id="{FB250EC6-74ED-D64B-A40D-E8DC251C974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68440" y="5377715"/>
              <a:ext cx="1212263" cy="1192390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/>
                </a:gs>
                <a:gs pos="7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18000000" scaled="0"/>
            </a:gradFill>
            <a:ln w="19050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/>
                  </a:gs>
                  <a:gs pos="58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18000000" scaled="0"/>
                <a:tileRect/>
              </a:gra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scene3d>
              <a:camera prst="perspectiveRight">
                <a:rot lat="0" lon="19800000" rev="0"/>
              </a:camera>
              <a:lightRig rig="threePt" dir="t"/>
            </a:scene3d>
          </p:spPr>
        </p:pic>
        <p:pic>
          <p:nvPicPr>
            <p:cNvPr id="21" name="图片 50">
              <a:extLst>
                <a:ext uri="{FF2B5EF4-FFF2-40B4-BE49-F238E27FC236}">
                  <a16:creationId xmlns:a16="http://schemas.microsoft.com/office/drawing/2014/main" id="{011506F5-F723-E445-9112-787AB5E3520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82637" y="5377715"/>
              <a:ext cx="1444030" cy="1181479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/>
                </a:gs>
                <a:gs pos="7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18000000" scaled="0"/>
            </a:gradFill>
            <a:ln w="19050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/>
                  </a:gs>
                  <a:gs pos="58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18000000" scaled="0"/>
                <a:tileRect/>
              </a:gra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scene3d>
              <a:camera prst="perspectiveRight">
                <a:rot lat="0" lon="19800000" rev="0"/>
              </a:camera>
              <a:lightRig rig="threePt" dir="t"/>
            </a:scene3d>
          </p:spPr>
        </p:pic>
      </p:grpSp>
      <p:sp>
        <p:nvSpPr>
          <p:cNvPr id="22" name="文本框 51">
            <a:extLst>
              <a:ext uri="{FF2B5EF4-FFF2-40B4-BE49-F238E27FC236}">
                <a16:creationId xmlns:a16="http://schemas.microsoft.com/office/drawing/2014/main" id="{BF49E5BE-5CEA-1240-8F94-3BDC5C26F8B3}"/>
              </a:ext>
            </a:extLst>
          </p:cNvPr>
          <p:cNvSpPr txBox="1"/>
          <p:nvPr/>
        </p:nvSpPr>
        <p:spPr>
          <a:xfrm>
            <a:off x="634491" y="4768268"/>
            <a:ext cx="544896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>
              <a:buClr>
                <a:schemeClr val="bg2"/>
              </a:buClr>
            </a:pPr>
            <a:r>
              <a:rPr lang="en-US" altLang="zh-CN" sz="1600" b="1" kern="100" dirty="0">
                <a:solidFill>
                  <a:schemeClr val="accent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IPs</a:t>
            </a:r>
            <a:r>
              <a:rPr lang="en-US" altLang="zh-CN" sz="1600" b="1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collaborated with </a:t>
            </a:r>
            <a:r>
              <a:rPr lang="en-US" altLang="zh-CN" sz="1600" b="1" kern="100" dirty="0">
                <a:solidFill>
                  <a:schemeClr val="accent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Trendy Toy </a:t>
            </a:r>
            <a:r>
              <a:rPr lang="en-US" altLang="zh-CN" sz="1600" b="1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Examples:</a:t>
            </a:r>
            <a:endParaRPr lang="zh-CN" altLang="en-US" sz="1600" b="1" kern="1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DAC7BF3-41E3-4A46-B74D-035D0F324312}"/>
              </a:ext>
            </a:extLst>
          </p:cNvPr>
          <p:cNvGrpSpPr/>
          <p:nvPr/>
        </p:nvGrpSpPr>
        <p:grpSpPr>
          <a:xfrm>
            <a:off x="634491" y="1148087"/>
            <a:ext cx="5448966" cy="1569660"/>
            <a:chOff x="857778" y="1022572"/>
            <a:chExt cx="5448966" cy="1569660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3AD84023-1F5A-A549-A203-BDBABDF740C3}"/>
                </a:ext>
              </a:extLst>
            </p:cNvPr>
            <p:cNvGrpSpPr/>
            <p:nvPr/>
          </p:nvGrpSpPr>
          <p:grpSpPr>
            <a:xfrm>
              <a:off x="857778" y="1029565"/>
              <a:ext cx="732862" cy="1553398"/>
              <a:chOff x="857778" y="1029565"/>
              <a:chExt cx="732862" cy="1553398"/>
            </a:xfrm>
          </p:grpSpPr>
          <p:pic>
            <p:nvPicPr>
              <p:cNvPr id="23" name="Picture 8" descr="MINISO Group logo in transparent PNG and vectorized SVG formats">
                <a:extLst>
                  <a:ext uri="{FF2B5EF4-FFF2-40B4-BE49-F238E27FC236}">
                    <a16:creationId xmlns:a16="http://schemas.microsoft.com/office/drawing/2014/main" id="{BB8FDDB4-3BC0-8440-81BB-F99C6EFDF7A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57779" y="1029565"/>
                <a:ext cx="732861" cy="908975"/>
              </a:xfrm>
              <a:prstGeom prst="rect">
                <a:avLst/>
              </a:prstGeom>
              <a:noFill/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4" name="Picture 146">
                <a:extLst>
                  <a:ext uri="{FF2B5EF4-FFF2-40B4-BE49-F238E27FC236}">
                    <a16:creationId xmlns:a16="http://schemas.microsoft.com/office/drawing/2014/main" id="{C3D9D25E-01D2-DB4C-9144-D707D60EF0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57778" y="1850102"/>
                <a:ext cx="732861" cy="732861"/>
              </a:xfrm>
              <a:prstGeom prst="rect">
                <a:avLst/>
              </a:prstGeo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</p:pic>
        </p:grpSp>
        <p:sp>
          <p:nvSpPr>
            <p:cNvPr id="25" name="Arrow: Right 81">
              <a:extLst>
                <a:ext uri="{FF2B5EF4-FFF2-40B4-BE49-F238E27FC236}">
                  <a16:creationId xmlns:a16="http://schemas.microsoft.com/office/drawing/2014/main" id="{4B71A187-AD91-E349-8FAF-B042F0AAD825}"/>
                </a:ext>
              </a:extLst>
            </p:cNvPr>
            <p:cNvSpPr/>
            <p:nvPr/>
          </p:nvSpPr>
          <p:spPr>
            <a:xfrm>
              <a:off x="1662949" y="1641564"/>
              <a:ext cx="732861" cy="429156"/>
            </a:xfrm>
            <a:prstGeom prst="rightArrow">
              <a:avLst>
                <a:gd name="adj1" fmla="val 50000"/>
                <a:gd name="adj2" fmla="val 50000"/>
              </a:avLst>
            </a:prstGeom>
            <a:gradFill flip="none" rotWithShape="1">
              <a:gsLst>
                <a:gs pos="0">
                  <a:srgbClr val="DC2731">
                    <a:tint val="66000"/>
                    <a:satMod val="160000"/>
                  </a:srgbClr>
                </a:gs>
                <a:gs pos="50000">
                  <a:srgbClr val="DC2731">
                    <a:tint val="44500"/>
                    <a:satMod val="160000"/>
                  </a:srgbClr>
                </a:gs>
                <a:gs pos="100000">
                  <a:srgbClr val="DC2731">
                    <a:tint val="23500"/>
                    <a:satMod val="160000"/>
                  </a:srgbClr>
                </a:gs>
              </a:gsLst>
              <a:lin ang="10800000" scaled="1"/>
              <a:tileRect/>
            </a:gradFill>
            <a:ln w="6350" cap="flat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900"/>
                </a:spcBef>
              </a:pPr>
              <a:endParaRPr lang="zh-CN" alt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Rounded Rectangle 75">
              <a:extLst>
                <a:ext uri="{FF2B5EF4-FFF2-40B4-BE49-F238E27FC236}">
                  <a16:creationId xmlns:a16="http://schemas.microsoft.com/office/drawing/2014/main" id="{59163207-5FD6-544F-B8D9-6574FC296A29}"/>
                </a:ext>
              </a:extLst>
            </p:cNvPr>
            <p:cNvSpPr/>
            <p:nvPr/>
          </p:nvSpPr>
          <p:spPr>
            <a:xfrm>
              <a:off x="2495599" y="1938541"/>
              <a:ext cx="1641935" cy="644422"/>
            </a:xfrm>
            <a:prstGeom prst="roundRect">
              <a:avLst>
                <a:gd name="adj" fmla="val 11943"/>
              </a:avLst>
            </a:prstGeom>
            <a:solidFill>
              <a:srgbClr val="FFC000">
                <a:alpha val="30098"/>
              </a:srgbClr>
            </a:solidFill>
            <a:ln w="12700">
              <a:solidFill>
                <a:srgbClr val="FFC000"/>
              </a:solidFill>
              <a:prstDash val="dashDot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b="1" i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Trendy</a:t>
              </a:r>
              <a:r>
                <a:rPr lang="zh-CN" altLang="en-US" sz="1600" b="1" i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1600" b="1" i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Toy</a:t>
              </a:r>
              <a:endParaRPr lang="en-CN" sz="1600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" name="Rounded Rectangle 75">
              <a:extLst>
                <a:ext uri="{FF2B5EF4-FFF2-40B4-BE49-F238E27FC236}">
                  <a16:creationId xmlns:a16="http://schemas.microsoft.com/office/drawing/2014/main" id="{8B03BDDE-F2BC-0748-9B2A-FDC208258E94}"/>
                </a:ext>
              </a:extLst>
            </p:cNvPr>
            <p:cNvSpPr/>
            <p:nvPr/>
          </p:nvSpPr>
          <p:spPr>
            <a:xfrm>
              <a:off x="2495599" y="1027609"/>
              <a:ext cx="1641935" cy="644422"/>
            </a:xfrm>
            <a:prstGeom prst="roundRect">
              <a:avLst>
                <a:gd name="adj" fmla="val 11943"/>
              </a:avLst>
            </a:prstGeom>
            <a:solidFill>
              <a:srgbClr val="FDEDEE">
                <a:alpha val="80000"/>
              </a:srgbClr>
            </a:solidFill>
            <a:ln w="12700">
              <a:solidFill>
                <a:schemeClr val="accent1"/>
              </a:solidFill>
              <a:prstDash val="dashDot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b="1" i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Private-brand Retail </a:t>
              </a:r>
              <a:endParaRPr lang="en-CN" sz="1600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" name="文本框 65">
              <a:extLst>
                <a:ext uri="{FF2B5EF4-FFF2-40B4-BE49-F238E27FC236}">
                  <a16:creationId xmlns:a16="http://schemas.microsoft.com/office/drawing/2014/main" id="{DE95B1EE-F0E6-944A-937E-D28E23E2F4A7}"/>
                </a:ext>
              </a:extLst>
            </p:cNvPr>
            <p:cNvSpPr txBox="1"/>
            <p:nvPr/>
          </p:nvSpPr>
          <p:spPr>
            <a:xfrm>
              <a:off x="1580626" y="1317782"/>
              <a:ext cx="90495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6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Industry</a:t>
              </a:r>
              <a:endParaRPr kumimoji="1" lang="zh-CN" alt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" name="文本框 66">
              <a:extLst>
                <a:ext uri="{FF2B5EF4-FFF2-40B4-BE49-F238E27FC236}">
                  <a16:creationId xmlns:a16="http://schemas.microsoft.com/office/drawing/2014/main" id="{D14B350E-2E70-824F-AEE6-5703141B1FA5}"/>
                </a:ext>
              </a:extLst>
            </p:cNvPr>
            <p:cNvSpPr txBox="1"/>
            <p:nvPr/>
          </p:nvSpPr>
          <p:spPr>
            <a:xfrm>
              <a:off x="4511319" y="1022572"/>
              <a:ext cx="1795425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Art toys</a:t>
              </a:r>
            </a:p>
            <a:p>
              <a:r>
                <a:rPr kumimoji="1"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Dolls</a:t>
              </a:r>
            </a:p>
            <a:p>
              <a:r>
                <a:rPr kumimoji="1"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Collectible Figures</a:t>
              </a:r>
            </a:p>
            <a:p>
              <a:r>
                <a:rPr kumimoji="1"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Assembly Toys</a:t>
              </a:r>
            </a:p>
            <a:p>
              <a:r>
                <a:rPr kumimoji="1"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Blind Box</a:t>
              </a:r>
            </a:p>
            <a:p>
              <a:r>
                <a:rPr kumimoji="1"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Others</a:t>
              </a:r>
              <a:endParaRPr kumimoji="1"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0" name="Left Brace 133">
              <a:extLst>
                <a:ext uri="{FF2B5EF4-FFF2-40B4-BE49-F238E27FC236}">
                  <a16:creationId xmlns:a16="http://schemas.microsoft.com/office/drawing/2014/main" id="{D178FDDB-6F7E-8544-B1D7-C380B04DC98F}"/>
                </a:ext>
              </a:extLst>
            </p:cNvPr>
            <p:cNvSpPr/>
            <p:nvPr/>
          </p:nvSpPr>
          <p:spPr>
            <a:xfrm>
              <a:off x="4171879" y="1029565"/>
              <a:ext cx="301473" cy="1560391"/>
            </a:xfrm>
            <a:prstGeom prst="leftBrace">
              <a:avLst>
                <a:gd name="adj1" fmla="val 171267"/>
                <a:gd name="adj2" fmla="val 76460"/>
              </a:avLst>
            </a:prstGeom>
            <a:ln w="12700">
              <a:solidFill>
                <a:srgbClr val="FFC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775F7D54-4856-3148-8B4B-78BB7846414E}"/>
              </a:ext>
            </a:extLst>
          </p:cNvPr>
          <p:cNvGrpSpPr/>
          <p:nvPr/>
        </p:nvGrpSpPr>
        <p:grpSpPr>
          <a:xfrm>
            <a:off x="6525088" y="753897"/>
            <a:ext cx="5051405" cy="6027903"/>
            <a:chOff x="6510288" y="753897"/>
            <a:chExt cx="5051405" cy="6027903"/>
          </a:xfrm>
        </p:grpSpPr>
        <p:graphicFrame>
          <p:nvGraphicFramePr>
            <p:cNvPr id="6" name="图表 14">
              <a:extLst>
                <a:ext uri="{FF2B5EF4-FFF2-40B4-BE49-F238E27FC236}">
                  <a16:creationId xmlns:a16="http://schemas.microsoft.com/office/drawing/2014/main" id="{68944C51-BCF1-2940-BCF5-AA6A7C3BDDEE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872888609"/>
                </p:ext>
              </p:extLst>
            </p:nvPr>
          </p:nvGraphicFramePr>
          <p:xfrm>
            <a:off x="6510288" y="753897"/>
            <a:ext cx="5051405" cy="2743199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2"/>
            </a:graphicData>
          </a:graphic>
        </p:graphicFrame>
        <p:sp>
          <p:nvSpPr>
            <p:cNvPr id="7" name="Rectangle 1">
              <a:extLst>
                <a:ext uri="{FF2B5EF4-FFF2-40B4-BE49-F238E27FC236}">
                  <a16:creationId xmlns:a16="http://schemas.microsoft.com/office/drawing/2014/main" id="{39515041-CD35-874B-8BA3-5842532728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10288" y="3424406"/>
              <a:ext cx="5051405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kumimoji="0" lang="en-US" altLang="zh-CN" sz="14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Fig 3.5 </a:t>
              </a:r>
              <a:r>
                <a:rPr kumimoji="0" lang="en-US" altLang="zh-CN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China’s trendy </a:t>
              </a:r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</a:t>
              </a:r>
              <a:r>
                <a:rPr kumimoji="0" lang="en-US" altLang="zh-CN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oy </a:t>
              </a:r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</a:t>
              </a:r>
              <a:r>
                <a:rPr kumimoji="0" lang="en-US" altLang="zh-CN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arket </a:t>
              </a:r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</a:t>
              </a:r>
              <a:r>
                <a:rPr kumimoji="0" lang="en-US" altLang="zh-CN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ize</a:t>
              </a:r>
              <a:r>
                <a:rPr kumimoji="0" lang="zh-CN" altLang="en-US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kumimoji="0" lang="en-US" altLang="zh-CN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(GMV)</a:t>
              </a:r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.</a:t>
              </a:r>
              <a:endParaRPr kumimoji="0" lang="en-US" altLang="zh-CN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9" name="图表 26">
              <a:extLst>
                <a:ext uri="{FF2B5EF4-FFF2-40B4-BE49-F238E27FC236}">
                  <a16:creationId xmlns:a16="http://schemas.microsoft.com/office/drawing/2014/main" id="{28D71C3A-ECCE-FD4F-ABC9-04145D5D0D24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3737358887"/>
                </p:ext>
              </p:extLst>
            </p:nvPr>
          </p:nvGraphicFramePr>
          <p:xfrm>
            <a:off x="6510288" y="3828802"/>
            <a:ext cx="5051405" cy="27432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3"/>
            </a:graphicData>
          </a:graphic>
        </p:graphicFrame>
        <p:cxnSp>
          <p:nvCxnSpPr>
            <p:cNvPr id="10" name="肘形连接符 28">
              <a:extLst>
                <a:ext uri="{FF2B5EF4-FFF2-40B4-BE49-F238E27FC236}">
                  <a16:creationId xmlns:a16="http://schemas.microsoft.com/office/drawing/2014/main" id="{DE544DF7-749A-3540-B398-C9F00C303F5A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6970365" y="4159048"/>
              <a:ext cx="1128886" cy="756000"/>
            </a:xfrm>
            <a:prstGeom prst="bentConnector3">
              <a:avLst>
                <a:gd name="adj1" fmla="val 100241"/>
              </a:avLst>
            </a:prstGeom>
            <a:ln>
              <a:solidFill>
                <a:schemeClr val="tx2">
                  <a:lumMod val="50000"/>
                </a:schemeClr>
              </a:solidFill>
              <a:headEnd type="oval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肘形连接符 30">
              <a:extLst>
                <a:ext uri="{FF2B5EF4-FFF2-40B4-BE49-F238E27FC236}">
                  <a16:creationId xmlns:a16="http://schemas.microsoft.com/office/drawing/2014/main" id="{5576AFDD-D181-A74C-A751-2FC19D39AFBF}"/>
                </a:ext>
              </a:extLst>
            </p:cNvPr>
            <p:cNvCxnSpPr>
              <a:cxnSpLocks/>
              <a:endCxn id="12" idx="3"/>
            </p:cNvCxnSpPr>
            <p:nvPr/>
          </p:nvCxnSpPr>
          <p:spPr>
            <a:xfrm rot="10800000">
              <a:off x="9203446" y="3972605"/>
              <a:ext cx="602231" cy="453324"/>
            </a:xfrm>
            <a:prstGeom prst="bentConnector3">
              <a:avLst>
                <a:gd name="adj1" fmla="val 1951"/>
              </a:avLst>
            </a:prstGeom>
            <a:ln>
              <a:solidFill>
                <a:schemeClr val="tx2">
                  <a:lumMod val="50000"/>
                </a:schemeClr>
              </a:solidFill>
              <a:headEnd type="oval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2" name="文本框 32">
              <a:extLst>
                <a:ext uri="{FF2B5EF4-FFF2-40B4-BE49-F238E27FC236}">
                  <a16:creationId xmlns:a16="http://schemas.microsoft.com/office/drawing/2014/main" id="{26C04961-4C5A-3C4E-8B58-CB9920A2B041}"/>
                </a:ext>
              </a:extLst>
            </p:cNvPr>
            <p:cNvSpPr txBox="1"/>
            <p:nvPr/>
          </p:nvSpPr>
          <p:spPr>
            <a:xfrm>
              <a:off x="7912808" y="3818716"/>
              <a:ext cx="129063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400" b="1" i="1" dirty="0">
                  <a:solidFill>
                    <a:schemeClr val="accent5">
                      <a:lumMod val="1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22.8% CAGR</a:t>
              </a:r>
              <a:endParaRPr lang="zh-CN" altLang="en-US" sz="1400" dirty="0"/>
            </a:p>
          </p:txBody>
        </p:sp>
        <p:sp>
          <p:nvSpPr>
            <p:cNvPr id="13" name="Rectangle 1">
              <a:extLst>
                <a:ext uri="{FF2B5EF4-FFF2-40B4-BE49-F238E27FC236}">
                  <a16:creationId xmlns:a16="http://schemas.microsoft.com/office/drawing/2014/main" id="{F6B0AFBE-0C5B-074C-91AC-AD534FF3DC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10289" y="6474023"/>
              <a:ext cx="5051404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kumimoji="0" lang="en-US" altLang="zh-CN" sz="14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Fig 3.6 </a:t>
              </a:r>
              <a:r>
                <a:rPr kumimoji="0" lang="en-US" altLang="zh-CN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Global trendy </a:t>
              </a:r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</a:t>
              </a:r>
              <a:r>
                <a:rPr kumimoji="0" lang="en-US" altLang="zh-CN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oy </a:t>
              </a:r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</a:t>
              </a:r>
              <a:r>
                <a:rPr kumimoji="0" lang="en-US" altLang="zh-CN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arket </a:t>
              </a:r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</a:t>
              </a:r>
              <a:r>
                <a:rPr kumimoji="0" lang="en-US" altLang="zh-CN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ize by retail </a:t>
              </a:r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</a:t>
              </a:r>
              <a:r>
                <a:rPr kumimoji="0" lang="en-US" altLang="zh-CN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alue.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2D3A01AD-2150-5F49-8211-9D7962C6DD71}"/>
                </a:ext>
              </a:extLst>
            </p:cNvPr>
            <p:cNvSpPr/>
            <p:nvPr/>
          </p:nvSpPr>
          <p:spPr>
            <a:xfrm>
              <a:off x="10236460" y="6075686"/>
              <a:ext cx="432048" cy="1428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9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2020</a:t>
              </a:r>
              <a:endParaRPr lang="en-CN" sz="9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EBEA2D5B-5A09-AF4C-A0C9-6A86C0F9EA50}"/>
                </a:ext>
              </a:extLst>
            </p:cNvPr>
            <p:cNvSpPr/>
            <p:nvPr/>
          </p:nvSpPr>
          <p:spPr>
            <a:xfrm>
              <a:off x="10884532" y="6075686"/>
              <a:ext cx="432048" cy="1428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9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2021</a:t>
              </a:r>
              <a:endParaRPr lang="en-CN" sz="9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892469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D3FBD34-33F7-E84D-947B-1C768E4E7D5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67408" y="181801"/>
            <a:ext cx="6696744" cy="503999"/>
          </a:xfrm>
        </p:spPr>
        <p:txBody>
          <a:bodyPr/>
          <a:lstStyle/>
          <a:p>
            <a:r>
              <a:rPr lang="en-US" altLang="zh-CN" sz="2800" b="1" dirty="0">
                <a:effectLst/>
                <a:latin typeface="Times New Roman" panose="02020603050405020304" pitchFamily="18" charset="0"/>
              </a:rPr>
              <a:t>3.2.1</a:t>
            </a:r>
            <a:r>
              <a:rPr lang="zh-CN" altLang="en-US" sz="2800" b="1" dirty="0">
                <a:solidFill>
                  <a:srgbClr val="B40C08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altLang="zh-CN" sz="2800" b="1" dirty="0">
                <a:effectLst/>
                <a:latin typeface="Times New Roman" panose="02020603050405020304" pitchFamily="18" charset="0"/>
              </a:rPr>
              <a:t>Business Analysis: </a:t>
            </a:r>
            <a:r>
              <a:rPr lang="en-US" altLang="zh-CN" sz="2800" b="1" dirty="0">
                <a:solidFill>
                  <a:schemeClr val="accent1"/>
                </a:solidFill>
                <a:effectLst/>
                <a:latin typeface="Times New Roman" panose="02020603050405020304" pitchFamily="18" charset="0"/>
              </a:rPr>
              <a:t>Product-Driven </a:t>
            </a:r>
            <a:endParaRPr lang="en-US" altLang="zh-CN" sz="2800" dirty="0">
              <a:solidFill>
                <a:schemeClr val="accent1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0BC1A9-AAAB-F241-81FC-FF0E290F2A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F3F4A9-0F58-437F-968E-A13FC12BE5D0}" type="slidenum">
              <a:rPr lang="zh-CN" altLang="en-US" smtClean="0"/>
              <a:pPr/>
              <a:t>12</a:t>
            </a:fld>
            <a:endParaRPr lang="zh-CN" altLang="en-US" dirty="0"/>
          </a:p>
        </p:txBody>
      </p:sp>
      <p:sp>
        <p:nvSpPr>
          <p:cNvPr id="30" name="TextBox 78">
            <a:extLst>
              <a:ext uri="{FF2B5EF4-FFF2-40B4-BE49-F238E27FC236}">
                <a16:creationId xmlns:a16="http://schemas.microsoft.com/office/drawing/2014/main" id="{6022CCBB-70BD-B445-A0B5-30FC907BF55A}"/>
              </a:ext>
            </a:extLst>
          </p:cNvPr>
          <p:cNvSpPr txBox="1"/>
          <p:nvPr/>
        </p:nvSpPr>
        <p:spPr>
          <a:xfrm>
            <a:off x="0" y="6550223"/>
            <a:ext cx="1604414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CN" sz="1400" i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lang="en-US" sz="1400" i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</a:t>
            </a:r>
            <a:r>
              <a:rPr lang="en-US" altLang="zh-CN" sz="1400" i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ource:</a:t>
            </a:r>
            <a:r>
              <a:rPr lang="zh-CN" altLang="en-US" sz="1400" i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0" i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Wind</a:t>
            </a:r>
            <a:endParaRPr lang="en-CN" sz="1400" i="1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6E64A7A0-569A-5C43-BC06-31E8995DF646}"/>
              </a:ext>
            </a:extLst>
          </p:cNvPr>
          <p:cNvGrpSpPr/>
          <p:nvPr/>
        </p:nvGrpSpPr>
        <p:grpSpPr>
          <a:xfrm>
            <a:off x="59384" y="897183"/>
            <a:ext cx="12073231" cy="5779016"/>
            <a:chOff x="126187" y="885218"/>
            <a:chExt cx="12073231" cy="5779016"/>
          </a:xfrm>
        </p:grpSpPr>
        <p:graphicFrame>
          <p:nvGraphicFramePr>
            <p:cNvPr id="20" name="图表 105">
              <a:extLst>
                <a:ext uri="{FF2B5EF4-FFF2-40B4-BE49-F238E27FC236}">
                  <a16:creationId xmlns:a16="http://schemas.microsoft.com/office/drawing/2014/main" id="{F7140445-4461-004F-ABCF-812C5ADB8236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4233937193"/>
                </p:ext>
              </p:extLst>
            </p:nvPr>
          </p:nvGraphicFramePr>
          <p:xfrm>
            <a:off x="6472082" y="3523428"/>
            <a:ext cx="5425483" cy="277377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28" name="Rectangle 1">
              <a:extLst>
                <a:ext uri="{FF2B5EF4-FFF2-40B4-BE49-F238E27FC236}">
                  <a16:creationId xmlns:a16="http://schemas.microsoft.com/office/drawing/2014/main" id="{0F9FFDEA-BF57-D845-B716-A8865A2856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72087" y="6297202"/>
              <a:ext cx="5425478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kumimoji="0" lang="en-US" altLang="zh-CN" sz="14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Fig </a:t>
              </a:r>
              <a:r>
                <a:rPr lang="en-US" altLang="zh-CN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3.7</a:t>
              </a:r>
              <a:r>
                <a:rPr kumimoji="0" lang="en-US" altLang="zh-CN" sz="14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kumimoji="0" lang="en-US" altLang="zh-CN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MINISO SKU Number.</a:t>
              </a:r>
            </a:p>
          </p:txBody>
        </p:sp>
        <p:cxnSp>
          <p:nvCxnSpPr>
            <p:cNvPr id="29" name="直接连接符 71">
              <a:extLst>
                <a:ext uri="{FF2B5EF4-FFF2-40B4-BE49-F238E27FC236}">
                  <a16:creationId xmlns:a16="http://schemas.microsoft.com/office/drawing/2014/main" id="{E5A60EF1-AFD5-4443-A34D-FBAD2BFD57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73069" y="890253"/>
              <a:ext cx="0" cy="5773981"/>
            </a:xfrm>
            <a:prstGeom prst="line">
              <a:avLst/>
            </a:prstGeom>
            <a:ln>
              <a:solidFill>
                <a:schemeClr val="accent1"/>
              </a:solidFill>
              <a:prstDash val="sysDot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E295B6FB-4351-8644-BF4C-BB470DCCE9F1}"/>
                </a:ext>
              </a:extLst>
            </p:cNvPr>
            <p:cNvGrpSpPr/>
            <p:nvPr/>
          </p:nvGrpSpPr>
          <p:grpSpPr>
            <a:xfrm>
              <a:off x="126187" y="885218"/>
              <a:ext cx="12073231" cy="5007410"/>
              <a:chOff x="126187" y="885218"/>
              <a:chExt cx="12073231" cy="5007410"/>
            </a:xfrm>
          </p:grpSpPr>
          <p:grpSp>
            <p:nvGrpSpPr>
              <p:cNvPr id="73" name="Group 72">
                <a:extLst>
                  <a:ext uri="{FF2B5EF4-FFF2-40B4-BE49-F238E27FC236}">
                    <a16:creationId xmlns:a16="http://schemas.microsoft.com/office/drawing/2014/main" id="{817C9998-1D36-834E-90A7-974004CFF121}"/>
                  </a:ext>
                </a:extLst>
              </p:cNvPr>
              <p:cNvGrpSpPr/>
              <p:nvPr/>
            </p:nvGrpSpPr>
            <p:grpSpPr>
              <a:xfrm>
                <a:off x="126187" y="1243584"/>
                <a:ext cx="5619600" cy="4649044"/>
                <a:chOff x="126187" y="1243584"/>
                <a:chExt cx="5619600" cy="4649044"/>
              </a:xfrm>
            </p:grpSpPr>
            <p:grpSp>
              <p:nvGrpSpPr>
                <p:cNvPr id="57" name="Group 56">
                  <a:extLst>
                    <a:ext uri="{FF2B5EF4-FFF2-40B4-BE49-F238E27FC236}">
                      <a16:creationId xmlns:a16="http://schemas.microsoft.com/office/drawing/2014/main" id="{6EF076C5-A46E-1F41-9D05-8E6C9B71C262}"/>
                    </a:ext>
                  </a:extLst>
                </p:cNvPr>
                <p:cNvGrpSpPr/>
                <p:nvPr/>
              </p:nvGrpSpPr>
              <p:grpSpPr>
                <a:xfrm>
                  <a:off x="126188" y="1243584"/>
                  <a:ext cx="5619599" cy="2128659"/>
                  <a:chOff x="248096" y="1217043"/>
                  <a:chExt cx="5619599" cy="2128659"/>
                </a:xfrm>
              </p:grpSpPr>
              <p:sp>
                <p:nvSpPr>
                  <p:cNvPr id="4" name="矩形: 圆角 12">
                    <a:extLst>
                      <a:ext uri="{FF2B5EF4-FFF2-40B4-BE49-F238E27FC236}">
                        <a16:creationId xmlns:a16="http://schemas.microsoft.com/office/drawing/2014/main" id="{03407525-BB6B-B348-AB4B-70EB7889049D}"/>
                      </a:ext>
                    </a:extLst>
                  </p:cNvPr>
                  <p:cNvSpPr/>
                  <p:nvPr/>
                </p:nvSpPr>
                <p:spPr>
                  <a:xfrm>
                    <a:off x="248096" y="1921198"/>
                    <a:ext cx="2784876" cy="720348"/>
                  </a:xfrm>
                  <a:prstGeom prst="roundRect">
                    <a:avLst/>
                  </a:prstGeom>
                  <a:solidFill>
                    <a:schemeClr val="accent1"/>
                  </a:solidFill>
                  <a:ln w="6350" cap="flat">
                    <a:solidFill>
                      <a:schemeClr val="bg2">
                        <a:lumMod val="50000"/>
                        <a:lumOff val="50000"/>
                      </a:schemeClr>
                    </a:solidFill>
                    <a:miter lim="800000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    <a:noAutofit/>
                  </a:bodyPr>
                  <a:lstStyle/>
                  <a:p>
                    <a:pPr algn="ctr"/>
                    <a:r>
                      <a:rPr lang="en-US" altLang="zh-CN" b="1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a:t>Three Highs </a:t>
                    </a:r>
                  </a:p>
                  <a:p>
                    <a:pPr algn="ctr"/>
                    <a:r>
                      <a:rPr lang="en-US" altLang="zh-CN" b="1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a:t>(Product Advantages)</a:t>
                    </a:r>
                  </a:p>
                </p:txBody>
              </p:sp>
              <p:sp>
                <p:nvSpPr>
                  <p:cNvPr id="7" name="矩形: 圆角 20">
                    <a:extLst>
                      <a:ext uri="{FF2B5EF4-FFF2-40B4-BE49-F238E27FC236}">
                        <a16:creationId xmlns:a16="http://schemas.microsoft.com/office/drawing/2014/main" id="{FEA3E9BB-65B6-ED46-9C24-9881E9FB6539}"/>
                      </a:ext>
                    </a:extLst>
                  </p:cNvPr>
                  <p:cNvSpPr/>
                  <p:nvPr/>
                </p:nvSpPr>
                <p:spPr>
                  <a:xfrm>
                    <a:off x="3467031" y="1217043"/>
                    <a:ext cx="2400664" cy="429156"/>
                  </a:xfrm>
                  <a:prstGeom prst="roundRect">
                    <a:avLst/>
                  </a:prstGeom>
                  <a:solidFill>
                    <a:schemeClr val="accent1"/>
                  </a:solidFill>
                  <a:ln w="6350" cap="flat">
                    <a:solidFill>
                      <a:schemeClr val="accent1"/>
                    </a:solidFill>
                    <a:miter lim="800000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    <a:noAutofit/>
                  </a:bodyPr>
                  <a:lstStyle/>
                  <a:p>
                    <a:pPr algn="ctr"/>
                    <a:r>
                      <a:rPr lang="en-US" altLang="zh-CN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High Aesthetics</a:t>
                    </a:r>
                    <a:endParaRPr lang="zh-CN" altLang="en-US" b="1" dirty="0" err="1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8" name="矩形: 圆角 20">
                    <a:extLst>
                      <a:ext uri="{FF2B5EF4-FFF2-40B4-BE49-F238E27FC236}">
                        <a16:creationId xmlns:a16="http://schemas.microsoft.com/office/drawing/2014/main" id="{E6DC1500-6596-4543-9244-CFE4CEA7D481}"/>
                      </a:ext>
                    </a:extLst>
                  </p:cNvPr>
                  <p:cNvSpPr/>
                  <p:nvPr/>
                </p:nvSpPr>
                <p:spPr>
                  <a:xfrm>
                    <a:off x="3467031" y="2066795"/>
                    <a:ext cx="2400664" cy="429156"/>
                  </a:xfrm>
                  <a:prstGeom prst="roundRect">
                    <a:avLst/>
                  </a:prstGeom>
                  <a:solidFill>
                    <a:schemeClr val="accent1"/>
                  </a:solidFill>
                  <a:ln w="6350" cap="flat">
                    <a:solidFill>
                      <a:schemeClr val="accent1"/>
                    </a:solidFill>
                    <a:miter lim="800000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    <a:noAutofit/>
                  </a:bodyPr>
                  <a:lstStyle/>
                  <a:p>
                    <a:pPr algn="ctr"/>
                    <a:r>
                      <a:rPr lang="en-US" altLang="zh-CN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High Frequency</a:t>
                    </a:r>
                    <a:endParaRPr lang="zh-CN" altLang="en-US" b="1" dirty="0" err="1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31" name="矩形: 圆角 20">
                    <a:extLst>
                      <a:ext uri="{FF2B5EF4-FFF2-40B4-BE49-F238E27FC236}">
                        <a16:creationId xmlns:a16="http://schemas.microsoft.com/office/drawing/2014/main" id="{42F7A419-4606-294A-A410-13F9157E7E61}"/>
                      </a:ext>
                    </a:extLst>
                  </p:cNvPr>
                  <p:cNvSpPr/>
                  <p:nvPr/>
                </p:nvSpPr>
                <p:spPr>
                  <a:xfrm>
                    <a:off x="3467031" y="2916546"/>
                    <a:ext cx="2400664" cy="429156"/>
                  </a:xfrm>
                  <a:prstGeom prst="roundRect">
                    <a:avLst/>
                  </a:prstGeom>
                  <a:solidFill>
                    <a:schemeClr val="accent1"/>
                  </a:solidFill>
                  <a:ln w="6350" cap="flat">
                    <a:solidFill>
                      <a:schemeClr val="accent1"/>
                    </a:solidFill>
                    <a:miter lim="800000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    <a:noAutofit/>
                  </a:bodyPr>
                  <a:lstStyle/>
                  <a:p>
                    <a:pPr algn="ctr"/>
                    <a:r>
                      <a:rPr lang="en-US" altLang="zh-CN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High Quality</a:t>
                    </a:r>
                    <a:endParaRPr lang="zh-CN" altLang="en-US" b="1" dirty="0" err="1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cxnSp>
                <p:nvCxnSpPr>
                  <p:cNvPr id="32" name="肘形连接符 36">
                    <a:extLst>
                      <a:ext uri="{FF2B5EF4-FFF2-40B4-BE49-F238E27FC236}">
                        <a16:creationId xmlns:a16="http://schemas.microsoft.com/office/drawing/2014/main" id="{0535C82C-41BF-7D48-8A42-890E7A1322D2}"/>
                      </a:ext>
                    </a:extLst>
                  </p:cNvPr>
                  <p:cNvCxnSpPr>
                    <a:cxnSpLocks/>
                    <a:stCxn id="4" idx="3"/>
                    <a:endCxn id="7" idx="1"/>
                  </p:cNvCxnSpPr>
                  <p:nvPr/>
                </p:nvCxnSpPr>
                <p:spPr>
                  <a:xfrm flipV="1">
                    <a:off x="3032972" y="1431621"/>
                    <a:ext cx="434059" cy="849751"/>
                  </a:xfrm>
                  <a:prstGeom prst="bentConnector3">
                    <a:avLst>
                      <a:gd name="adj1" fmla="val 50000"/>
                    </a:avLst>
                  </a:prstGeom>
                  <a:ln w="12700">
                    <a:solidFill>
                      <a:schemeClr val="accent1"/>
                    </a:solidFill>
                    <a:tailEnd type="stealth" w="lg" len="lg"/>
                  </a:ln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" name="肘形连接符 36">
                    <a:extLst>
                      <a:ext uri="{FF2B5EF4-FFF2-40B4-BE49-F238E27FC236}">
                        <a16:creationId xmlns:a16="http://schemas.microsoft.com/office/drawing/2014/main" id="{D50CFC1C-2F2E-3347-87D5-9369B42D73D2}"/>
                      </a:ext>
                    </a:extLst>
                  </p:cNvPr>
                  <p:cNvCxnSpPr>
                    <a:cxnSpLocks/>
                    <a:stCxn id="4" idx="3"/>
                    <a:endCxn id="8" idx="1"/>
                  </p:cNvCxnSpPr>
                  <p:nvPr/>
                </p:nvCxnSpPr>
                <p:spPr>
                  <a:xfrm>
                    <a:off x="3032972" y="2281372"/>
                    <a:ext cx="434059" cy="1"/>
                  </a:xfrm>
                  <a:prstGeom prst="bentConnector3">
                    <a:avLst>
                      <a:gd name="adj1" fmla="val 50000"/>
                    </a:avLst>
                  </a:prstGeom>
                  <a:ln w="12700">
                    <a:solidFill>
                      <a:schemeClr val="accent1"/>
                    </a:solidFill>
                    <a:tailEnd type="stealth" w="lg" len="lg"/>
                  </a:ln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0" name="肘形连接符 36">
                    <a:extLst>
                      <a:ext uri="{FF2B5EF4-FFF2-40B4-BE49-F238E27FC236}">
                        <a16:creationId xmlns:a16="http://schemas.microsoft.com/office/drawing/2014/main" id="{41D8EF36-F0B6-614B-B16E-6B1F56248FE5}"/>
                      </a:ext>
                    </a:extLst>
                  </p:cNvPr>
                  <p:cNvCxnSpPr>
                    <a:cxnSpLocks/>
                    <a:stCxn id="4" idx="3"/>
                    <a:endCxn id="31" idx="1"/>
                  </p:cNvCxnSpPr>
                  <p:nvPr/>
                </p:nvCxnSpPr>
                <p:spPr>
                  <a:xfrm>
                    <a:off x="3032972" y="2281372"/>
                    <a:ext cx="434059" cy="849752"/>
                  </a:xfrm>
                  <a:prstGeom prst="bentConnector3">
                    <a:avLst>
                      <a:gd name="adj1" fmla="val 50000"/>
                    </a:avLst>
                  </a:prstGeom>
                  <a:ln w="12700">
                    <a:solidFill>
                      <a:schemeClr val="accent1"/>
                    </a:solidFill>
                    <a:tailEnd type="stealth" w="lg" len="lg"/>
                  </a:ln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6" name="Group 55">
                  <a:extLst>
                    <a:ext uri="{FF2B5EF4-FFF2-40B4-BE49-F238E27FC236}">
                      <a16:creationId xmlns:a16="http://schemas.microsoft.com/office/drawing/2014/main" id="{F2991BB4-A22F-CB4A-96BE-455B91FD430D}"/>
                    </a:ext>
                  </a:extLst>
                </p:cNvPr>
                <p:cNvGrpSpPr/>
                <p:nvPr/>
              </p:nvGrpSpPr>
              <p:grpSpPr>
                <a:xfrm>
                  <a:off x="126187" y="3753418"/>
                  <a:ext cx="5619600" cy="2139210"/>
                  <a:chOff x="283608" y="3930600"/>
                  <a:chExt cx="5619600" cy="2139210"/>
                </a:xfrm>
              </p:grpSpPr>
              <p:sp>
                <p:nvSpPr>
                  <p:cNvPr id="5" name="矩形: 圆角 12">
                    <a:extLst>
                      <a:ext uri="{FF2B5EF4-FFF2-40B4-BE49-F238E27FC236}">
                        <a16:creationId xmlns:a16="http://schemas.microsoft.com/office/drawing/2014/main" id="{027672CE-DCA8-5E4F-B20F-4D61D4E29A0A}"/>
                      </a:ext>
                    </a:extLst>
                  </p:cNvPr>
                  <p:cNvSpPr/>
                  <p:nvPr/>
                </p:nvSpPr>
                <p:spPr>
                  <a:xfrm>
                    <a:off x="283608" y="4641024"/>
                    <a:ext cx="2749363" cy="720348"/>
                  </a:xfrm>
                  <a:prstGeom prst="roundRect">
                    <a:avLst/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  <a:ln w="6350" cap="flat">
                    <a:solidFill>
                      <a:schemeClr val="bg2">
                        <a:lumMod val="50000"/>
                        <a:lumOff val="50000"/>
                      </a:schemeClr>
                    </a:solidFill>
                    <a:miter lim="800000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    <a:noAutofit/>
                  </a:bodyPr>
                  <a:lstStyle/>
                  <a:p>
                    <a:pPr algn="ctr"/>
                    <a:r>
                      <a:rPr lang="en-US" altLang="zh-CN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a:t>Three Lows </a:t>
                    </a:r>
                  </a:p>
                  <a:p>
                    <a:pPr algn="ctr"/>
                    <a:r>
                      <a:rPr lang="en-US" altLang="zh-CN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a:t>(Operational Edge)</a:t>
                    </a:r>
                  </a:p>
                </p:txBody>
              </p:sp>
              <p:sp>
                <p:nvSpPr>
                  <p:cNvPr id="11" name="矩形: 圆角 20">
                    <a:extLst>
                      <a:ext uri="{FF2B5EF4-FFF2-40B4-BE49-F238E27FC236}">
                        <a16:creationId xmlns:a16="http://schemas.microsoft.com/office/drawing/2014/main" id="{E81175CA-418A-CD45-A308-66DA9BF8AB9D}"/>
                      </a:ext>
                    </a:extLst>
                  </p:cNvPr>
                  <p:cNvSpPr/>
                  <p:nvPr/>
                </p:nvSpPr>
                <p:spPr>
                  <a:xfrm>
                    <a:off x="3502544" y="3930600"/>
                    <a:ext cx="2400664" cy="429156"/>
                  </a:xfrm>
                  <a:prstGeom prst="roundRect">
                    <a:avLst/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  <a:ln w="6350" cap="flat">
                    <a:noFill/>
                    <a:miter lim="800000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    <a:noAutofit/>
                  </a:bodyPr>
                  <a:lstStyle/>
                  <a:p>
                    <a:pPr algn="ctr"/>
                    <a:r>
                      <a:rPr lang="en-US" altLang="zh-CN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Low Cost</a:t>
                    </a:r>
                    <a:endParaRPr lang="zh-CN" altLang="en-US" b="1" dirty="0" err="1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2" name="矩形: 圆角 20">
                    <a:extLst>
                      <a:ext uri="{FF2B5EF4-FFF2-40B4-BE49-F238E27FC236}">
                        <a16:creationId xmlns:a16="http://schemas.microsoft.com/office/drawing/2014/main" id="{1B903EE8-D2DA-A740-9C85-7CD6D5094F74}"/>
                      </a:ext>
                    </a:extLst>
                  </p:cNvPr>
                  <p:cNvSpPr/>
                  <p:nvPr/>
                </p:nvSpPr>
                <p:spPr>
                  <a:xfrm>
                    <a:off x="3502542" y="4784481"/>
                    <a:ext cx="2400664" cy="429156"/>
                  </a:xfrm>
                  <a:prstGeom prst="roundRect">
                    <a:avLst/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  <a:ln w="6350" cap="flat">
                    <a:noFill/>
                    <a:miter lim="800000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    <a:noAutofit/>
                  </a:bodyPr>
                  <a:lstStyle/>
                  <a:p>
                    <a:pPr algn="ctr"/>
                    <a:r>
                      <a:rPr lang="en-US" altLang="zh-CN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Low Price</a:t>
                    </a:r>
                    <a:endParaRPr lang="zh-CN" altLang="en-US" b="1" dirty="0" err="1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3" name="矩形: 圆角 20">
                    <a:extLst>
                      <a:ext uri="{FF2B5EF4-FFF2-40B4-BE49-F238E27FC236}">
                        <a16:creationId xmlns:a16="http://schemas.microsoft.com/office/drawing/2014/main" id="{97AFA998-371B-F841-A116-A207B5388504}"/>
                      </a:ext>
                    </a:extLst>
                  </p:cNvPr>
                  <p:cNvSpPr/>
                  <p:nvPr/>
                </p:nvSpPr>
                <p:spPr>
                  <a:xfrm>
                    <a:off x="3502541" y="5640654"/>
                    <a:ext cx="2400663" cy="429156"/>
                  </a:xfrm>
                  <a:prstGeom prst="roundRect">
                    <a:avLst/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  <a:ln w="6350" cap="flat">
                    <a:noFill/>
                    <a:miter lim="800000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    <a:noAutofit/>
                  </a:bodyPr>
                  <a:lstStyle/>
                  <a:p>
                    <a:pPr algn="ctr"/>
                    <a:r>
                      <a:rPr lang="en-US" altLang="zh-CN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Low Markup</a:t>
                    </a:r>
                    <a:endParaRPr lang="zh-CN" altLang="en-US" b="1" dirty="0" err="1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cxnSp>
                <p:nvCxnSpPr>
                  <p:cNvPr id="43" name="肘形连接符 36">
                    <a:extLst>
                      <a:ext uri="{FF2B5EF4-FFF2-40B4-BE49-F238E27FC236}">
                        <a16:creationId xmlns:a16="http://schemas.microsoft.com/office/drawing/2014/main" id="{45BAEA28-9537-184B-A516-F77BDA6FD1C2}"/>
                      </a:ext>
                    </a:extLst>
                  </p:cNvPr>
                  <p:cNvCxnSpPr>
                    <a:cxnSpLocks/>
                    <a:stCxn id="5" idx="3"/>
                    <a:endCxn id="11" idx="1"/>
                  </p:cNvCxnSpPr>
                  <p:nvPr/>
                </p:nvCxnSpPr>
                <p:spPr>
                  <a:xfrm flipV="1">
                    <a:off x="3032971" y="4145178"/>
                    <a:ext cx="469573" cy="856020"/>
                  </a:xfrm>
                  <a:prstGeom prst="bentConnector3">
                    <a:avLst>
                      <a:gd name="adj1" fmla="val 50000"/>
                    </a:avLst>
                  </a:prstGeom>
                  <a:ln w="127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tailEnd type="stealth" w="lg" len="lg"/>
                  </a:ln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" name="肘形连接符 36">
                    <a:extLst>
                      <a:ext uri="{FF2B5EF4-FFF2-40B4-BE49-F238E27FC236}">
                        <a16:creationId xmlns:a16="http://schemas.microsoft.com/office/drawing/2014/main" id="{64B06798-C418-A342-ADE8-743DDCD17EF7}"/>
                      </a:ext>
                    </a:extLst>
                  </p:cNvPr>
                  <p:cNvCxnSpPr>
                    <a:cxnSpLocks/>
                    <a:stCxn id="5" idx="3"/>
                    <a:endCxn id="12" idx="1"/>
                  </p:cNvCxnSpPr>
                  <p:nvPr/>
                </p:nvCxnSpPr>
                <p:spPr>
                  <a:xfrm flipV="1">
                    <a:off x="3032971" y="4999059"/>
                    <a:ext cx="469571" cy="2139"/>
                  </a:xfrm>
                  <a:prstGeom prst="bentConnector3">
                    <a:avLst>
                      <a:gd name="adj1" fmla="val 50000"/>
                    </a:avLst>
                  </a:prstGeom>
                  <a:ln w="127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tailEnd type="stealth" w="lg" len="lg"/>
                  </a:ln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0" name="肘形连接符 36">
                    <a:extLst>
                      <a:ext uri="{FF2B5EF4-FFF2-40B4-BE49-F238E27FC236}">
                        <a16:creationId xmlns:a16="http://schemas.microsoft.com/office/drawing/2014/main" id="{397ED04B-B2CE-EF4D-BE46-8F06731551DD}"/>
                      </a:ext>
                    </a:extLst>
                  </p:cNvPr>
                  <p:cNvCxnSpPr>
                    <a:cxnSpLocks/>
                    <a:stCxn id="5" idx="3"/>
                    <a:endCxn id="13" idx="1"/>
                  </p:cNvCxnSpPr>
                  <p:nvPr/>
                </p:nvCxnSpPr>
                <p:spPr>
                  <a:xfrm>
                    <a:off x="3032971" y="5001198"/>
                    <a:ext cx="469570" cy="854034"/>
                  </a:xfrm>
                  <a:prstGeom prst="bentConnector3">
                    <a:avLst>
                      <a:gd name="adj1" fmla="val 50000"/>
                    </a:avLst>
                  </a:prstGeom>
                  <a:ln w="127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tailEnd type="stealth" w="lg" len="lg"/>
                  </a:ln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72" name="Group 71">
                <a:extLst>
                  <a:ext uri="{FF2B5EF4-FFF2-40B4-BE49-F238E27FC236}">
                    <a16:creationId xmlns:a16="http://schemas.microsoft.com/office/drawing/2014/main" id="{79D44B56-973C-094B-8DAE-1AFD96589D66}"/>
                  </a:ext>
                </a:extLst>
              </p:cNvPr>
              <p:cNvGrpSpPr/>
              <p:nvPr/>
            </p:nvGrpSpPr>
            <p:grpSpPr>
              <a:xfrm>
                <a:off x="6204357" y="885218"/>
                <a:ext cx="5995061" cy="2456846"/>
                <a:chOff x="6204357" y="885218"/>
                <a:chExt cx="5995061" cy="2456846"/>
              </a:xfrm>
            </p:grpSpPr>
            <p:grpSp>
              <p:nvGrpSpPr>
                <p:cNvPr id="14" name="组合 99">
                  <a:extLst>
                    <a:ext uri="{FF2B5EF4-FFF2-40B4-BE49-F238E27FC236}">
                      <a16:creationId xmlns:a16="http://schemas.microsoft.com/office/drawing/2014/main" id="{EB55E567-45D6-AB45-95CD-6251D8DAED58}"/>
                    </a:ext>
                  </a:extLst>
                </p:cNvPr>
                <p:cNvGrpSpPr/>
                <p:nvPr/>
              </p:nvGrpSpPr>
              <p:grpSpPr>
                <a:xfrm>
                  <a:off x="6204357" y="1502951"/>
                  <a:ext cx="5995061" cy="1839113"/>
                  <a:chOff x="6386199" y="1164054"/>
                  <a:chExt cx="5995061" cy="1839113"/>
                </a:xfrm>
              </p:grpSpPr>
              <p:graphicFrame>
                <p:nvGraphicFramePr>
                  <p:cNvPr id="15" name="图示 100">
                    <a:extLst>
                      <a:ext uri="{FF2B5EF4-FFF2-40B4-BE49-F238E27FC236}">
                        <a16:creationId xmlns:a16="http://schemas.microsoft.com/office/drawing/2014/main" id="{0BBDD85C-274A-1340-A376-127F83C34721}"/>
                      </a:ext>
                    </a:extLst>
                  </p:cNvPr>
                  <p:cNvGraphicFramePr/>
                  <p:nvPr>
                    <p:extLst>
                      <p:ext uri="{D42A27DB-BD31-4B8C-83A1-F6EECF244321}">
                        <p14:modId xmlns:p14="http://schemas.microsoft.com/office/powerpoint/2010/main" val="2753028366"/>
                      </p:ext>
                    </p:extLst>
                  </p:nvPr>
                </p:nvGraphicFramePr>
                <p:xfrm>
                  <a:off x="6386199" y="1164054"/>
                  <a:ext cx="5621487" cy="1593116"/>
                </p:xfrm>
                <a:graphic>
                  <a:graphicData uri="http://schemas.openxmlformats.org/drawingml/2006/diagram">
                    <dgm:relIds xmlns:dgm="http://schemas.openxmlformats.org/drawingml/2006/diagram" xmlns:r="http://schemas.openxmlformats.org/officeDocument/2006/relationships" r:dm="rId3" r:lo="rId4" r:qs="rId5" r:cs="rId6"/>
                  </a:graphicData>
                </a:graphic>
              </p:graphicFrame>
              <p:sp>
                <p:nvSpPr>
                  <p:cNvPr id="16" name="文本框 101">
                    <a:extLst>
                      <a:ext uri="{FF2B5EF4-FFF2-40B4-BE49-F238E27FC236}">
                        <a16:creationId xmlns:a16="http://schemas.microsoft.com/office/drawing/2014/main" id="{3FF559A9-C034-FA4F-99AF-E5858FD22165}"/>
                      </a:ext>
                    </a:extLst>
                  </p:cNvPr>
                  <p:cNvSpPr txBox="1"/>
                  <p:nvPr/>
                </p:nvSpPr>
                <p:spPr>
                  <a:xfrm>
                    <a:off x="9768276" y="1327031"/>
                    <a:ext cx="2612984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en-US" altLang="zh-CN" dirty="0">
                        <a:solidFill>
                          <a:schemeClr val="accent5">
                            <a:lumMod val="10000"/>
                          </a:schemeClr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A new cycle every </a:t>
                    </a:r>
                    <a:r>
                      <a:rPr lang="en-US" altLang="zh-CN" b="1" dirty="0">
                        <a:solidFill>
                          <a:schemeClr val="accent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7 days</a:t>
                    </a:r>
                  </a:p>
                </p:txBody>
              </p:sp>
              <p:sp>
                <p:nvSpPr>
                  <p:cNvPr id="17" name="文本框 102">
                    <a:extLst>
                      <a:ext uri="{FF2B5EF4-FFF2-40B4-BE49-F238E27FC236}">
                        <a16:creationId xmlns:a16="http://schemas.microsoft.com/office/drawing/2014/main" id="{524E4BAD-E6BC-794A-A4B0-72086A43AA7F}"/>
                      </a:ext>
                    </a:extLst>
                  </p:cNvPr>
                  <p:cNvSpPr txBox="1"/>
                  <p:nvPr/>
                </p:nvSpPr>
                <p:spPr>
                  <a:xfrm>
                    <a:off x="7372798" y="2633835"/>
                    <a:ext cx="3619982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en-US" altLang="zh-CN" dirty="0">
                        <a:solidFill>
                          <a:schemeClr val="accent5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Selecting from </a:t>
                    </a:r>
                    <a:r>
                      <a:rPr lang="en-US" altLang="zh-CN" b="1" dirty="0">
                        <a:solidFill>
                          <a:schemeClr val="accent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10,000</a:t>
                    </a:r>
                    <a:r>
                      <a:rPr lang="en-US" altLang="zh-CN" dirty="0">
                        <a:solidFill>
                          <a:schemeClr val="accent5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 product ideas</a:t>
                    </a:r>
                  </a:p>
                </p:txBody>
              </p:sp>
              <p:sp>
                <p:nvSpPr>
                  <p:cNvPr id="18" name="文本框 103">
                    <a:extLst>
                      <a:ext uri="{FF2B5EF4-FFF2-40B4-BE49-F238E27FC236}">
                        <a16:creationId xmlns:a16="http://schemas.microsoft.com/office/drawing/2014/main" id="{7472EDD3-5075-6A47-9D7D-5C6C374196D4}"/>
                      </a:ext>
                    </a:extLst>
                  </p:cNvPr>
                  <p:cNvSpPr txBox="1"/>
                  <p:nvPr/>
                </p:nvSpPr>
                <p:spPr>
                  <a:xfrm>
                    <a:off x="6386199" y="1233335"/>
                    <a:ext cx="2296880" cy="646331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en-US" altLang="zh-CN" dirty="0">
                        <a:solidFill>
                          <a:schemeClr val="accent5">
                            <a:lumMod val="10000"/>
                          </a:schemeClr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Launch approximately </a:t>
                    </a:r>
                    <a:r>
                      <a:rPr lang="en-US" altLang="zh-CN" b="1" dirty="0">
                        <a:solidFill>
                          <a:schemeClr val="accent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100 new SKUs</a:t>
                    </a:r>
                  </a:p>
                </p:txBody>
              </p:sp>
            </p:grpSp>
            <p:sp>
              <p:nvSpPr>
                <p:cNvPr id="70" name="矩形: 圆角 6">
                  <a:extLst>
                    <a:ext uri="{FF2B5EF4-FFF2-40B4-BE49-F238E27FC236}">
                      <a16:creationId xmlns:a16="http://schemas.microsoft.com/office/drawing/2014/main" id="{ED212B9C-0929-DA49-8103-0D5A2C5C67C3}"/>
                    </a:ext>
                  </a:extLst>
                </p:cNvPr>
                <p:cNvSpPr/>
                <p:nvPr/>
              </p:nvSpPr>
              <p:spPr>
                <a:xfrm>
                  <a:off x="7826055" y="885218"/>
                  <a:ext cx="2349784" cy="481297"/>
                </a:xfrm>
                <a:prstGeom prst="roundRect">
                  <a:avLst>
                    <a:gd name="adj" fmla="val 9452"/>
                  </a:avLst>
                </a:prstGeom>
                <a:noFill/>
                <a:ln w="12700">
                  <a:solidFill>
                    <a:schemeClr val="accent1"/>
                  </a:solidFill>
                  <a:prstDash val="sysDash"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2000" b="1" dirty="0">
                      <a:solidFill>
                        <a:schemeClr val="accent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“</a:t>
                  </a:r>
                  <a:r>
                    <a:rPr lang="en-US" altLang="zh-CN" sz="2000" b="1" dirty="0">
                      <a:solidFill>
                        <a:schemeClr val="accent1"/>
                      </a:solidFill>
                      <a:effectLst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711</a:t>
                  </a:r>
                  <a:r>
                    <a:rPr lang="en-US" altLang="zh-CN" sz="2000" b="1" dirty="0">
                      <a:solidFill>
                        <a:schemeClr val="accent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”</a:t>
                  </a:r>
                  <a:r>
                    <a:rPr lang="en-US" altLang="zh-CN" sz="2000" b="1" dirty="0">
                      <a:solidFill>
                        <a:schemeClr val="accent1"/>
                      </a:solidFill>
                      <a:effectLst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2000" b="1" dirty="0">
                      <a:solidFill>
                        <a:schemeClr val="accent1"/>
                      </a:solidFill>
                      <a:latin typeface="Palatino Linotype" panose="02040502050505030304" pitchFamily="18" charset="0"/>
                    </a:rPr>
                    <a:t>Strategy</a:t>
                  </a:r>
                  <a:endParaRPr lang="en-US" altLang="zh-CN" sz="2000" b="1" i="1" dirty="0">
                    <a:solidFill>
                      <a:schemeClr val="accent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4299263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EF1F291-4C94-DD42-9766-DEEA39B269A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67408" y="181801"/>
            <a:ext cx="7992888" cy="503999"/>
          </a:xfrm>
        </p:spPr>
        <p:txBody>
          <a:bodyPr anchor="ctr"/>
          <a:lstStyle/>
          <a:p>
            <a:r>
              <a:rPr lang="en-US" altLang="zh-CN" sz="2800" b="1" dirty="0">
                <a:effectLst/>
                <a:latin typeface="Times New Roman" panose="02020603050405020304" pitchFamily="18" charset="0"/>
              </a:rPr>
              <a:t>3.2.1</a:t>
            </a:r>
            <a:r>
              <a:rPr lang="zh-CN" altLang="en-US" sz="2800" b="1" dirty="0">
                <a:effectLst/>
                <a:latin typeface="Times New Roman" panose="02020603050405020304" pitchFamily="18" charset="0"/>
              </a:rPr>
              <a:t> </a:t>
            </a:r>
            <a:r>
              <a:rPr lang="en-US" altLang="zh-CN" sz="2800" b="1" dirty="0">
                <a:effectLst/>
                <a:latin typeface="Times New Roman" panose="02020603050405020304" pitchFamily="18" charset="0"/>
              </a:rPr>
              <a:t>Business Analysis: </a:t>
            </a:r>
            <a:r>
              <a:rPr lang="en-US" altLang="zh-CN" sz="2800" b="1" dirty="0">
                <a:solidFill>
                  <a:schemeClr val="accent1"/>
                </a:solidFill>
                <a:effectLst/>
                <a:latin typeface="Times New Roman" panose="02020603050405020304" pitchFamily="18" charset="0"/>
              </a:rPr>
              <a:t>Product-Driven </a:t>
            </a:r>
            <a:endParaRPr lang="en-US" altLang="zh-CN" sz="2800" dirty="0">
              <a:solidFill>
                <a:schemeClr val="accent1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7DD84F-D318-F44D-B178-F9CE619278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F3F4A9-0F58-437F-968E-A13FC12BE5D0}" type="slidenum">
              <a:rPr lang="zh-CN" altLang="en-US" smtClean="0"/>
              <a:pPr/>
              <a:t>13</a:t>
            </a:fld>
            <a:endParaRPr lang="zh-CN" altLang="en-US" dirty="0"/>
          </a:p>
        </p:txBody>
      </p:sp>
      <p:sp>
        <p:nvSpPr>
          <p:cNvPr id="4" name="TextBox 78">
            <a:extLst>
              <a:ext uri="{FF2B5EF4-FFF2-40B4-BE49-F238E27FC236}">
                <a16:creationId xmlns:a16="http://schemas.microsoft.com/office/drawing/2014/main" id="{F7F517DD-14C3-E147-BB5A-AB6410566FC6}"/>
              </a:ext>
            </a:extLst>
          </p:cNvPr>
          <p:cNvSpPr txBox="1"/>
          <p:nvPr/>
        </p:nvSpPr>
        <p:spPr>
          <a:xfrm>
            <a:off x="0" y="6550223"/>
            <a:ext cx="1554721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CN" sz="1400" i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lang="en-US" sz="1400" i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</a:t>
            </a:r>
            <a:r>
              <a:rPr lang="en-US" altLang="zh-CN" sz="1400" i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ource:</a:t>
            </a:r>
            <a:r>
              <a:rPr lang="zh-CN" altLang="en-US" sz="1400" i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0" i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Wind</a:t>
            </a:r>
            <a:endParaRPr lang="en-CN" sz="1400" i="1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64C91F0A-7B7A-6149-B41D-290323E83528}"/>
              </a:ext>
            </a:extLst>
          </p:cNvPr>
          <p:cNvGrpSpPr/>
          <p:nvPr/>
        </p:nvGrpSpPr>
        <p:grpSpPr>
          <a:xfrm>
            <a:off x="362910" y="764525"/>
            <a:ext cx="11466179" cy="6017275"/>
            <a:chOff x="362910" y="767098"/>
            <a:chExt cx="11466179" cy="6017275"/>
          </a:xfrm>
        </p:grpSpPr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7665F4D8-8EC5-F74F-B6DB-DF818FE9073E}"/>
                </a:ext>
              </a:extLst>
            </p:cNvPr>
            <p:cNvGrpSpPr/>
            <p:nvPr/>
          </p:nvGrpSpPr>
          <p:grpSpPr>
            <a:xfrm>
              <a:off x="362910" y="4719835"/>
              <a:ext cx="11466179" cy="2064538"/>
              <a:chOff x="362911" y="4765549"/>
              <a:chExt cx="11466179" cy="2064538"/>
            </a:xfrm>
          </p:grpSpPr>
          <p:sp>
            <p:nvSpPr>
              <p:cNvPr id="44" name="文本框 68">
                <a:extLst>
                  <a:ext uri="{FF2B5EF4-FFF2-40B4-BE49-F238E27FC236}">
                    <a16:creationId xmlns:a16="http://schemas.microsoft.com/office/drawing/2014/main" id="{66B5280C-3974-634D-9D6D-3CE9916FD302}"/>
                  </a:ext>
                </a:extLst>
              </p:cNvPr>
              <p:cNvSpPr txBox="1"/>
              <p:nvPr/>
            </p:nvSpPr>
            <p:spPr>
              <a:xfrm>
                <a:off x="362911" y="4869174"/>
                <a:ext cx="7037880" cy="1547501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2700">
                <a:solidFill>
                  <a:schemeClr val="accent1"/>
                </a:solidFill>
                <a:prstDash val="dash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algn="ctr">
                  <a:defRPr sz="2000">
                    <a:solidFill>
                      <a:schemeClr val="accent5">
                        <a:lumMod val="10000"/>
                      </a:schemeClr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pPr marL="285750" indent="-285750" algn="l">
                  <a:lnSpc>
                    <a:spcPct val="130000"/>
                  </a:lnSpc>
                  <a:buFont typeface="Wingdings" pitchFamily="2" charset="2"/>
                  <a:buChar char="v"/>
                </a:pPr>
                <a:r>
                  <a:rPr lang="en-US" altLang="zh-CN" sz="1700" b="1" dirty="0">
                    <a:solidFill>
                      <a:srgbClr val="C00000"/>
                    </a:solidFill>
                  </a:rPr>
                  <a:t>Global Collaboration with High-Quality Suppliers: </a:t>
                </a:r>
                <a:r>
                  <a:rPr lang="en-US" altLang="zh-CN" sz="1700" dirty="0"/>
                  <a:t>over 1,400 suppliers.</a:t>
                </a:r>
              </a:p>
              <a:p>
                <a:pPr marL="285750" indent="-285750" algn="l">
                  <a:lnSpc>
                    <a:spcPct val="130000"/>
                  </a:lnSpc>
                  <a:buFont typeface="Wingdings" pitchFamily="2" charset="2"/>
                  <a:buChar char="v"/>
                </a:pPr>
                <a:r>
                  <a:rPr lang="en-US" altLang="zh-CN" sz="1700" b="1" dirty="0">
                    <a:solidFill>
                      <a:srgbClr val="C00000"/>
                    </a:solidFill>
                  </a:rPr>
                  <a:t>Bulk</a:t>
                </a:r>
                <a:r>
                  <a:rPr lang="en-US" altLang="zh-CN" sz="1700" b="1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Procurement Enhances Bargaining Power: </a:t>
                </a:r>
                <a:r>
                  <a:rPr lang="en-US" altLang="zh-CN" sz="1700" dirty="0">
                    <a:solidFill>
                      <a:schemeClr val="accent5">
                        <a:lumMod val="1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procurement cost ratio from </a:t>
                </a:r>
                <a:r>
                  <a:rPr lang="en-US" altLang="zh-CN" sz="17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top five suppliers decreased to 8.4%, while the largest supplier's share dropped to 1.9%</a:t>
                </a:r>
                <a:r>
                  <a:rPr lang="en-US" altLang="zh-CN" sz="1700" dirty="0"/>
                  <a:t>.</a:t>
                </a:r>
              </a:p>
            </p:txBody>
          </p:sp>
          <p:graphicFrame>
            <p:nvGraphicFramePr>
              <p:cNvPr id="45" name="图表 69">
                <a:extLst>
                  <a:ext uri="{FF2B5EF4-FFF2-40B4-BE49-F238E27FC236}">
                    <a16:creationId xmlns:a16="http://schemas.microsoft.com/office/drawing/2014/main" id="{CDFB956A-C134-4C48-9447-E273C7F876CA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414312967"/>
                  </p:ext>
                </p:extLst>
              </p:nvPr>
            </p:nvGraphicFramePr>
            <p:xfrm>
              <a:off x="7986820" y="4765549"/>
              <a:ext cx="3842270" cy="1751427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7"/>
              </a:graphicData>
            </a:graphic>
          </p:graphicFrame>
          <p:sp>
            <p:nvSpPr>
              <p:cNvPr id="46" name="Rectangle 1">
                <a:extLst>
                  <a:ext uri="{FF2B5EF4-FFF2-40B4-BE49-F238E27FC236}">
                    <a16:creationId xmlns:a16="http://schemas.microsoft.com/office/drawing/2014/main" id="{9276D7ED-6D34-E543-874B-EA8EE25DC1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76454" y="6522310"/>
                <a:ext cx="3463000" cy="3077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non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0" lang="en-US" altLang="zh-CN" sz="14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Fig 3.8 </a:t>
                </a:r>
                <a:r>
                  <a:rPr kumimoji="0" lang="en-US" altLang="zh-CN" sz="1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Procurement </a:t>
                </a:r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cost of  </a:t>
                </a:r>
                <a:r>
                  <a:rPr kumimoji="0" lang="en-US" altLang="zh-CN" sz="1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Top 5 Suppliers.</a:t>
                </a:r>
              </a:p>
            </p:txBody>
          </p:sp>
          <p:sp>
            <p:nvSpPr>
              <p:cNvPr id="47" name="Arrow: Right 81">
                <a:extLst>
                  <a:ext uri="{FF2B5EF4-FFF2-40B4-BE49-F238E27FC236}">
                    <a16:creationId xmlns:a16="http://schemas.microsoft.com/office/drawing/2014/main" id="{41D5B27F-D308-0447-B24E-EBB2E166FD6E}"/>
                  </a:ext>
                </a:extLst>
              </p:cNvPr>
              <p:cNvSpPr/>
              <p:nvPr/>
            </p:nvSpPr>
            <p:spPr>
              <a:xfrm>
                <a:off x="7545437" y="5426684"/>
                <a:ext cx="429234" cy="429156"/>
              </a:xfrm>
              <a:prstGeom prst="rightArrow">
                <a:avLst>
                  <a:gd name="adj1" fmla="val 50000"/>
                  <a:gd name="adj2" fmla="val 50000"/>
                </a:avLst>
              </a:prstGeom>
              <a:gradFill flip="none" rotWithShape="1">
                <a:gsLst>
                  <a:gs pos="0">
                    <a:srgbClr val="DC2731">
                      <a:tint val="66000"/>
                      <a:satMod val="160000"/>
                    </a:srgbClr>
                  </a:gs>
                  <a:gs pos="50000">
                    <a:srgbClr val="DC2731">
                      <a:tint val="44500"/>
                      <a:satMod val="160000"/>
                    </a:srgbClr>
                  </a:gs>
                  <a:gs pos="100000">
                    <a:srgbClr val="DC2731">
                      <a:tint val="23500"/>
                      <a:satMod val="160000"/>
                    </a:srgbClr>
                  </a:gs>
                </a:gsLst>
                <a:lin ang="10800000" scaled="1"/>
                <a:tileRect/>
              </a:gradFill>
              <a:ln w="6350" cap="flat">
                <a:noFill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900"/>
                  </a:spcBef>
                </a:pPr>
                <a:endParaRPr lang="zh-CN" altLang="en-US" sz="1600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3170E51F-62AC-A144-89F0-4C9C8226CB9C}"/>
                </a:ext>
              </a:extLst>
            </p:cNvPr>
            <p:cNvGrpSpPr/>
            <p:nvPr/>
          </p:nvGrpSpPr>
          <p:grpSpPr>
            <a:xfrm>
              <a:off x="362910" y="767098"/>
              <a:ext cx="11466179" cy="4028974"/>
              <a:chOff x="483580" y="814280"/>
              <a:chExt cx="11466179" cy="4028974"/>
            </a:xfrm>
          </p:grpSpPr>
          <p:cxnSp>
            <p:nvCxnSpPr>
              <p:cNvPr id="50" name="直接连接符 71">
                <a:extLst>
                  <a:ext uri="{FF2B5EF4-FFF2-40B4-BE49-F238E27FC236}">
                    <a16:creationId xmlns:a16="http://schemas.microsoft.com/office/drawing/2014/main" id="{F0799D91-5820-2E42-AAA1-331F0A060C7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503712" y="817046"/>
                <a:ext cx="0" cy="4026208"/>
              </a:xfrm>
              <a:prstGeom prst="line">
                <a:avLst/>
              </a:prstGeom>
              <a:ln>
                <a:solidFill>
                  <a:schemeClr val="accent1"/>
                </a:solidFill>
                <a:prstDash val="sysDot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B4EAEB10-293F-F949-82AF-7E46CF239D58}"/>
                  </a:ext>
                </a:extLst>
              </p:cNvPr>
              <p:cNvGrpSpPr/>
              <p:nvPr/>
            </p:nvGrpSpPr>
            <p:grpSpPr>
              <a:xfrm>
                <a:off x="483580" y="817046"/>
                <a:ext cx="2688856" cy="3947141"/>
                <a:chOff x="483580" y="817046"/>
                <a:chExt cx="2688856" cy="3947141"/>
              </a:xfrm>
            </p:grpSpPr>
            <p:sp>
              <p:nvSpPr>
                <p:cNvPr id="37" name="Rectangle 4">
                  <a:extLst>
                    <a:ext uri="{FF2B5EF4-FFF2-40B4-BE49-F238E27FC236}">
                      <a16:creationId xmlns:a16="http://schemas.microsoft.com/office/drawing/2014/main" id="{4265605D-E06C-644E-B88D-D94F0DE9E294}"/>
                    </a:ext>
                  </a:extLst>
                </p:cNvPr>
                <p:cNvSpPr>
                  <a:spLocks noChangeArrowheads="1"/>
                </p:cNvSpPr>
                <p:nvPr>
                  <p:custDataLst>
                    <p:tags r:id="rId5"/>
                  </p:custDataLst>
                </p:nvPr>
              </p:nvSpPr>
              <p:spPr bwMode="gray">
                <a:xfrm>
                  <a:off x="483580" y="3907606"/>
                  <a:ext cx="2688856" cy="856581"/>
                </a:xfrm>
                <a:prstGeom prst="rect">
                  <a:avLst/>
                </a:prstGeom>
                <a:solidFill>
                  <a:srgbClr val="FDEDEE">
                    <a:alpha val="80000"/>
                  </a:srgbClr>
                </a:solidFill>
                <a:ln w="12700">
                  <a:solidFill>
                    <a:schemeClr val="accent1"/>
                  </a:solidFill>
                  <a:prstDash val="dashDot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285750" indent="-285750">
                    <a:buFont typeface="Wingdings" pitchFamily="2" charset="2"/>
                    <a:buChar char="v"/>
                  </a:pPr>
                  <a:r>
                    <a:rPr lang="en-US" altLang="zh-CN" sz="1600" dirty="0">
                      <a:solidFill>
                        <a:schemeClr val="accent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Information Asymmetry</a:t>
                  </a:r>
                </a:p>
                <a:p>
                  <a:pPr marL="285750" indent="-285750">
                    <a:buFont typeface="Wingdings" pitchFamily="2" charset="2"/>
                    <a:buChar char="v"/>
                  </a:pPr>
                  <a:r>
                    <a:rPr lang="en-US" altLang="zh-CN" sz="1600" dirty="0">
                      <a:solidFill>
                        <a:schemeClr val="accent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High Costs</a:t>
                  </a:r>
                </a:p>
              </p:txBody>
            </p:sp>
            <p:sp>
              <p:nvSpPr>
                <p:cNvPr id="38" name="文本框 62">
                  <a:extLst>
                    <a:ext uri="{FF2B5EF4-FFF2-40B4-BE49-F238E27FC236}">
                      <a16:creationId xmlns:a16="http://schemas.microsoft.com/office/drawing/2014/main" id="{66C499D7-AA40-2F4D-A9C6-C4928AA68E24}"/>
                    </a:ext>
                  </a:extLst>
                </p:cNvPr>
                <p:cNvSpPr txBox="1"/>
                <p:nvPr/>
              </p:nvSpPr>
              <p:spPr>
                <a:xfrm>
                  <a:off x="483580" y="817046"/>
                  <a:ext cx="2688856" cy="369332"/>
                </a:xfrm>
                <a:prstGeom prst="rect">
                  <a:avLst/>
                </a:prstGeom>
                <a:noFill/>
                <a:ln w="6350" cap="flat">
                  <a:noFill/>
                  <a:miter lim="800000"/>
                </a:ln>
              </p:spPr>
              <p:txBody>
                <a:bodyPr wrap="square">
                  <a:spAutoFit/>
                </a:bodyPr>
                <a:lstStyle/>
                <a:p>
                  <a:pPr marL="0" lvl="1" algn="ctr">
                    <a:buClr>
                      <a:schemeClr val="bg2"/>
                    </a:buClr>
                  </a:pPr>
                  <a:r>
                    <a:rPr lang="en-US" altLang="zh-CN" b="1" kern="100" dirty="0">
                      <a:solidFill>
                        <a:schemeClr val="accent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Traditional Supply Chain</a:t>
                  </a:r>
                </a:p>
              </p:txBody>
            </p:sp>
            <p:grpSp>
              <p:nvGrpSpPr>
                <p:cNvPr id="54" name="Group 53">
                  <a:extLst>
                    <a:ext uri="{FF2B5EF4-FFF2-40B4-BE49-F238E27FC236}">
                      <a16:creationId xmlns:a16="http://schemas.microsoft.com/office/drawing/2014/main" id="{A1F27268-4597-704E-8089-2354C16AF949}"/>
                    </a:ext>
                  </a:extLst>
                </p:cNvPr>
                <p:cNvGrpSpPr/>
                <p:nvPr/>
              </p:nvGrpSpPr>
              <p:grpSpPr>
                <a:xfrm>
                  <a:off x="483580" y="1257549"/>
                  <a:ext cx="2688856" cy="2541181"/>
                  <a:chOff x="483580" y="1257549"/>
                  <a:chExt cx="2688856" cy="2541181"/>
                </a:xfrm>
              </p:grpSpPr>
              <p:graphicFrame>
                <p:nvGraphicFramePr>
                  <p:cNvPr id="30" name="图示 53">
                    <a:extLst>
                      <a:ext uri="{FF2B5EF4-FFF2-40B4-BE49-F238E27FC236}">
                        <a16:creationId xmlns:a16="http://schemas.microsoft.com/office/drawing/2014/main" id="{69017900-0515-6D4C-BF4C-C161742986E2}"/>
                      </a:ext>
                    </a:extLst>
                  </p:cNvPr>
                  <p:cNvGraphicFramePr/>
                  <p:nvPr>
                    <p:extLst>
                      <p:ext uri="{D42A27DB-BD31-4B8C-83A1-F6EECF244321}">
                        <p14:modId xmlns:p14="http://schemas.microsoft.com/office/powerpoint/2010/main" val="284327891"/>
                      </p:ext>
                    </p:extLst>
                  </p:nvPr>
                </p:nvGraphicFramePr>
                <p:xfrm>
                  <a:off x="483580" y="1257549"/>
                  <a:ext cx="2688856" cy="2541181"/>
                </p:xfrm>
                <a:graphic>
                  <a:graphicData uri="http://schemas.openxmlformats.org/drawingml/2006/diagram">
                    <dgm:relIds xmlns:dgm="http://schemas.openxmlformats.org/drawingml/2006/diagram" xmlns:r="http://schemas.openxmlformats.org/officeDocument/2006/relationships" r:dm="rId8" r:lo="rId9" r:qs="rId10" r:cs="rId11"/>
                  </a:graphicData>
                </a:graphic>
              </p:graphicFrame>
              <p:pic>
                <p:nvPicPr>
                  <p:cNvPr id="31" name="图形 55" descr="用户">
                    <a:extLst>
                      <a:ext uri="{FF2B5EF4-FFF2-40B4-BE49-F238E27FC236}">
                        <a16:creationId xmlns:a16="http://schemas.microsoft.com/office/drawing/2014/main" id="{6F6F34F3-B20A-6B49-A0C1-22FE734FD84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14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662942" y="1493014"/>
                    <a:ext cx="330129" cy="330129"/>
                  </a:xfrm>
                  <a:prstGeom prst="rect">
                    <a:avLst/>
                  </a:prstGeom>
                </p:spPr>
              </p:pic>
              <p:sp>
                <p:nvSpPr>
                  <p:cNvPr id="32" name="文本框 56">
                    <a:extLst>
                      <a:ext uri="{FF2B5EF4-FFF2-40B4-BE49-F238E27FC236}">
                        <a16:creationId xmlns:a16="http://schemas.microsoft.com/office/drawing/2014/main" id="{332DC606-93D5-4143-8AA7-E0C0F675F36C}"/>
                      </a:ext>
                    </a:extLst>
                  </p:cNvPr>
                  <p:cNvSpPr txBox="1"/>
                  <p:nvPr/>
                </p:nvSpPr>
                <p:spPr>
                  <a:xfrm>
                    <a:off x="911424" y="2435672"/>
                    <a:ext cx="1825483" cy="52322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lvl="0" algn="ctr"/>
                    <a:r>
                      <a:rPr lang="en-US" altLang="zh-CN" sz="1400" i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Multi-level </a:t>
                    </a:r>
                  </a:p>
                  <a:p>
                    <a:pPr lvl="0" algn="ctr"/>
                    <a:r>
                      <a:rPr lang="en-US" altLang="zh-CN" sz="1400" i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Distribution</a:t>
                    </a:r>
                    <a:endParaRPr lang="zh-CN" altLang="en-US" sz="1400" i="1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pic>
                <p:nvPicPr>
                  <p:cNvPr id="34" name="图形 58" descr="购物车">
                    <a:extLst>
                      <a:ext uri="{FF2B5EF4-FFF2-40B4-BE49-F238E27FC236}">
                        <a16:creationId xmlns:a16="http://schemas.microsoft.com/office/drawing/2014/main" id="{BDF49752-6702-084D-B600-E3B33A092A2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5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16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639498" y="3029111"/>
                    <a:ext cx="369332" cy="369332"/>
                  </a:xfrm>
                  <a:prstGeom prst="rect">
                    <a:avLst/>
                  </a:prstGeom>
                </p:spPr>
              </p:pic>
              <p:sp>
                <p:nvSpPr>
                  <p:cNvPr id="35" name="文本框 59">
                    <a:extLst>
                      <a:ext uri="{FF2B5EF4-FFF2-40B4-BE49-F238E27FC236}">
                        <a16:creationId xmlns:a16="http://schemas.microsoft.com/office/drawing/2014/main" id="{52E29281-34D3-D34E-AF65-BBF163E17896}"/>
                      </a:ext>
                    </a:extLst>
                  </p:cNvPr>
                  <p:cNvSpPr txBox="1"/>
                  <p:nvPr/>
                </p:nvSpPr>
                <p:spPr>
                  <a:xfrm>
                    <a:off x="1222095" y="3426899"/>
                    <a:ext cx="1204137" cy="307777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lvl="0" algn="ctr"/>
                    <a:r>
                      <a:rPr lang="en-US" altLang="zh-CN" sz="1400" i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Consumer</a:t>
                    </a:r>
                    <a:endParaRPr lang="zh-CN" altLang="en-US" sz="1400" i="1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pic>
                <p:nvPicPr>
                  <p:cNvPr id="36" name="图形 60" descr="组合">
                    <a:extLst>
                      <a:ext uri="{FF2B5EF4-FFF2-40B4-BE49-F238E27FC236}">
                        <a16:creationId xmlns:a16="http://schemas.microsoft.com/office/drawing/2014/main" id="{551422B1-1CB2-E84F-B375-40F371C5678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7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18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597654" y="2071171"/>
                    <a:ext cx="457200" cy="457200"/>
                  </a:xfrm>
                  <a:prstGeom prst="rect">
                    <a:avLst/>
                  </a:prstGeom>
                </p:spPr>
              </p:pic>
              <p:sp>
                <p:nvSpPr>
                  <p:cNvPr id="53" name="文本框 57">
                    <a:extLst>
                      <a:ext uri="{FF2B5EF4-FFF2-40B4-BE49-F238E27FC236}">
                        <a16:creationId xmlns:a16="http://schemas.microsoft.com/office/drawing/2014/main" id="{383DEBD9-EB48-F740-B016-6631CF93513A}"/>
                      </a:ext>
                    </a:extLst>
                  </p:cNvPr>
                  <p:cNvSpPr txBox="1"/>
                  <p:nvPr/>
                </p:nvSpPr>
                <p:spPr>
                  <a:xfrm>
                    <a:off x="1332263" y="1770513"/>
                    <a:ext cx="991486" cy="307777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lvl="0" algn="ctr"/>
                    <a:r>
                      <a:rPr lang="en-US" altLang="zh-CN" sz="1400" i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Supplier</a:t>
                    </a:r>
                    <a:endParaRPr lang="zh-CN" altLang="en-US" sz="1400" i="1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p:grpSp>
          </p:grpSp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39A8FEAB-4DF1-7D4E-B5EE-8238240FF5CD}"/>
                  </a:ext>
                </a:extLst>
              </p:cNvPr>
              <p:cNvGrpSpPr/>
              <p:nvPr/>
            </p:nvGrpSpPr>
            <p:grpSpPr>
              <a:xfrm>
                <a:off x="3853283" y="814280"/>
                <a:ext cx="8096476" cy="3949907"/>
                <a:chOff x="4095524" y="814280"/>
                <a:chExt cx="8096476" cy="3949907"/>
              </a:xfrm>
            </p:grpSpPr>
            <p:sp>
              <p:nvSpPr>
                <p:cNvPr id="40" name="Rectangle 4">
                  <a:extLst>
                    <a:ext uri="{FF2B5EF4-FFF2-40B4-BE49-F238E27FC236}">
                      <a16:creationId xmlns:a16="http://schemas.microsoft.com/office/drawing/2014/main" id="{E348FD75-54CC-984A-B867-34F01472D0A8}"/>
                    </a:ext>
                  </a:extLst>
                </p:cNvPr>
                <p:cNvSpPr>
                  <a:spLocks noChangeArrowheads="1"/>
                </p:cNvSpPr>
                <p:nvPr>
                  <p:custDataLst>
                    <p:tags r:id="rId1"/>
                  </p:custDataLst>
                </p:nvPr>
              </p:nvSpPr>
              <p:spPr bwMode="gray">
                <a:xfrm>
                  <a:off x="5262116" y="3903966"/>
                  <a:ext cx="3951068" cy="860221"/>
                </a:xfrm>
                <a:prstGeom prst="rect">
                  <a:avLst/>
                </a:prstGeom>
                <a:solidFill>
                  <a:srgbClr val="FDEDEE">
                    <a:alpha val="80000"/>
                  </a:srgbClr>
                </a:solidFill>
                <a:ln w="12700">
                  <a:solidFill>
                    <a:schemeClr val="accent1"/>
                  </a:solidFill>
                  <a:prstDash val="dashDot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285750" indent="-285750">
                    <a:buFont typeface="Wingdings" pitchFamily="2" charset="2"/>
                    <a:buChar char="v"/>
                  </a:pPr>
                  <a:r>
                    <a:rPr lang="en-US" altLang="zh-CN" sz="1600" dirty="0">
                      <a:solidFill>
                        <a:schemeClr val="accent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Vertical Integration</a:t>
                  </a:r>
                </a:p>
                <a:p>
                  <a:pPr marL="285750" indent="-285750">
                    <a:buFont typeface="Wingdings" pitchFamily="2" charset="2"/>
                    <a:buChar char="v"/>
                  </a:pPr>
                  <a:r>
                    <a:rPr lang="en-US" altLang="zh-CN" sz="1600" dirty="0">
                      <a:solidFill>
                        <a:schemeClr val="accent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Breaking Information Barriers</a:t>
                  </a:r>
                </a:p>
                <a:p>
                  <a:pPr marL="285750" indent="-285750">
                    <a:buFont typeface="Wingdings" pitchFamily="2" charset="2"/>
                    <a:buChar char="v"/>
                  </a:pPr>
                  <a:r>
                    <a:rPr lang="en-US" altLang="zh-CN" sz="1600" dirty="0">
                      <a:solidFill>
                        <a:schemeClr val="accent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Reducing Costs and Improving Efficiency</a:t>
                  </a:r>
                </a:p>
              </p:txBody>
            </p:sp>
            <p:grpSp>
              <p:nvGrpSpPr>
                <p:cNvPr id="60" name="Group 59">
                  <a:extLst>
                    <a:ext uri="{FF2B5EF4-FFF2-40B4-BE49-F238E27FC236}">
                      <a16:creationId xmlns:a16="http://schemas.microsoft.com/office/drawing/2014/main" id="{E3E8DDAA-E7AC-104D-A362-07A3BA0C87E1}"/>
                    </a:ext>
                  </a:extLst>
                </p:cNvPr>
                <p:cNvGrpSpPr/>
                <p:nvPr/>
              </p:nvGrpSpPr>
              <p:grpSpPr>
                <a:xfrm>
                  <a:off x="4095524" y="1297501"/>
                  <a:ext cx="8096476" cy="2551734"/>
                  <a:chOff x="4095524" y="1297501"/>
                  <a:chExt cx="8096476" cy="2551734"/>
                </a:xfrm>
              </p:grpSpPr>
              <p:sp>
                <p:nvSpPr>
                  <p:cNvPr id="6" name="Freeform 5">
                    <a:extLst>
                      <a:ext uri="{FF2B5EF4-FFF2-40B4-BE49-F238E27FC236}">
                        <a16:creationId xmlns:a16="http://schemas.microsoft.com/office/drawing/2014/main" id="{413DACE3-3995-E74C-815D-0F906C0EA17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361689" y="1297501"/>
                    <a:ext cx="4254928" cy="712019"/>
                  </a:xfrm>
                  <a:custGeom>
                    <a:avLst/>
                    <a:gdLst/>
                    <a:ahLst/>
                    <a:cxnLst>
                      <a:cxn ang="0">
                        <a:pos x="1756" y="356"/>
                      </a:cxn>
                      <a:cxn ang="0">
                        <a:pos x="228" y="356"/>
                      </a:cxn>
                      <a:cxn ang="0">
                        <a:pos x="0" y="0"/>
                      </a:cxn>
                      <a:cxn ang="0">
                        <a:pos x="1761" y="0"/>
                      </a:cxn>
                      <a:cxn ang="0">
                        <a:pos x="1890" y="185"/>
                      </a:cxn>
                      <a:cxn ang="0">
                        <a:pos x="1756" y="356"/>
                      </a:cxn>
                    </a:cxnLst>
                    <a:rect l="0" t="0" r="r" b="b"/>
                    <a:pathLst>
                      <a:path w="1890" h="356">
                        <a:moveTo>
                          <a:pt x="1756" y="356"/>
                        </a:moveTo>
                        <a:lnTo>
                          <a:pt x="228" y="356"/>
                        </a:lnTo>
                        <a:lnTo>
                          <a:pt x="0" y="0"/>
                        </a:lnTo>
                        <a:lnTo>
                          <a:pt x="1761" y="0"/>
                        </a:lnTo>
                        <a:lnTo>
                          <a:pt x="1890" y="185"/>
                        </a:lnTo>
                        <a:lnTo>
                          <a:pt x="1756" y="356"/>
                        </a:lnTo>
                        <a:close/>
                      </a:path>
                    </a:pathLst>
                  </a:custGeom>
                  <a:solidFill>
                    <a:srgbClr val="3E0B0E">
                      <a:lumMod val="50000"/>
                      <a:lumOff val="50000"/>
                    </a:srgbClr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115214" tIns="57607" rIns="115214" bIns="57607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129984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5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62626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7" name="Freeform 6">
                    <a:extLst>
                      <a:ext uri="{FF2B5EF4-FFF2-40B4-BE49-F238E27FC236}">
                        <a16:creationId xmlns:a16="http://schemas.microsoft.com/office/drawing/2014/main" id="{9F523B09-E7C9-6A43-B605-E9B7CB64D5A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873451" y="2004757"/>
                    <a:ext cx="3975431" cy="706020"/>
                  </a:xfrm>
                  <a:custGeom>
                    <a:avLst/>
                    <a:gdLst/>
                    <a:ahLst/>
                    <a:cxnLst>
                      <a:cxn ang="0">
                        <a:pos x="1892" y="182"/>
                      </a:cxn>
                      <a:cxn ang="0">
                        <a:pos x="1756" y="353"/>
                      </a:cxn>
                      <a:cxn ang="0">
                        <a:pos x="228" y="353"/>
                      </a:cxn>
                      <a:cxn ang="0">
                        <a:pos x="0" y="0"/>
                      </a:cxn>
                      <a:cxn ang="0">
                        <a:pos x="1763" y="0"/>
                      </a:cxn>
                      <a:cxn ang="0">
                        <a:pos x="1892" y="182"/>
                      </a:cxn>
                    </a:cxnLst>
                    <a:rect l="0" t="0" r="r" b="b"/>
                    <a:pathLst>
                      <a:path w="1892" h="353">
                        <a:moveTo>
                          <a:pt x="1892" y="182"/>
                        </a:moveTo>
                        <a:lnTo>
                          <a:pt x="1756" y="353"/>
                        </a:lnTo>
                        <a:lnTo>
                          <a:pt x="228" y="353"/>
                        </a:lnTo>
                        <a:lnTo>
                          <a:pt x="0" y="0"/>
                        </a:lnTo>
                        <a:lnTo>
                          <a:pt x="1763" y="0"/>
                        </a:lnTo>
                        <a:lnTo>
                          <a:pt x="1892" y="182"/>
                        </a:lnTo>
                        <a:close/>
                      </a:path>
                    </a:pathLst>
                  </a:custGeom>
                  <a:solidFill>
                    <a:srgbClr val="C00000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115214" tIns="57607" rIns="115214" bIns="57607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129984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5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62626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8" name="Freeform 7">
                    <a:extLst>
                      <a:ext uri="{FF2B5EF4-FFF2-40B4-BE49-F238E27FC236}">
                        <a16:creationId xmlns:a16="http://schemas.microsoft.com/office/drawing/2014/main" id="{D43AB602-6526-2A44-AF6F-416953F0CDB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8349730" y="2707810"/>
                    <a:ext cx="3842270" cy="872978"/>
                  </a:xfrm>
                  <a:custGeom>
                    <a:avLst/>
                    <a:gdLst/>
                    <a:ahLst/>
                    <a:cxnLst>
                      <a:cxn ang="0">
                        <a:pos x="1890" y="185"/>
                      </a:cxn>
                      <a:cxn ang="0">
                        <a:pos x="1756" y="356"/>
                      </a:cxn>
                      <a:cxn ang="0">
                        <a:pos x="228" y="356"/>
                      </a:cxn>
                      <a:cxn ang="0">
                        <a:pos x="0" y="0"/>
                      </a:cxn>
                      <a:cxn ang="0">
                        <a:pos x="1761" y="0"/>
                      </a:cxn>
                      <a:cxn ang="0">
                        <a:pos x="1890" y="185"/>
                      </a:cxn>
                    </a:cxnLst>
                    <a:rect l="0" t="0" r="r" b="b"/>
                    <a:pathLst>
                      <a:path w="1890" h="356">
                        <a:moveTo>
                          <a:pt x="1890" y="185"/>
                        </a:moveTo>
                        <a:lnTo>
                          <a:pt x="1756" y="356"/>
                        </a:lnTo>
                        <a:lnTo>
                          <a:pt x="228" y="356"/>
                        </a:lnTo>
                        <a:lnTo>
                          <a:pt x="0" y="0"/>
                        </a:lnTo>
                        <a:lnTo>
                          <a:pt x="1761" y="0"/>
                        </a:lnTo>
                        <a:lnTo>
                          <a:pt x="1890" y="185"/>
                        </a:lnTo>
                        <a:close/>
                      </a:path>
                    </a:pathLst>
                  </a:custGeom>
                  <a:solidFill>
                    <a:srgbClr val="3E0B0E">
                      <a:lumMod val="75000"/>
                      <a:lumOff val="25000"/>
                    </a:srgbClr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115214" tIns="57607" rIns="115214" bIns="57607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129984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5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62626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grpSp>
                <p:nvGrpSpPr>
                  <p:cNvPr id="9" name="Group 27">
                    <a:extLst>
                      <a:ext uri="{FF2B5EF4-FFF2-40B4-BE49-F238E27FC236}">
                        <a16:creationId xmlns:a16="http://schemas.microsoft.com/office/drawing/2014/main" id="{43145EE7-1FD4-6640-838C-108A0A9A263F}"/>
                      </a:ext>
                    </a:extLst>
                  </p:cNvPr>
                  <p:cNvGrpSpPr/>
                  <p:nvPr/>
                </p:nvGrpSpPr>
                <p:grpSpPr>
                  <a:xfrm>
                    <a:off x="5900609" y="2303193"/>
                    <a:ext cx="2678476" cy="1546042"/>
                    <a:chOff x="2112963" y="2387601"/>
                    <a:chExt cx="2203450" cy="1227138"/>
                  </a:xfrm>
                </p:grpSpPr>
                <p:sp>
                  <p:nvSpPr>
                    <p:cNvPr id="26" name="Freeform 12">
                      <a:extLst>
                        <a:ext uri="{FF2B5EF4-FFF2-40B4-BE49-F238E27FC236}">
                          <a16:creationId xmlns:a16="http://schemas.microsoft.com/office/drawing/2014/main" id="{16147A3F-9AAA-CD42-B7E8-0D740169CA74}"/>
                        </a:ext>
                      </a:extLst>
                    </p:cNvPr>
                    <p:cNvSpPr>
                      <a:spLocks noEditPoints="1"/>
                    </p:cNvSpPr>
                    <p:nvPr/>
                  </p:nvSpPr>
                  <p:spPr bwMode="auto">
                    <a:xfrm>
                      <a:off x="2416175" y="2387601"/>
                      <a:ext cx="1597025" cy="658813"/>
                    </a:xfrm>
                    <a:custGeom>
                      <a:avLst/>
                      <a:gdLst/>
                      <a:ahLst/>
                      <a:cxnLst>
                        <a:cxn ang="0">
                          <a:pos x="535" y="0"/>
                        </a:cxn>
                        <a:cxn ang="0">
                          <a:pos x="1006" y="215"/>
                        </a:cxn>
                        <a:cxn ang="0">
                          <a:pos x="557" y="415"/>
                        </a:cxn>
                        <a:cxn ang="0">
                          <a:pos x="0" y="224"/>
                        </a:cxn>
                        <a:cxn ang="0">
                          <a:pos x="535" y="0"/>
                        </a:cxn>
                        <a:cxn ang="0">
                          <a:pos x="552" y="320"/>
                        </a:cxn>
                        <a:cxn ang="0">
                          <a:pos x="550" y="320"/>
                        </a:cxn>
                        <a:cxn ang="0">
                          <a:pos x="552" y="320"/>
                        </a:cxn>
                        <a:cxn ang="0">
                          <a:pos x="555" y="323"/>
                        </a:cxn>
                        <a:cxn ang="0">
                          <a:pos x="552" y="320"/>
                        </a:cxn>
                      </a:cxnLst>
                      <a:rect l="0" t="0" r="r" b="b"/>
                      <a:pathLst>
                        <a:path w="1006" h="415">
                          <a:moveTo>
                            <a:pt x="535" y="0"/>
                          </a:moveTo>
                          <a:lnTo>
                            <a:pt x="1006" y="215"/>
                          </a:lnTo>
                          <a:lnTo>
                            <a:pt x="557" y="415"/>
                          </a:lnTo>
                          <a:lnTo>
                            <a:pt x="0" y="224"/>
                          </a:lnTo>
                          <a:lnTo>
                            <a:pt x="535" y="0"/>
                          </a:lnTo>
                          <a:close/>
                          <a:moveTo>
                            <a:pt x="552" y="320"/>
                          </a:moveTo>
                          <a:lnTo>
                            <a:pt x="550" y="320"/>
                          </a:lnTo>
                          <a:lnTo>
                            <a:pt x="552" y="320"/>
                          </a:lnTo>
                          <a:lnTo>
                            <a:pt x="555" y="323"/>
                          </a:lnTo>
                          <a:lnTo>
                            <a:pt x="552" y="320"/>
                          </a:lnTo>
                          <a:close/>
                        </a:path>
                      </a:pathLst>
                    </a:custGeom>
                    <a:solidFill>
                      <a:srgbClr val="D9252F">
                        <a:alpha val="82000"/>
                      </a:srgbClr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defTabSz="1299849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5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27" name="Freeform 13">
                      <a:extLst>
                        <a:ext uri="{FF2B5EF4-FFF2-40B4-BE49-F238E27FC236}">
                          <a16:creationId xmlns:a16="http://schemas.microsoft.com/office/drawing/2014/main" id="{48EAD905-D6A0-F24B-A87E-833E942449B2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3300413" y="2728913"/>
                      <a:ext cx="1016000" cy="885825"/>
                    </a:xfrm>
                    <a:custGeom>
                      <a:avLst/>
                      <a:gdLst/>
                      <a:ahLst/>
                      <a:cxnLst>
                        <a:cxn ang="0">
                          <a:pos x="449" y="0"/>
                        </a:cxn>
                        <a:cxn ang="0">
                          <a:pos x="454" y="2"/>
                        </a:cxn>
                        <a:cxn ang="0">
                          <a:pos x="640" y="292"/>
                        </a:cxn>
                        <a:cxn ang="0">
                          <a:pos x="17" y="558"/>
                        </a:cxn>
                        <a:cxn ang="0">
                          <a:pos x="0" y="200"/>
                        </a:cxn>
                        <a:cxn ang="0">
                          <a:pos x="449" y="0"/>
                        </a:cxn>
                      </a:cxnLst>
                      <a:rect l="0" t="0" r="r" b="b"/>
                      <a:pathLst>
                        <a:path w="640" h="558">
                          <a:moveTo>
                            <a:pt x="449" y="0"/>
                          </a:moveTo>
                          <a:lnTo>
                            <a:pt x="454" y="2"/>
                          </a:lnTo>
                          <a:lnTo>
                            <a:pt x="640" y="292"/>
                          </a:lnTo>
                          <a:lnTo>
                            <a:pt x="17" y="558"/>
                          </a:lnTo>
                          <a:lnTo>
                            <a:pt x="0" y="200"/>
                          </a:lnTo>
                          <a:lnTo>
                            <a:pt x="449" y="0"/>
                          </a:lnTo>
                          <a:close/>
                        </a:path>
                      </a:pathLst>
                    </a:custGeom>
                    <a:solidFill>
                      <a:srgbClr val="D9252F"/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defTabSz="1299849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5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28" name="Freeform 14">
                      <a:extLst>
                        <a:ext uri="{FF2B5EF4-FFF2-40B4-BE49-F238E27FC236}">
                          <a16:creationId xmlns:a16="http://schemas.microsoft.com/office/drawing/2014/main" id="{EE8EB5EC-059D-9F4F-BD93-D652A5314715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112963" y="2743201"/>
                      <a:ext cx="1214438" cy="871538"/>
                    </a:xfrm>
                    <a:custGeom>
                      <a:avLst/>
                      <a:gdLst/>
                      <a:ahLst/>
                      <a:cxnLst>
                        <a:cxn ang="0">
                          <a:pos x="0" y="296"/>
                        </a:cxn>
                        <a:cxn ang="0">
                          <a:pos x="191" y="0"/>
                        </a:cxn>
                        <a:cxn ang="0">
                          <a:pos x="748" y="191"/>
                        </a:cxn>
                        <a:cxn ang="0">
                          <a:pos x="765" y="549"/>
                        </a:cxn>
                        <a:cxn ang="0">
                          <a:pos x="0" y="296"/>
                        </a:cxn>
                      </a:cxnLst>
                      <a:rect l="0" t="0" r="r" b="b"/>
                      <a:pathLst>
                        <a:path w="765" h="549">
                          <a:moveTo>
                            <a:pt x="0" y="296"/>
                          </a:moveTo>
                          <a:lnTo>
                            <a:pt x="191" y="0"/>
                          </a:lnTo>
                          <a:lnTo>
                            <a:pt x="748" y="191"/>
                          </a:lnTo>
                          <a:lnTo>
                            <a:pt x="765" y="549"/>
                          </a:lnTo>
                          <a:lnTo>
                            <a:pt x="0" y="296"/>
                          </a:lnTo>
                          <a:close/>
                        </a:path>
                      </a:pathLst>
                    </a:custGeom>
                    <a:solidFill>
                      <a:srgbClr val="3E0B0E">
                        <a:lumMod val="75000"/>
                        <a:lumOff val="25000"/>
                      </a:srgbClr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defTabSz="1299849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5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</p:grpSp>
              <p:grpSp>
                <p:nvGrpSpPr>
                  <p:cNvPr id="10" name="Group 28">
                    <a:extLst>
                      <a:ext uri="{FF2B5EF4-FFF2-40B4-BE49-F238E27FC236}">
                        <a16:creationId xmlns:a16="http://schemas.microsoft.com/office/drawing/2014/main" id="{D996A26F-8C1F-DD48-B7F8-EF0A491B2BC6}"/>
                      </a:ext>
                    </a:extLst>
                  </p:cNvPr>
                  <p:cNvGrpSpPr/>
                  <p:nvPr/>
                </p:nvGrpSpPr>
                <p:grpSpPr>
                  <a:xfrm>
                    <a:off x="6349822" y="1770513"/>
                    <a:ext cx="1773143" cy="1194033"/>
                    <a:chOff x="2486025" y="1947863"/>
                    <a:chExt cx="1457326" cy="947738"/>
                  </a:xfrm>
                </p:grpSpPr>
                <p:sp>
                  <p:nvSpPr>
                    <p:cNvPr id="23" name="Freeform 15">
                      <a:extLst>
                        <a:ext uri="{FF2B5EF4-FFF2-40B4-BE49-F238E27FC236}">
                          <a16:creationId xmlns:a16="http://schemas.microsoft.com/office/drawing/2014/main" id="{15005EB6-B720-E54F-B2E3-C9BF6EDA9071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789238" y="1947863"/>
                      <a:ext cx="858838" cy="366713"/>
                    </a:xfrm>
                    <a:custGeom>
                      <a:avLst/>
                      <a:gdLst/>
                      <a:ahLst/>
                      <a:cxnLst>
                        <a:cxn ang="0">
                          <a:pos x="287" y="0"/>
                        </a:cxn>
                        <a:cxn ang="0">
                          <a:pos x="541" y="125"/>
                        </a:cxn>
                        <a:cxn ang="0">
                          <a:pos x="298" y="231"/>
                        </a:cxn>
                        <a:cxn ang="0">
                          <a:pos x="0" y="134"/>
                        </a:cxn>
                        <a:cxn ang="0">
                          <a:pos x="287" y="0"/>
                        </a:cxn>
                      </a:cxnLst>
                      <a:rect l="0" t="0" r="r" b="b"/>
                      <a:pathLst>
                        <a:path w="541" h="231">
                          <a:moveTo>
                            <a:pt x="287" y="0"/>
                          </a:moveTo>
                          <a:lnTo>
                            <a:pt x="541" y="125"/>
                          </a:lnTo>
                          <a:lnTo>
                            <a:pt x="298" y="231"/>
                          </a:lnTo>
                          <a:lnTo>
                            <a:pt x="0" y="134"/>
                          </a:lnTo>
                          <a:lnTo>
                            <a:pt x="287" y="0"/>
                          </a:lnTo>
                          <a:close/>
                        </a:path>
                      </a:pathLst>
                    </a:custGeom>
                    <a:solidFill>
                      <a:srgbClr val="F76964">
                        <a:lumMod val="50000"/>
                      </a:srgbClr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defTabSz="1299849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5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24" name="Freeform 16">
                      <a:extLst>
                        <a:ext uri="{FF2B5EF4-FFF2-40B4-BE49-F238E27FC236}">
                          <a16:creationId xmlns:a16="http://schemas.microsoft.com/office/drawing/2014/main" id="{11295C49-EBAF-B143-8D7F-12936EED05A6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3262313" y="2146301"/>
                      <a:ext cx="681038" cy="749300"/>
                    </a:xfrm>
                    <a:custGeom>
                      <a:avLst/>
                      <a:gdLst/>
                      <a:ahLst/>
                      <a:cxnLst>
                        <a:cxn ang="0">
                          <a:pos x="19" y="472"/>
                        </a:cxn>
                        <a:cxn ang="0">
                          <a:pos x="0" y="106"/>
                        </a:cxn>
                        <a:cxn ang="0">
                          <a:pos x="243" y="0"/>
                        </a:cxn>
                        <a:cxn ang="0">
                          <a:pos x="429" y="295"/>
                        </a:cxn>
                        <a:cxn ang="0">
                          <a:pos x="19" y="472"/>
                        </a:cxn>
                      </a:cxnLst>
                      <a:rect l="0" t="0" r="r" b="b"/>
                      <a:pathLst>
                        <a:path w="429" h="472">
                          <a:moveTo>
                            <a:pt x="19" y="472"/>
                          </a:moveTo>
                          <a:lnTo>
                            <a:pt x="0" y="106"/>
                          </a:lnTo>
                          <a:lnTo>
                            <a:pt x="243" y="0"/>
                          </a:lnTo>
                          <a:lnTo>
                            <a:pt x="429" y="295"/>
                          </a:lnTo>
                          <a:lnTo>
                            <a:pt x="19" y="472"/>
                          </a:lnTo>
                          <a:close/>
                        </a:path>
                      </a:pathLst>
                    </a:custGeom>
                    <a:solidFill>
                      <a:srgbClr val="FF2B40">
                        <a:lumMod val="75000"/>
                        <a:alpha val="87000"/>
                      </a:srgbClr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defTabSz="1299849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5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25" name="Freeform 17">
                      <a:extLst>
                        <a:ext uri="{FF2B5EF4-FFF2-40B4-BE49-F238E27FC236}">
                          <a16:creationId xmlns:a16="http://schemas.microsoft.com/office/drawing/2014/main" id="{A0BF37DA-80CA-814C-898D-561A06302052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486025" y="2160588"/>
                      <a:ext cx="806450" cy="735013"/>
                    </a:xfrm>
                    <a:custGeom>
                      <a:avLst/>
                      <a:gdLst/>
                      <a:ahLst/>
                      <a:cxnLst>
                        <a:cxn ang="0">
                          <a:pos x="191" y="0"/>
                        </a:cxn>
                        <a:cxn ang="0">
                          <a:pos x="489" y="97"/>
                        </a:cxn>
                        <a:cxn ang="0">
                          <a:pos x="508" y="463"/>
                        </a:cxn>
                        <a:cxn ang="0">
                          <a:pos x="506" y="463"/>
                        </a:cxn>
                        <a:cxn ang="0">
                          <a:pos x="0" y="297"/>
                        </a:cxn>
                        <a:cxn ang="0">
                          <a:pos x="191" y="0"/>
                        </a:cxn>
                        <a:cxn ang="0">
                          <a:pos x="191" y="0"/>
                        </a:cxn>
                      </a:cxnLst>
                      <a:rect l="0" t="0" r="r" b="b"/>
                      <a:pathLst>
                        <a:path w="508" h="463">
                          <a:moveTo>
                            <a:pt x="191" y="0"/>
                          </a:moveTo>
                          <a:lnTo>
                            <a:pt x="489" y="97"/>
                          </a:lnTo>
                          <a:lnTo>
                            <a:pt x="508" y="463"/>
                          </a:lnTo>
                          <a:lnTo>
                            <a:pt x="506" y="463"/>
                          </a:lnTo>
                          <a:lnTo>
                            <a:pt x="0" y="297"/>
                          </a:lnTo>
                          <a:lnTo>
                            <a:pt x="191" y="0"/>
                          </a:lnTo>
                          <a:lnTo>
                            <a:pt x="191" y="0"/>
                          </a:lnTo>
                          <a:close/>
                        </a:path>
                      </a:pathLst>
                    </a:custGeom>
                    <a:solidFill>
                      <a:srgbClr val="C00000"/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defTabSz="1299849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5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</p:grpSp>
              <p:grpSp>
                <p:nvGrpSpPr>
                  <p:cNvPr id="11" name="Group 29">
                    <a:extLst>
                      <a:ext uri="{FF2B5EF4-FFF2-40B4-BE49-F238E27FC236}">
                        <a16:creationId xmlns:a16="http://schemas.microsoft.com/office/drawing/2014/main" id="{104E10C1-3B4A-1B41-99F2-3D6790D82114}"/>
                      </a:ext>
                    </a:extLst>
                  </p:cNvPr>
                  <p:cNvGrpSpPr/>
                  <p:nvPr/>
                </p:nvGrpSpPr>
                <p:grpSpPr>
                  <a:xfrm>
                    <a:off x="6813922" y="1308615"/>
                    <a:ext cx="845573" cy="787830"/>
                    <a:chOff x="2862263" y="1481138"/>
                    <a:chExt cx="712787" cy="687388"/>
                  </a:xfrm>
                  <a:solidFill>
                    <a:srgbClr val="3E0B0E">
                      <a:lumMod val="50000"/>
                      <a:lumOff val="50000"/>
                    </a:srgbClr>
                  </a:solidFill>
                </p:grpSpPr>
                <p:sp>
                  <p:nvSpPr>
                    <p:cNvPr id="21" name="Freeform 18">
                      <a:extLst>
                        <a:ext uri="{FF2B5EF4-FFF2-40B4-BE49-F238E27FC236}">
                          <a16:creationId xmlns:a16="http://schemas.microsoft.com/office/drawing/2014/main" id="{DDCF5C8C-0DD0-0348-85E2-472DCDE0998B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3219450" y="1481138"/>
                      <a:ext cx="355600" cy="687388"/>
                    </a:xfrm>
                    <a:custGeom>
                      <a:avLst/>
                      <a:gdLst/>
                      <a:ahLst/>
                      <a:cxnLst>
                        <a:cxn ang="0">
                          <a:pos x="224" y="347"/>
                        </a:cxn>
                        <a:cxn ang="0">
                          <a:pos x="22" y="433"/>
                        </a:cxn>
                        <a:cxn ang="0">
                          <a:pos x="0" y="0"/>
                        </a:cxn>
                        <a:cxn ang="0">
                          <a:pos x="224" y="347"/>
                        </a:cxn>
                      </a:cxnLst>
                      <a:rect l="0" t="0" r="r" b="b"/>
                      <a:pathLst>
                        <a:path w="224" h="433">
                          <a:moveTo>
                            <a:pt x="224" y="347"/>
                          </a:moveTo>
                          <a:lnTo>
                            <a:pt x="22" y="433"/>
                          </a:lnTo>
                          <a:lnTo>
                            <a:pt x="0" y="0"/>
                          </a:lnTo>
                          <a:lnTo>
                            <a:pt x="224" y="347"/>
                          </a:ln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defTabSz="1299849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5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22" name="Freeform 19">
                      <a:extLst>
                        <a:ext uri="{FF2B5EF4-FFF2-40B4-BE49-F238E27FC236}">
                          <a16:creationId xmlns:a16="http://schemas.microsoft.com/office/drawing/2014/main" id="{2BE83F0B-5F11-364C-8A4F-F72A5AB23A0C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862263" y="1481138"/>
                      <a:ext cx="392113" cy="687388"/>
                    </a:xfrm>
                    <a:custGeom>
                      <a:avLst/>
                      <a:gdLst/>
                      <a:ahLst/>
                      <a:cxnLst>
                        <a:cxn ang="0">
                          <a:pos x="247" y="433"/>
                        </a:cxn>
                        <a:cxn ang="0">
                          <a:pos x="0" y="354"/>
                        </a:cxn>
                        <a:cxn ang="0">
                          <a:pos x="225" y="0"/>
                        </a:cxn>
                        <a:cxn ang="0">
                          <a:pos x="247" y="433"/>
                        </a:cxn>
                      </a:cxnLst>
                      <a:rect l="0" t="0" r="r" b="b"/>
                      <a:pathLst>
                        <a:path w="247" h="433">
                          <a:moveTo>
                            <a:pt x="247" y="433"/>
                          </a:moveTo>
                          <a:lnTo>
                            <a:pt x="0" y="354"/>
                          </a:lnTo>
                          <a:lnTo>
                            <a:pt x="225" y="0"/>
                          </a:lnTo>
                          <a:lnTo>
                            <a:pt x="247" y="433"/>
                          </a:ln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defTabSz="1299849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5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</p:grpSp>
              <p:sp>
                <p:nvSpPr>
                  <p:cNvPr id="12" name="TextBox 60">
                    <a:extLst>
                      <a:ext uri="{FF2B5EF4-FFF2-40B4-BE49-F238E27FC236}">
                        <a16:creationId xmlns:a16="http://schemas.microsoft.com/office/drawing/2014/main" id="{2421ED93-F9BF-B741-80F2-85729FC4D619}"/>
                      </a:ext>
                    </a:extLst>
                  </p:cNvPr>
                  <p:cNvSpPr txBox="1"/>
                  <p:nvPr/>
                </p:nvSpPr>
                <p:spPr>
                  <a:xfrm>
                    <a:off x="7675667" y="1308615"/>
                    <a:ext cx="3744655" cy="670337"/>
                  </a:xfrm>
                  <a:prstGeom prst="rect">
                    <a:avLst/>
                  </a:prstGeom>
                  <a:noFill/>
                </p:spPr>
                <p:txBody>
                  <a:bodyPr wrap="square" lIns="115214" tIns="57607" rIns="115214" bIns="57607" rtlCol="0" anchor="ctr">
                    <a:spAutoFit/>
                  </a:bodyPr>
                  <a:lstStyle/>
                  <a:p>
                    <a:pPr marL="171450" marR="0" lvl="0" indent="-171450" defTabSz="129984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 typeface="Arial" panose="020B0604020202020204" pitchFamily="34" charset="0"/>
                      <a:buChar char="•"/>
                      <a:tabLst/>
                      <a:defRPr/>
                    </a:pPr>
                    <a:r>
                      <a:rPr kumimoji="0" lang="en-US" sz="1200" b="1" i="1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Direct supply </a:t>
                    </a:r>
                    <a:r>
                      <a:rPr kumimoji="0" lang="en-US" sz="12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from high-quality suppliers</a:t>
                    </a:r>
                    <a:r>
                      <a:rPr lang="en-US" altLang="zh-CN" sz="1200" kern="0" dirty="0">
                        <a:solidFill>
                          <a:srgbClr val="FFFF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.</a:t>
                    </a:r>
                    <a:endParaRPr kumimoji="0" lang="en-US" sz="1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  <a:p>
                    <a:pPr marL="171450" marR="0" lvl="0" indent="-171450" defTabSz="129984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 typeface="Arial" panose="020B0604020202020204" pitchFamily="34" charset="0"/>
                      <a:buChar char="•"/>
                      <a:tabLst/>
                      <a:defRPr/>
                    </a:pPr>
                    <a:r>
                      <a:rPr kumimoji="0" lang="en-US" sz="12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Centralized negotiation with scale of over 5,300 stores, leveraging volume to </a:t>
                    </a:r>
                    <a:r>
                      <a:rPr kumimoji="0" lang="en-US" sz="1200" b="1" i="1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reduce price</a:t>
                    </a:r>
                    <a:r>
                      <a:rPr kumimoji="0" lang="en-US" sz="12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.</a:t>
                    </a:r>
                  </a:p>
                </p:txBody>
              </p:sp>
              <p:sp>
                <p:nvSpPr>
                  <p:cNvPr id="13" name="TextBox 62">
                    <a:extLst>
                      <a:ext uri="{FF2B5EF4-FFF2-40B4-BE49-F238E27FC236}">
                        <a16:creationId xmlns:a16="http://schemas.microsoft.com/office/drawing/2014/main" id="{8A15C308-7322-464F-8001-599FC29B2FC8}"/>
                      </a:ext>
                    </a:extLst>
                  </p:cNvPr>
                  <p:cNvSpPr txBox="1"/>
                  <p:nvPr/>
                </p:nvSpPr>
                <p:spPr>
                  <a:xfrm>
                    <a:off x="8122965" y="2116494"/>
                    <a:ext cx="3654537" cy="485671"/>
                  </a:xfrm>
                  <a:prstGeom prst="rect">
                    <a:avLst/>
                  </a:prstGeom>
                  <a:noFill/>
                </p:spPr>
                <p:txBody>
                  <a:bodyPr wrap="square" lIns="115214" tIns="57607" rIns="115214" bIns="57607" rtlCol="0" anchor="ctr">
                    <a:spAutoFit/>
                  </a:bodyPr>
                  <a:lstStyle/>
                  <a:p>
                    <a:pPr marL="171450" marR="0" lvl="0" indent="-171450" defTabSz="129984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 typeface="Arial" panose="020B0604020202020204" pitchFamily="34" charset="0"/>
                      <a:buChar char="•"/>
                      <a:tabLst/>
                      <a:defRPr/>
                    </a:pPr>
                    <a:r>
                      <a:rPr kumimoji="0" lang="en-US" sz="12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Smart stores achieve </a:t>
                    </a:r>
                    <a:r>
                      <a:rPr kumimoji="0" lang="en-US" sz="1200" b="1" i="1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full digitalization</a:t>
                    </a:r>
                    <a:r>
                      <a:rPr kumimoji="0" lang="en-US" sz="12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.</a:t>
                    </a:r>
                  </a:p>
                  <a:p>
                    <a:pPr marL="171450" marR="0" lvl="0" indent="-171450" defTabSz="129984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 typeface="Arial" panose="020B0604020202020204" pitchFamily="34" charset="0"/>
                      <a:buChar char="•"/>
                      <a:tabLst/>
                      <a:defRPr/>
                    </a:pPr>
                    <a:r>
                      <a:rPr kumimoji="0" lang="en-US" sz="12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High-frequency </a:t>
                    </a:r>
                    <a:r>
                      <a:rPr kumimoji="0" lang="en-US" sz="1200" b="1" i="1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data communication </a:t>
                    </a:r>
                    <a:r>
                      <a:rPr kumimoji="0" lang="en-US" sz="12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with suppliers</a:t>
                    </a:r>
                  </a:p>
                </p:txBody>
              </p:sp>
              <p:sp>
                <p:nvSpPr>
                  <p:cNvPr id="14" name="TextBox 63">
                    <a:extLst>
                      <a:ext uri="{FF2B5EF4-FFF2-40B4-BE49-F238E27FC236}">
                        <a16:creationId xmlns:a16="http://schemas.microsoft.com/office/drawing/2014/main" id="{E9FF1021-26C3-A647-B3F7-E23D0D38973C}"/>
                      </a:ext>
                    </a:extLst>
                  </p:cNvPr>
                  <p:cNvSpPr txBox="1"/>
                  <p:nvPr/>
                </p:nvSpPr>
                <p:spPr>
                  <a:xfrm>
                    <a:off x="8597492" y="2760925"/>
                    <a:ext cx="3594508" cy="855003"/>
                  </a:xfrm>
                  <a:prstGeom prst="rect">
                    <a:avLst/>
                  </a:prstGeom>
                  <a:noFill/>
                </p:spPr>
                <p:txBody>
                  <a:bodyPr wrap="square" lIns="115214" tIns="57607" rIns="115214" bIns="57607" rtlCol="0">
                    <a:spAutoFit/>
                  </a:bodyPr>
                  <a:lstStyle/>
                  <a:p>
                    <a:pPr marL="171450" marR="0" lvl="0" indent="-171450" defTabSz="129984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 typeface="Arial" panose="020B0604020202020204" pitchFamily="34" charset="0"/>
                      <a:buChar char="•"/>
                      <a:tabLst/>
                      <a:defRPr/>
                    </a:pPr>
                    <a:r>
                      <a:rPr kumimoji="0" lang="en-US" sz="12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Offline-to-private-domain traffic conversion.</a:t>
                    </a:r>
                  </a:p>
                  <a:p>
                    <a:pPr marL="171450" marR="0" lvl="0" indent="-171450" defTabSz="129984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 typeface="Arial" panose="020B0604020202020204" pitchFamily="34" charset="0"/>
                      <a:buChar char="•"/>
                      <a:tabLst/>
                      <a:defRPr/>
                    </a:pPr>
                    <a:r>
                      <a:rPr kumimoji="0" lang="en-US" sz="12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Promote O2O consumption loop.</a:t>
                    </a:r>
                  </a:p>
                  <a:p>
                    <a:pPr marL="171450" marR="0" lvl="0" indent="-171450" defTabSz="129984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 typeface="Arial" panose="020B0604020202020204" pitchFamily="34" charset="0"/>
                      <a:buChar char="•"/>
                      <a:tabLst/>
                      <a:defRPr/>
                    </a:pPr>
                    <a:r>
                      <a:rPr kumimoji="0" lang="en-US" sz="12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Private-domain users + platforms like </a:t>
                    </a:r>
                    <a:r>
                      <a:rPr kumimoji="0" lang="en-US" sz="1200" b="0" i="0" u="none" strike="noStrike" kern="0" cap="none" spc="0" normalizeH="0" baseline="0" noProof="0" dirty="0" err="1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Meituan</a:t>
                    </a:r>
                    <a:r>
                      <a:rPr kumimoji="0" lang="en-US" sz="12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 and Eleme.</a:t>
                    </a:r>
                  </a:p>
                </p:txBody>
              </p:sp>
              <p:sp>
                <p:nvSpPr>
                  <p:cNvPr id="15" name="Rectangle 4">
                    <a:extLst>
                      <a:ext uri="{FF2B5EF4-FFF2-40B4-BE49-F238E27FC236}">
                        <a16:creationId xmlns:a16="http://schemas.microsoft.com/office/drawing/2014/main" id="{B5E01C34-B6B6-4F4D-B244-0DC1B2BD6E1D}"/>
                      </a:ext>
                    </a:extLst>
                  </p:cNvPr>
                  <p:cNvSpPr>
                    <a:spLocks noChangeArrowheads="1"/>
                  </p:cNvSpPr>
                  <p:nvPr>
                    <p:custDataLst>
                      <p:tags r:id="rId2"/>
                    </p:custDataLst>
                  </p:nvPr>
                </p:nvSpPr>
                <p:spPr bwMode="gray">
                  <a:xfrm>
                    <a:off x="4095525" y="1490219"/>
                    <a:ext cx="1116227" cy="313932"/>
                  </a:xfrm>
                  <a:prstGeom prst="rect">
                    <a:avLst/>
                  </a:prstGeom>
                  <a:solidFill>
                    <a:srgbClr val="F76964">
                      <a:lumMod val="40000"/>
                      <a:lumOff val="60000"/>
                    </a:srgbClr>
                  </a:solidFill>
                  <a:ln w="12700" algn="ctr">
                    <a:solidFill>
                      <a:srgbClr val="F76964">
                        <a:lumMod val="40000"/>
                        <a:lumOff val="60000"/>
                      </a:srgbClr>
                    </a:solidFill>
                    <a:miter lim="800000"/>
                    <a:headEnd/>
                    <a:tailEnd/>
                  </a:ln>
                </p:spPr>
                <p:txBody>
                  <a:bodyPr lIns="36000" tIns="36000" rIns="36000" bIns="36000" anchor="ctr" anchorCtr="1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zh-CN" sz="1400" i="1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A1C9FD">
                            <a:lumMod val="10000"/>
                          </a:srgbClr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Supplier</a:t>
                    </a:r>
                    <a:endParaRPr kumimoji="0" lang="zh-CN" altLang="en-US" sz="1400" i="1" u="none" strike="noStrike" kern="0" cap="none" spc="0" normalizeH="0" baseline="0" noProof="0" dirty="0">
                      <a:ln>
                        <a:noFill/>
                      </a:ln>
                      <a:solidFill>
                        <a:srgbClr val="A1C9FD">
                          <a:lumMod val="10000"/>
                        </a:srgbClr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6" name="Rectangle 4">
                    <a:extLst>
                      <a:ext uri="{FF2B5EF4-FFF2-40B4-BE49-F238E27FC236}">
                        <a16:creationId xmlns:a16="http://schemas.microsoft.com/office/drawing/2014/main" id="{8DFAEE3A-ABB3-074F-8C97-1A2AD2D66788}"/>
                      </a:ext>
                    </a:extLst>
                  </p:cNvPr>
                  <p:cNvSpPr>
                    <a:spLocks noChangeArrowheads="1"/>
                  </p:cNvSpPr>
                  <p:nvPr>
                    <p:custDataLst>
                      <p:tags r:id="rId3"/>
                    </p:custDataLst>
                  </p:nvPr>
                </p:nvSpPr>
                <p:spPr bwMode="gray">
                  <a:xfrm>
                    <a:off x="4097154" y="2187157"/>
                    <a:ext cx="1112969" cy="341219"/>
                  </a:xfrm>
                  <a:prstGeom prst="rect">
                    <a:avLst/>
                  </a:prstGeom>
                  <a:solidFill>
                    <a:srgbClr val="3E0B0E">
                      <a:lumMod val="50000"/>
                      <a:lumOff val="50000"/>
                      <a:alpha val="70000"/>
                    </a:srgbClr>
                  </a:solidFill>
                  <a:ln w="12700" algn="ctr">
                    <a:noFill/>
                    <a:miter lim="800000"/>
                    <a:headEnd/>
                    <a:tailEnd/>
                  </a:ln>
                </p:spPr>
                <p:txBody>
                  <a:bodyPr lIns="36000" tIns="36000" rIns="36000" bIns="36000" anchor="ctr" anchorCtr="1"/>
                  <a:lstStyle/>
                  <a:p>
                    <a:pPr marL="0" marR="0" lvl="0" indent="0" defTabSz="914400" eaLnBrk="1" fontAlgn="auto" latinLnBrk="0" hangingPunct="1">
                      <a:lnSpc>
                        <a:spcPct val="106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400" i="1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A1C9FD">
                            <a:lumMod val="10000"/>
                          </a:srgbClr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Stores</a:t>
                    </a:r>
                  </a:p>
                </p:txBody>
              </p:sp>
              <p:sp>
                <p:nvSpPr>
                  <p:cNvPr id="17" name="Rectangle 4">
                    <a:extLst>
                      <a:ext uri="{FF2B5EF4-FFF2-40B4-BE49-F238E27FC236}">
                        <a16:creationId xmlns:a16="http://schemas.microsoft.com/office/drawing/2014/main" id="{FA27BC8F-A5A1-2440-9A2D-A51FF63DA7D4}"/>
                      </a:ext>
                    </a:extLst>
                  </p:cNvPr>
                  <p:cNvSpPr>
                    <a:spLocks noChangeArrowheads="1"/>
                  </p:cNvSpPr>
                  <p:nvPr>
                    <p:custDataLst>
                      <p:tags r:id="rId4"/>
                    </p:custDataLst>
                  </p:nvPr>
                </p:nvSpPr>
                <p:spPr bwMode="gray">
                  <a:xfrm>
                    <a:off x="4095524" y="2942362"/>
                    <a:ext cx="1112965" cy="486638"/>
                  </a:xfrm>
                  <a:prstGeom prst="rect">
                    <a:avLst/>
                  </a:prstGeom>
                  <a:solidFill>
                    <a:srgbClr val="3E0B0E">
                      <a:lumMod val="50000"/>
                      <a:lumOff val="50000"/>
                      <a:alpha val="90000"/>
                    </a:srgbClr>
                  </a:solidFill>
                  <a:ln w="12700" algn="ctr">
                    <a:solidFill>
                      <a:srgbClr val="FFFFFF"/>
                    </a:solidFill>
                    <a:miter lim="800000"/>
                    <a:headEnd/>
                    <a:tailEnd/>
                  </a:ln>
                </p:spPr>
                <p:txBody>
                  <a:bodyPr lIns="36000" tIns="36000" rIns="36000" bIns="36000" anchor="ctr" anchorCtr="1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6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400" i="1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A1C9FD">
                            <a:lumMod val="10000"/>
                          </a:srgbClr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Offline Consumers</a:t>
                    </a:r>
                  </a:p>
                </p:txBody>
              </p:sp>
              <p:cxnSp>
                <p:nvCxnSpPr>
                  <p:cNvPr id="18" name="Straight Connector 40">
                    <a:extLst>
                      <a:ext uri="{FF2B5EF4-FFF2-40B4-BE49-F238E27FC236}">
                        <a16:creationId xmlns:a16="http://schemas.microsoft.com/office/drawing/2014/main" id="{8C06C9F0-8897-DE48-85C8-28DEA2DFCEE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5211752" y="1638752"/>
                    <a:ext cx="1506992" cy="0"/>
                  </a:xfrm>
                  <a:prstGeom prst="line">
                    <a:avLst/>
                  </a:prstGeom>
                  <a:noFill/>
                  <a:ln w="12700" cap="flat" cmpd="sng" algn="ctr">
                    <a:solidFill>
                      <a:schemeClr val="tx1"/>
                    </a:solidFill>
                    <a:prstDash val="sysDot"/>
                    <a:headEnd type="oval" w="sm" len="sm"/>
                    <a:tailEnd type="oval" w="sm" len="sm"/>
                  </a:ln>
                  <a:effectLst/>
                </p:spPr>
              </p:cxnSp>
              <p:cxnSp>
                <p:nvCxnSpPr>
                  <p:cNvPr id="19" name="Straight Connector 46">
                    <a:extLst>
                      <a:ext uri="{FF2B5EF4-FFF2-40B4-BE49-F238E27FC236}">
                        <a16:creationId xmlns:a16="http://schemas.microsoft.com/office/drawing/2014/main" id="{18F45AD3-37D1-E34A-B1F8-2029F01BD25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5208716" y="2354734"/>
                    <a:ext cx="1112969" cy="3032"/>
                  </a:xfrm>
                  <a:prstGeom prst="line">
                    <a:avLst/>
                  </a:prstGeom>
                  <a:noFill/>
                  <a:ln w="12700" cap="flat" cmpd="sng" algn="ctr">
                    <a:solidFill>
                      <a:schemeClr val="tx1"/>
                    </a:solidFill>
                    <a:prstDash val="sysDot"/>
                    <a:headEnd type="oval" w="sm" len="sm"/>
                    <a:tailEnd type="oval" w="sm" len="sm"/>
                  </a:ln>
                  <a:effectLst/>
                </p:spPr>
              </p:cxnSp>
              <p:cxnSp>
                <p:nvCxnSpPr>
                  <p:cNvPr id="20" name="Straight Connector 48">
                    <a:extLst>
                      <a:ext uri="{FF2B5EF4-FFF2-40B4-BE49-F238E27FC236}">
                        <a16:creationId xmlns:a16="http://schemas.microsoft.com/office/drawing/2014/main" id="{5E5C9B38-76A8-024A-8A6C-6FB99A74B09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5225224" y="3182675"/>
                    <a:ext cx="746610" cy="6012"/>
                  </a:xfrm>
                  <a:prstGeom prst="line">
                    <a:avLst/>
                  </a:prstGeom>
                  <a:noFill/>
                  <a:ln w="12700" cap="flat" cmpd="sng" algn="ctr">
                    <a:solidFill>
                      <a:schemeClr val="tx1"/>
                    </a:solidFill>
                    <a:prstDash val="sysDot"/>
                    <a:headEnd type="oval" w="sm" len="sm"/>
                    <a:tailEnd type="oval" w="sm" len="sm"/>
                  </a:ln>
                  <a:effectLst/>
                </p:spPr>
              </p:cxnSp>
              <p:pic>
                <p:nvPicPr>
                  <p:cNvPr id="41" name="图形 65" descr="用户">
                    <a:extLst>
                      <a:ext uri="{FF2B5EF4-FFF2-40B4-BE49-F238E27FC236}">
                        <a16:creationId xmlns:a16="http://schemas.microsoft.com/office/drawing/2014/main" id="{3BB45097-B884-3146-AD5B-B0A0CB6ECF6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14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921810" y="1602199"/>
                    <a:ext cx="330129" cy="330129"/>
                  </a:xfrm>
                  <a:prstGeom prst="rect">
                    <a:avLst/>
                  </a:prstGeom>
                </p:spPr>
              </p:pic>
              <p:pic>
                <p:nvPicPr>
                  <p:cNvPr id="42" name="图形 66" descr="应用商店">
                    <a:extLst>
                      <a:ext uri="{FF2B5EF4-FFF2-40B4-BE49-F238E27FC236}">
                        <a16:creationId xmlns:a16="http://schemas.microsoft.com/office/drawing/2014/main" id="{4CCE59B7-031B-0D4D-8EAA-DE9FCF9052B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9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2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657943" y="2208133"/>
                    <a:ext cx="465160" cy="465160"/>
                  </a:xfrm>
                  <a:prstGeom prst="rect">
                    <a:avLst/>
                  </a:prstGeom>
                </p:spPr>
              </p:pic>
              <p:pic>
                <p:nvPicPr>
                  <p:cNvPr id="43" name="图形 67" descr="人群">
                    <a:extLst>
                      <a:ext uri="{FF2B5EF4-FFF2-40B4-BE49-F238E27FC236}">
                        <a16:creationId xmlns:a16="http://schemas.microsoft.com/office/drawing/2014/main" id="{650430C1-A51E-7B4A-B673-57BE29C88F0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2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397383" y="2966797"/>
                    <a:ext cx="524427" cy="524427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57" name="文本框 62">
                  <a:extLst>
                    <a:ext uri="{FF2B5EF4-FFF2-40B4-BE49-F238E27FC236}">
                      <a16:creationId xmlns:a16="http://schemas.microsoft.com/office/drawing/2014/main" id="{3B2B17DD-759F-7F4E-9BD1-FAC6DAE145F6}"/>
                    </a:ext>
                  </a:extLst>
                </p:cNvPr>
                <p:cNvSpPr txBox="1"/>
                <p:nvPr/>
              </p:nvSpPr>
              <p:spPr>
                <a:xfrm>
                  <a:off x="5846574" y="814280"/>
                  <a:ext cx="2688856" cy="369332"/>
                </a:xfrm>
                <a:prstGeom prst="rect">
                  <a:avLst/>
                </a:prstGeom>
                <a:noFill/>
                <a:ln w="6350" cap="flat">
                  <a:noFill/>
                  <a:miter lim="800000"/>
                </a:ln>
              </p:spPr>
              <p:txBody>
                <a:bodyPr wrap="square">
                  <a:spAutoFit/>
                </a:bodyPr>
                <a:lstStyle/>
                <a:p>
                  <a:pPr marL="0" lvl="1" algn="ctr">
                    <a:buClr>
                      <a:schemeClr val="bg2"/>
                    </a:buClr>
                  </a:pPr>
                  <a:r>
                    <a:rPr lang="en-US" altLang="zh-CN" b="1" kern="100" dirty="0">
                      <a:solidFill>
                        <a:schemeClr val="accent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MINISO Supply Chain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4408968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720EEC3-CDD0-B342-AA9C-49BCE142363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67408" y="181801"/>
            <a:ext cx="6480720" cy="503999"/>
          </a:xfrm>
        </p:spPr>
        <p:txBody>
          <a:bodyPr/>
          <a:lstStyle/>
          <a:p>
            <a:r>
              <a:rPr lang="en-US" altLang="zh-CN" sz="2800" b="1" dirty="0">
                <a:effectLst/>
                <a:latin typeface="Times New Roman" panose="02020603050405020304" pitchFamily="18" charset="0"/>
              </a:rPr>
              <a:t>3.2.2</a:t>
            </a:r>
            <a:r>
              <a:rPr lang="zh-CN" altLang="en-US" sz="2800" b="1" dirty="0">
                <a:effectLst/>
                <a:latin typeface="Times New Roman" panose="02020603050405020304" pitchFamily="18" charset="0"/>
              </a:rPr>
              <a:t> </a:t>
            </a:r>
            <a:r>
              <a:rPr lang="en-US" altLang="zh-CN" sz="2800" b="1" dirty="0">
                <a:effectLst/>
                <a:latin typeface="Times New Roman" panose="02020603050405020304" pitchFamily="18" charset="0"/>
              </a:rPr>
              <a:t>Business Analysis: </a:t>
            </a:r>
            <a:r>
              <a:rPr lang="en-US" altLang="zh-CN" sz="2800" b="1" dirty="0">
                <a:solidFill>
                  <a:schemeClr val="accent1"/>
                </a:solidFill>
                <a:effectLst/>
                <a:latin typeface="Times New Roman" panose="02020603050405020304" pitchFamily="18" charset="0"/>
              </a:rPr>
              <a:t>Channel-Driven </a:t>
            </a:r>
            <a:endParaRPr lang="en-US" altLang="zh-CN" sz="2800" dirty="0">
              <a:solidFill>
                <a:schemeClr val="accent1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5" name="矩形: 圆角 6">
            <a:extLst>
              <a:ext uri="{FF2B5EF4-FFF2-40B4-BE49-F238E27FC236}">
                <a16:creationId xmlns:a16="http://schemas.microsoft.com/office/drawing/2014/main" id="{7DF18189-8BDF-AC4D-B2E9-21E62C80B795}"/>
              </a:ext>
            </a:extLst>
          </p:cNvPr>
          <p:cNvSpPr/>
          <p:nvPr/>
        </p:nvSpPr>
        <p:spPr>
          <a:xfrm>
            <a:off x="1097039" y="816224"/>
            <a:ext cx="9997923" cy="776339"/>
          </a:xfrm>
          <a:prstGeom prst="roundRect">
            <a:avLst>
              <a:gd name="adj" fmla="val 16667"/>
            </a:avLst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accent1"/>
            </a:solidFill>
            <a:prstDash val="dashDot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Strategy: Light-Asset Franchise Expansion, Flexible Store Formats.</a:t>
            </a:r>
            <a:br>
              <a:rPr lang="en-US" altLang="zh-CN" b="1" dirty="0">
                <a:solidFill>
                  <a:schemeClr val="accent5">
                    <a:lumMod val="1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CN" dirty="0">
                <a:solidFill>
                  <a:schemeClr val="accent5">
                    <a:lumMod val="1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Adapting to Local Conditions with Flexible Layouts — Three Store Types Driving Growth Together.</a:t>
            </a: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7BD6DFFF-A0B6-B34C-B3B4-7B8A2B16B297}"/>
              </a:ext>
            </a:extLst>
          </p:cNvPr>
          <p:cNvGrpSpPr/>
          <p:nvPr/>
        </p:nvGrpSpPr>
        <p:grpSpPr>
          <a:xfrm>
            <a:off x="709150" y="4236477"/>
            <a:ext cx="10773699" cy="2540744"/>
            <a:chOff x="473347" y="4338205"/>
            <a:chExt cx="10773699" cy="2540744"/>
          </a:xfrm>
        </p:grpSpPr>
        <p:sp>
          <p:nvSpPr>
            <p:cNvPr id="14" name="文本框 84">
              <a:extLst>
                <a:ext uri="{FF2B5EF4-FFF2-40B4-BE49-F238E27FC236}">
                  <a16:creationId xmlns:a16="http://schemas.microsoft.com/office/drawing/2014/main" id="{6313E734-3C0E-A445-8808-896253E611F7}"/>
                </a:ext>
              </a:extLst>
            </p:cNvPr>
            <p:cNvSpPr txBox="1"/>
            <p:nvPr/>
          </p:nvSpPr>
          <p:spPr>
            <a:xfrm>
              <a:off x="956035" y="4338205"/>
              <a:ext cx="98171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91585" lvl="1" algn="ctr">
                <a:buClr>
                  <a:schemeClr val="bg2"/>
                </a:buClr>
              </a:pPr>
              <a:r>
                <a:rPr lang="en-US" altLang="zh-CN" kern="100" dirty="0">
                  <a:solidFill>
                    <a:schemeClr val="accent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In FY2020, </a:t>
              </a:r>
              <a:r>
                <a:rPr lang="en-US" altLang="zh-CN" b="1" kern="100" dirty="0">
                  <a:solidFill>
                    <a:schemeClr val="accent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over 90% of MINISO's revenue </a:t>
              </a:r>
              <a:r>
                <a:rPr lang="en-US" altLang="zh-CN" kern="100" dirty="0">
                  <a:solidFill>
                    <a:schemeClr val="accent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came from franchisees and distributor channels.</a:t>
              </a:r>
            </a:p>
          </p:txBody>
        </p: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23E0F2CC-AC6C-B346-A822-18973F33FD4E}"/>
                </a:ext>
              </a:extLst>
            </p:cNvPr>
            <p:cNvGrpSpPr/>
            <p:nvPr/>
          </p:nvGrpSpPr>
          <p:grpSpPr>
            <a:xfrm>
              <a:off x="473347" y="4658673"/>
              <a:ext cx="10773699" cy="2220276"/>
              <a:chOff x="361219" y="4693863"/>
              <a:chExt cx="10773699" cy="2220276"/>
            </a:xfrm>
          </p:grpSpPr>
          <p:grpSp>
            <p:nvGrpSpPr>
              <p:cNvPr id="69" name="Group 68">
                <a:extLst>
                  <a:ext uri="{FF2B5EF4-FFF2-40B4-BE49-F238E27FC236}">
                    <a16:creationId xmlns:a16="http://schemas.microsoft.com/office/drawing/2014/main" id="{D354F300-2C6D-2040-AD3A-1A3646A99666}"/>
                  </a:ext>
                </a:extLst>
              </p:cNvPr>
              <p:cNvGrpSpPr/>
              <p:nvPr/>
            </p:nvGrpSpPr>
            <p:grpSpPr>
              <a:xfrm>
                <a:off x="361219" y="4693863"/>
                <a:ext cx="5974150" cy="2215310"/>
                <a:chOff x="0" y="4680328"/>
                <a:chExt cx="5974150" cy="2215310"/>
              </a:xfrm>
            </p:grpSpPr>
            <p:grpSp>
              <p:nvGrpSpPr>
                <p:cNvPr id="6" name="组合 76">
                  <a:extLst>
                    <a:ext uri="{FF2B5EF4-FFF2-40B4-BE49-F238E27FC236}">
                      <a16:creationId xmlns:a16="http://schemas.microsoft.com/office/drawing/2014/main" id="{6E39286B-F863-2A4F-BF46-D5914239D88E}"/>
                    </a:ext>
                  </a:extLst>
                </p:cNvPr>
                <p:cNvGrpSpPr/>
                <p:nvPr/>
              </p:nvGrpSpPr>
              <p:grpSpPr>
                <a:xfrm>
                  <a:off x="269119" y="4680328"/>
                  <a:ext cx="5435914" cy="2110263"/>
                  <a:chOff x="-88780" y="1806999"/>
                  <a:chExt cx="5435914" cy="2743200"/>
                </a:xfrm>
              </p:grpSpPr>
              <p:graphicFrame>
                <p:nvGraphicFramePr>
                  <p:cNvPr id="7" name="图表 77">
                    <a:extLst>
                      <a:ext uri="{FF2B5EF4-FFF2-40B4-BE49-F238E27FC236}">
                        <a16:creationId xmlns:a16="http://schemas.microsoft.com/office/drawing/2014/main" id="{92BE7946-A62E-CB4B-975B-F314E0FD75B8}"/>
                      </a:ext>
                    </a:extLst>
                  </p:cNvPr>
                  <p:cNvGraphicFramePr>
                    <a:graphicFrameLocks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1956924890"/>
                      </p:ext>
                    </p:extLst>
                  </p:nvPr>
                </p:nvGraphicFramePr>
                <p:xfrm>
                  <a:off x="-88780" y="1806999"/>
                  <a:ext cx="3490409" cy="2743200"/>
                </p:xfrm>
                <a:graphic>
                  <a:graphicData uri="http://schemas.openxmlformats.org/drawingml/2006/chart">
                    <c:chart xmlns:c="http://schemas.openxmlformats.org/drawingml/2006/chart" xmlns:r="http://schemas.openxmlformats.org/officeDocument/2006/relationships" r:id="rId2"/>
                  </a:graphicData>
                </a:graphic>
              </p:graphicFrame>
              <p:graphicFrame>
                <p:nvGraphicFramePr>
                  <p:cNvPr id="8" name="图表 78">
                    <a:extLst>
                      <a:ext uri="{FF2B5EF4-FFF2-40B4-BE49-F238E27FC236}">
                        <a16:creationId xmlns:a16="http://schemas.microsoft.com/office/drawing/2014/main" id="{7A5270A4-72AA-2641-91B0-4A70F1AC074C}"/>
                      </a:ext>
                    </a:extLst>
                  </p:cNvPr>
                  <p:cNvGraphicFramePr>
                    <a:graphicFrameLocks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2969802556"/>
                      </p:ext>
                    </p:extLst>
                  </p:nvPr>
                </p:nvGraphicFramePr>
                <p:xfrm>
                  <a:off x="2959492" y="2074308"/>
                  <a:ext cx="2387642" cy="2241332"/>
                </p:xfrm>
                <a:graphic>
                  <a:graphicData uri="http://schemas.openxmlformats.org/drawingml/2006/chart">
                    <c:chart xmlns:c="http://schemas.openxmlformats.org/drawingml/2006/chart" xmlns:r="http://schemas.openxmlformats.org/officeDocument/2006/relationships" r:id="rId3"/>
                  </a:graphicData>
                </a:graphic>
              </p:graphicFrame>
              <p:sp>
                <p:nvSpPr>
                  <p:cNvPr id="10" name="右箭头 80">
                    <a:extLst>
                      <a:ext uri="{FF2B5EF4-FFF2-40B4-BE49-F238E27FC236}">
                        <a16:creationId xmlns:a16="http://schemas.microsoft.com/office/drawing/2014/main" id="{D0D9A603-585F-A740-9541-2D41DD3FA421}"/>
                      </a:ext>
                    </a:extLst>
                  </p:cNvPr>
                  <p:cNvSpPr/>
                  <p:nvPr/>
                </p:nvSpPr>
                <p:spPr>
                  <a:xfrm>
                    <a:off x="2844142" y="2913835"/>
                    <a:ext cx="452659" cy="529526"/>
                  </a:xfrm>
                  <a:prstGeom prst="rightArrow">
                    <a:avLst>
                      <a:gd name="adj1" fmla="val 60000"/>
                      <a:gd name="adj2" fmla="val 50000"/>
                    </a:avLst>
                  </a:prstGeom>
                  <a:solidFill>
                    <a:srgbClr val="FE4F02"/>
                  </a:solidFill>
                </p:spPr>
                <p:style>
                  <a:lnRef idx="0">
                    <a:schemeClr val="accent1">
                      <a:tint val="60000"/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1">
                      <a:tint val="60000"/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1">
                      <a:tint val="60000"/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</p:sp>
            </p:grpSp>
            <p:sp>
              <p:nvSpPr>
                <p:cNvPr id="26" name="Rectangle 1">
                  <a:extLst>
                    <a:ext uri="{FF2B5EF4-FFF2-40B4-BE49-F238E27FC236}">
                      <a16:creationId xmlns:a16="http://schemas.microsoft.com/office/drawing/2014/main" id="{2800EA86-E2A0-6C40-AC47-CED8CFFC743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6587861"/>
                  <a:ext cx="5974150" cy="30777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vert="horz" wrap="square" lIns="91440" tIns="45720" rIns="91440" bIns="45720" numCol="1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kumimoji="0" lang="en-US" altLang="zh-CN" sz="1400" b="1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Fig </a:t>
                  </a:r>
                  <a:r>
                    <a:rPr lang="en-US" altLang="zh-CN" sz="14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3.9</a:t>
                  </a:r>
                  <a:r>
                    <a:rPr kumimoji="0" lang="en-US" altLang="zh-CN" sz="1400" b="1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kumimoji="0" lang="en-US" altLang="zh-CN" sz="140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Franchise/Distributor channel </a:t>
                  </a:r>
                  <a:r>
                    <a:rPr lang="en-US" altLang="zh-CN" sz="14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</a:t>
                  </a:r>
                  <a:r>
                    <a:rPr kumimoji="0" lang="en-US" altLang="zh-CN" sz="140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ontributed of total </a:t>
                  </a:r>
                  <a:r>
                    <a:rPr lang="en-US" altLang="zh-CN" sz="14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r</a:t>
                  </a:r>
                  <a:r>
                    <a:rPr kumimoji="0" lang="en-US" altLang="zh-CN" sz="140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evenue in FY2020.</a:t>
                  </a:r>
                </a:p>
              </p:txBody>
            </p:sp>
          </p:grpSp>
          <p:grpSp>
            <p:nvGrpSpPr>
              <p:cNvPr id="70" name="Group 69">
                <a:extLst>
                  <a:ext uri="{FF2B5EF4-FFF2-40B4-BE49-F238E27FC236}">
                    <a16:creationId xmlns:a16="http://schemas.microsoft.com/office/drawing/2014/main" id="{93DEBFEB-7796-8745-9696-5DC264541705}"/>
                  </a:ext>
                </a:extLst>
              </p:cNvPr>
              <p:cNvGrpSpPr/>
              <p:nvPr/>
            </p:nvGrpSpPr>
            <p:grpSpPr>
              <a:xfrm>
                <a:off x="6335369" y="4882425"/>
                <a:ext cx="4799549" cy="2031714"/>
                <a:chOff x="6587622" y="4876578"/>
                <a:chExt cx="4799549" cy="2031714"/>
              </a:xfrm>
            </p:grpSpPr>
            <p:graphicFrame>
              <p:nvGraphicFramePr>
                <p:cNvPr id="12" name="图表 82">
                  <a:extLst>
                    <a:ext uri="{FF2B5EF4-FFF2-40B4-BE49-F238E27FC236}">
                      <a16:creationId xmlns:a16="http://schemas.microsoft.com/office/drawing/2014/main" id="{EEE89C59-4A39-E54A-A3DD-0B9915049542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3005334536"/>
                    </p:ext>
                  </p:extLst>
                </p:nvPr>
              </p:nvGraphicFramePr>
              <p:xfrm>
                <a:off x="6587622" y="4876578"/>
                <a:ext cx="4799549" cy="1686459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4"/>
                </a:graphicData>
              </a:graphic>
            </p:graphicFrame>
            <p:sp>
              <p:nvSpPr>
                <p:cNvPr id="27" name="Rectangle 1">
                  <a:extLst>
                    <a:ext uri="{FF2B5EF4-FFF2-40B4-BE49-F238E27FC236}">
                      <a16:creationId xmlns:a16="http://schemas.microsoft.com/office/drawing/2014/main" id="{97F85FF4-C420-3A46-AA61-93A7997EC05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587622" y="6600515"/>
                  <a:ext cx="4799548" cy="30777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vert="horz" wrap="square" lIns="91440" tIns="45720" rIns="91440" bIns="45720" numCol="1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kumimoji="0" lang="en-US" altLang="zh-CN" sz="1400" b="1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Fig 3.10 </a:t>
                  </a:r>
                  <a:r>
                    <a:rPr kumimoji="0" lang="en-US" altLang="zh-CN" sz="140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Stores counted by </a:t>
                  </a:r>
                  <a:r>
                    <a:rPr lang="en-US" altLang="zh-CN" sz="14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</a:t>
                  </a:r>
                  <a:r>
                    <a:rPr kumimoji="0" lang="en-US" altLang="zh-CN" sz="140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ategories.</a:t>
                  </a:r>
                </a:p>
              </p:txBody>
            </p:sp>
          </p:grpSp>
        </p:grp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9480D1B7-DBA1-2948-82F4-77FA86D65B28}"/>
              </a:ext>
            </a:extLst>
          </p:cNvPr>
          <p:cNvGrpSpPr/>
          <p:nvPr/>
        </p:nvGrpSpPr>
        <p:grpSpPr>
          <a:xfrm>
            <a:off x="925069" y="1701225"/>
            <a:ext cx="10341862" cy="2354813"/>
            <a:chOff x="925068" y="1649285"/>
            <a:chExt cx="10341862" cy="2354813"/>
          </a:xfrm>
        </p:grpSpPr>
        <p:sp>
          <p:nvSpPr>
            <p:cNvPr id="13" name="文本框 83">
              <a:extLst>
                <a:ext uri="{FF2B5EF4-FFF2-40B4-BE49-F238E27FC236}">
                  <a16:creationId xmlns:a16="http://schemas.microsoft.com/office/drawing/2014/main" id="{982BB243-C42A-804C-AE58-6025B8A1D6C3}"/>
                </a:ext>
              </a:extLst>
            </p:cNvPr>
            <p:cNvSpPr txBox="1"/>
            <p:nvPr/>
          </p:nvSpPr>
          <p:spPr>
            <a:xfrm>
              <a:off x="3500202" y="1649285"/>
              <a:ext cx="519159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b="1" dirty="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One-Stop, Strongly-Controlled Franchise System</a:t>
              </a:r>
              <a:endParaRPr lang="zh-CN" altLang="en-US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108430E1-EEFD-7B42-8469-F95B5FC08347}"/>
                </a:ext>
              </a:extLst>
            </p:cNvPr>
            <p:cNvGrpSpPr/>
            <p:nvPr/>
          </p:nvGrpSpPr>
          <p:grpSpPr>
            <a:xfrm>
              <a:off x="925068" y="2018617"/>
              <a:ext cx="10341862" cy="1985481"/>
              <a:chOff x="944146" y="2167295"/>
              <a:chExt cx="10341862" cy="1985481"/>
            </a:xfrm>
          </p:grpSpPr>
          <p:pic>
            <p:nvPicPr>
              <p:cNvPr id="19" name="图片 90">
                <a:extLst>
                  <a:ext uri="{FF2B5EF4-FFF2-40B4-BE49-F238E27FC236}">
                    <a16:creationId xmlns:a16="http://schemas.microsoft.com/office/drawing/2014/main" id="{D39D07EA-333B-9C44-8C92-47333BD8B8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44146" y="2724226"/>
                <a:ext cx="591168" cy="618622"/>
              </a:xfrm>
              <a:prstGeom prst="rect">
                <a:avLst/>
              </a:prstGeom>
            </p:spPr>
          </p:pic>
          <p:sp>
            <p:nvSpPr>
              <p:cNvPr id="20" name="文本框 91">
                <a:extLst>
                  <a:ext uri="{FF2B5EF4-FFF2-40B4-BE49-F238E27FC236}">
                    <a16:creationId xmlns:a16="http://schemas.microsoft.com/office/drawing/2014/main" id="{03577F21-5754-724D-B2B4-6FDA74FE835B}"/>
                  </a:ext>
                </a:extLst>
              </p:cNvPr>
              <p:cNvSpPr txBox="1"/>
              <p:nvPr/>
            </p:nvSpPr>
            <p:spPr>
              <a:xfrm>
                <a:off x="1239729" y="3814222"/>
                <a:ext cx="8517311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1600" b="1" dirty="0">
                    <a:solidFill>
                      <a:schemeClr val="accent5">
                        <a:lumMod val="1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Product Deposit System: </a:t>
                </a:r>
                <a:r>
                  <a:rPr lang="en-US" altLang="zh-CN" sz="1600" dirty="0">
                    <a:solidFill>
                      <a:schemeClr val="accent5">
                        <a:lumMod val="1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one-time paid &amp; no stock pressure</a:t>
                </a:r>
                <a:endParaRPr lang="zh-CN" altLang="en-US" sz="1600" dirty="0">
                  <a:solidFill>
                    <a:schemeClr val="accent5">
                      <a:lumMod val="1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" name="文本框 92">
                <a:extLst>
                  <a:ext uri="{FF2B5EF4-FFF2-40B4-BE49-F238E27FC236}">
                    <a16:creationId xmlns:a16="http://schemas.microsoft.com/office/drawing/2014/main" id="{D3962176-9380-684A-9AE3-47364AE8CE67}"/>
                  </a:ext>
                </a:extLst>
              </p:cNvPr>
              <p:cNvSpPr txBox="1"/>
              <p:nvPr/>
            </p:nvSpPr>
            <p:spPr>
              <a:xfrm>
                <a:off x="1251014" y="2167295"/>
                <a:ext cx="4221430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1600" dirty="0">
                    <a:solidFill>
                      <a:schemeClr val="accent5">
                        <a:lumMod val="1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“</a:t>
                </a:r>
                <a:r>
                  <a:rPr lang="en-US" altLang="zh-CN" sz="1600" b="1" i="1" dirty="0">
                    <a:solidFill>
                      <a:schemeClr val="accent5">
                        <a:lumMod val="1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Next-Day</a:t>
                </a:r>
                <a:r>
                  <a:rPr lang="en-US" altLang="zh-CN" sz="1600" dirty="0">
                    <a:solidFill>
                      <a:schemeClr val="accent5">
                        <a:lumMod val="1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Revenue Sharing System</a:t>
                </a:r>
                <a:r>
                  <a:rPr lang="zh-CN" altLang="en-US" sz="1600" dirty="0">
                    <a:solidFill>
                      <a:schemeClr val="accent5">
                        <a:lumMod val="1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”</a:t>
                </a:r>
              </a:p>
            </p:txBody>
          </p:sp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47AA6936-6D35-904E-BD9A-E8AAA753727C}"/>
                  </a:ext>
                </a:extLst>
              </p:cNvPr>
              <p:cNvGrpSpPr/>
              <p:nvPr/>
            </p:nvGrpSpPr>
            <p:grpSpPr>
              <a:xfrm>
                <a:off x="9447730" y="2729536"/>
                <a:ext cx="1838278" cy="618622"/>
                <a:chOff x="9357510" y="2764355"/>
                <a:chExt cx="1838278" cy="618622"/>
              </a:xfrm>
            </p:grpSpPr>
            <p:pic>
              <p:nvPicPr>
                <p:cNvPr id="22" name="图片 94">
                  <a:extLst>
                    <a:ext uri="{FF2B5EF4-FFF2-40B4-BE49-F238E27FC236}">
                      <a16:creationId xmlns:a16="http://schemas.microsoft.com/office/drawing/2014/main" id="{D58FF70E-497B-1240-9382-FF52B34BE00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357510" y="2764355"/>
                  <a:ext cx="618622" cy="618622"/>
                </a:xfrm>
                <a:prstGeom prst="rect">
                  <a:avLst/>
                </a:prstGeom>
              </p:spPr>
            </p:pic>
            <p:sp>
              <p:nvSpPr>
                <p:cNvPr id="23" name="文本框 95">
                  <a:extLst>
                    <a:ext uri="{FF2B5EF4-FFF2-40B4-BE49-F238E27FC236}">
                      <a16:creationId xmlns:a16="http://schemas.microsoft.com/office/drawing/2014/main" id="{3C57FE83-ED1E-1847-8283-C5AA345DC6E0}"/>
                    </a:ext>
                  </a:extLst>
                </p:cNvPr>
                <p:cNvSpPr txBox="1"/>
                <p:nvPr/>
              </p:nvSpPr>
              <p:spPr>
                <a:xfrm>
                  <a:off x="9866900" y="2853367"/>
                  <a:ext cx="1328888" cy="3385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zh-CN" sz="1600" b="1" dirty="0">
                      <a:solidFill>
                        <a:schemeClr val="accent5">
                          <a:lumMod val="10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Franchisee</a:t>
                  </a:r>
                  <a:endParaRPr lang="zh-CN" altLang="en-US" sz="1600" b="1" dirty="0">
                    <a:solidFill>
                      <a:schemeClr val="accent5">
                        <a:lumMod val="1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B0B70CA7-6310-A54C-948E-8DB1FFB7189C}"/>
                  </a:ext>
                </a:extLst>
              </p:cNvPr>
              <p:cNvGrpSpPr/>
              <p:nvPr/>
            </p:nvGrpSpPr>
            <p:grpSpPr>
              <a:xfrm>
                <a:off x="5074955" y="2729535"/>
                <a:ext cx="808707" cy="874805"/>
                <a:chOff x="5277675" y="2730846"/>
                <a:chExt cx="808707" cy="874805"/>
              </a:xfrm>
            </p:grpSpPr>
            <p:sp>
              <p:nvSpPr>
                <p:cNvPr id="24" name="文本框 96">
                  <a:extLst>
                    <a:ext uri="{FF2B5EF4-FFF2-40B4-BE49-F238E27FC236}">
                      <a16:creationId xmlns:a16="http://schemas.microsoft.com/office/drawing/2014/main" id="{228F9154-A8C3-0B4F-91EA-6F7ED507684E}"/>
                    </a:ext>
                  </a:extLst>
                </p:cNvPr>
                <p:cNvSpPr txBox="1"/>
                <p:nvPr/>
              </p:nvSpPr>
              <p:spPr>
                <a:xfrm>
                  <a:off x="5277675" y="3267097"/>
                  <a:ext cx="808707" cy="3385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zh-CN" sz="1600" b="1" dirty="0">
                      <a:solidFill>
                        <a:schemeClr val="accent5">
                          <a:lumMod val="10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Stores</a:t>
                  </a:r>
                  <a:endParaRPr lang="zh-CN" altLang="en-US" sz="1600" b="1" dirty="0">
                    <a:solidFill>
                      <a:schemeClr val="accent5">
                        <a:lumMod val="1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pic>
              <p:nvPicPr>
                <p:cNvPr id="25" name="图形 97" descr="购物车">
                  <a:extLst>
                    <a:ext uri="{FF2B5EF4-FFF2-40B4-BE49-F238E27FC236}">
                      <a16:creationId xmlns:a16="http://schemas.microsoft.com/office/drawing/2014/main" id="{8C94CC5B-52C4-F14C-911E-BDFBCEBA74A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65854" y="2730846"/>
                  <a:ext cx="618622" cy="618622"/>
                </a:xfrm>
                <a:prstGeom prst="rect">
                  <a:avLst/>
                </a:prstGeom>
              </p:spPr>
            </p:pic>
          </p:grpSp>
          <p:sp>
            <p:nvSpPr>
              <p:cNvPr id="17" name="文本框 88">
                <a:extLst>
                  <a:ext uri="{FF2B5EF4-FFF2-40B4-BE49-F238E27FC236}">
                    <a16:creationId xmlns:a16="http://schemas.microsoft.com/office/drawing/2014/main" id="{09A21D9E-500C-B74C-A633-F9F22BDFA7CA}"/>
                  </a:ext>
                </a:extLst>
              </p:cNvPr>
              <p:cNvSpPr txBox="1"/>
              <p:nvPr/>
            </p:nvSpPr>
            <p:spPr>
              <a:xfrm>
                <a:off x="1251014" y="3033537"/>
                <a:ext cx="4232714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1600" b="1" dirty="0">
                    <a:solidFill>
                      <a:schemeClr val="accent5">
                        <a:lumMod val="1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Strongly-Controlled</a:t>
                </a:r>
                <a:endParaRPr lang="zh-CN" altLang="en-US" sz="1600" b="1" dirty="0">
                  <a:solidFill>
                    <a:schemeClr val="accent5">
                      <a:lumMod val="10000"/>
                    </a:schemeClr>
                  </a:solidFill>
                </a:endParaRPr>
              </a:p>
            </p:txBody>
          </p:sp>
          <p:sp>
            <p:nvSpPr>
              <p:cNvPr id="18" name="文本框 89">
                <a:extLst>
                  <a:ext uri="{FF2B5EF4-FFF2-40B4-BE49-F238E27FC236}">
                    <a16:creationId xmlns:a16="http://schemas.microsoft.com/office/drawing/2014/main" id="{A377E8C9-F6EC-5F48-8149-CC0D57F1BDF9}"/>
                  </a:ext>
                </a:extLst>
              </p:cNvPr>
              <p:cNvSpPr txBox="1"/>
              <p:nvPr/>
            </p:nvSpPr>
            <p:spPr>
              <a:xfrm>
                <a:off x="5472445" y="3031633"/>
                <a:ext cx="4284596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1600" b="1" dirty="0">
                    <a:solidFill>
                      <a:schemeClr val="accent5">
                        <a:lumMod val="1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Initial Investment &amp; Daily Expense</a:t>
                </a:r>
                <a:endParaRPr lang="zh-CN" altLang="en-US" sz="1600" b="1" dirty="0">
                  <a:solidFill>
                    <a:schemeClr val="accent5">
                      <a:lumMod val="10000"/>
                    </a:schemeClr>
                  </a:solidFill>
                </a:endParaRPr>
              </a:p>
            </p:txBody>
          </p:sp>
          <p:cxnSp>
            <p:nvCxnSpPr>
              <p:cNvPr id="28" name="肘形连接符 100">
                <a:extLst>
                  <a:ext uri="{FF2B5EF4-FFF2-40B4-BE49-F238E27FC236}">
                    <a16:creationId xmlns:a16="http://schemas.microsoft.com/office/drawing/2014/main" id="{147AE2F7-25C2-6F4F-9E76-0815170AAF16}"/>
                  </a:ext>
                </a:extLst>
              </p:cNvPr>
              <p:cNvCxnSpPr>
                <a:cxnSpLocks/>
                <a:stCxn id="22" idx="2"/>
                <a:endCxn id="19" idx="2"/>
              </p:cNvCxnSpPr>
              <p:nvPr/>
            </p:nvCxnSpPr>
            <p:spPr>
              <a:xfrm rot="5400000" flipH="1">
                <a:off x="5495731" y="-913152"/>
                <a:ext cx="5310" cy="8517311"/>
              </a:xfrm>
              <a:prstGeom prst="bentConnector3">
                <a:avLst>
                  <a:gd name="adj1" fmla="val -8655518"/>
                </a:avLst>
              </a:prstGeom>
              <a:ln>
                <a:tailEnd type="stealt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肘形连接符 101">
                <a:extLst>
                  <a:ext uri="{FF2B5EF4-FFF2-40B4-BE49-F238E27FC236}">
                    <a16:creationId xmlns:a16="http://schemas.microsoft.com/office/drawing/2014/main" id="{B665FD67-5C1C-7745-A68F-3BF586C3A368}"/>
                  </a:ext>
                </a:extLst>
              </p:cNvPr>
              <p:cNvCxnSpPr>
                <a:cxnSpLocks/>
                <a:stCxn id="25" idx="0"/>
                <a:endCxn id="19" idx="0"/>
              </p:cNvCxnSpPr>
              <p:nvPr/>
            </p:nvCxnSpPr>
            <p:spPr>
              <a:xfrm rot="16200000" flipV="1">
                <a:off x="3350688" y="607778"/>
                <a:ext cx="10800" cy="4232715"/>
              </a:xfrm>
              <a:prstGeom prst="bentConnector3">
                <a:avLst>
                  <a:gd name="adj1" fmla="val 2103528"/>
                </a:avLst>
              </a:prstGeom>
              <a:ln>
                <a:solidFill>
                  <a:schemeClr val="tx1"/>
                </a:solidFill>
                <a:tailEnd type="stealt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肘形连接符 102">
                <a:extLst>
                  <a:ext uri="{FF2B5EF4-FFF2-40B4-BE49-F238E27FC236}">
                    <a16:creationId xmlns:a16="http://schemas.microsoft.com/office/drawing/2014/main" id="{033D9E49-4CE8-8B40-B6F8-A55D0885ECEC}"/>
                  </a:ext>
                </a:extLst>
              </p:cNvPr>
              <p:cNvCxnSpPr>
                <a:cxnSpLocks/>
                <a:stCxn id="25" idx="0"/>
                <a:endCxn id="22" idx="0"/>
              </p:cNvCxnSpPr>
              <p:nvPr/>
            </p:nvCxnSpPr>
            <p:spPr>
              <a:xfrm rot="16200000" flipH="1">
                <a:off x="7632444" y="569535"/>
                <a:ext cx="1" cy="4320000"/>
              </a:xfrm>
              <a:prstGeom prst="bentConnector3">
                <a:avLst>
                  <a:gd name="adj1" fmla="val -22860000000"/>
                </a:avLst>
              </a:prstGeom>
              <a:ln>
                <a:solidFill>
                  <a:schemeClr val="tx1"/>
                </a:solidFill>
                <a:tailEnd type="stealt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线箭头连接符 103">
                <a:extLst>
                  <a:ext uri="{FF2B5EF4-FFF2-40B4-BE49-F238E27FC236}">
                    <a16:creationId xmlns:a16="http://schemas.microsoft.com/office/drawing/2014/main" id="{151A80F2-2084-5C48-99F4-6890A7FFC22D}"/>
                  </a:ext>
                </a:extLst>
              </p:cNvPr>
              <p:cNvCxnSpPr>
                <a:cxnSpLocks/>
                <a:stCxn id="19" idx="3"/>
                <a:endCxn id="25" idx="1"/>
              </p:cNvCxnSpPr>
              <p:nvPr/>
            </p:nvCxnSpPr>
            <p:spPr>
              <a:xfrm>
                <a:off x="1535314" y="3033537"/>
                <a:ext cx="3627820" cy="5309"/>
              </a:xfrm>
              <a:prstGeom prst="straightConnector1">
                <a:avLst/>
              </a:prstGeom>
              <a:ln>
                <a:prstDash val="dash"/>
                <a:tailEnd type="stealt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线箭头连接符 104">
                <a:extLst>
                  <a:ext uri="{FF2B5EF4-FFF2-40B4-BE49-F238E27FC236}">
                    <a16:creationId xmlns:a16="http://schemas.microsoft.com/office/drawing/2014/main" id="{25E69C41-6BA9-DE41-963C-2A3C1C8FD83F}"/>
                  </a:ext>
                </a:extLst>
              </p:cNvPr>
              <p:cNvCxnSpPr>
                <a:cxnSpLocks/>
                <a:stCxn id="22" idx="1"/>
                <a:endCxn id="25" idx="3"/>
              </p:cNvCxnSpPr>
              <p:nvPr/>
            </p:nvCxnSpPr>
            <p:spPr>
              <a:xfrm flipH="1" flipV="1">
                <a:off x="5781756" y="3038846"/>
                <a:ext cx="3665974" cy="1"/>
              </a:xfrm>
              <a:prstGeom prst="straightConnector1">
                <a:avLst/>
              </a:prstGeom>
              <a:ln>
                <a:prstDash val="dash"/>
                <a:tailEnd type="stealt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文本框 106">
                <a:extLst>
                  <a:ext uri="{FF2B5EF4-FFF2-40B4-BE49-F238E27FC236}">
                    <a16:creationId xmlns:a16="http://schemas.microsoft.com/office/drawing/2014/main" id="{B57FDBCB-7BAA-C248-945F-9F1CB914B4AD}"/>
                  </a:ext>
                </a:extLst>
              </p:cNvPr>
              <p:cNvSpPr txBox="1"/>
              <p:nvPr/>
            </p:nvSpPr>
            <p:spPr>
              <a:xfrm>
                <a:off x="5472444" y="2171476"/>
                <a:ext cx="4320001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1600" dirty="0">
                    <a:solidFill>
                      <a:schemeClr val="accent5">
                        <a:lumMod val="1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“</a:t>
                </a:r>
                <a:r>
                  <a:rPr lang="en-US" altLang="zh-CN" sz="1600" b="1" i="1" dirty="0">
                    <a:solidFill>
                      <a:schemeClr val="accent5">
                        <a:lumMod val="1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Next-Day</a:t>
                </a:r>
                <a:r>
                  <a:rPr lang="en-US" altLang="zh-CN" sz="1600" dirty="0">
                    <a:solidFill>
                      <a:schemeClr val="accent5">
                        <a:lumMod val="1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Revenue Sharing System</a:t>
                </a:r>
                <a:r>
                  <a:rPr lang="zh-CN" altLang="en-US" sz="1600" dirty="0">
                    <a:solidFill>
                      <a:schemeClr val="accent5">
                        <a:lumMod val="1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”</a:t>
                </a:r>
              </a:p>
            </p:txBody>
          </p:sp>
        </p:grpSp>
      </p:grpSp>
      <p:sp>
        <p:nvSpPr>
          <p:cNvPr id="75" name="Slide Number Placeholder 2">
            <a:extLst>
              <a:ext uri="{FF2B5EF4-FFF2-40B4-BE49-F238E27FC236}">
                <a16:creationId xmlns:a16="http://schemas.microsoft.com/office/drawing/2014/main" id="{D3A6AA12-5511-814B-AB59-D3CD5F5FBA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228" y="6416675"/>
            <a:ext cx="654323" cy="365125"/>
          </a:xfrm>
        </p:spPr>
        <p:txBody>
          <a:bodyPr/>
          <a:lstStyle/>
          <a:p>
            <a:fld id="{37F3F4A9-0F58-437F-968E-A13FC12BE5D0}" type="slidenum">
              <a:rPr lang="zh-CN" altLang="en-US" smtClean="0"/>
              <a:pPr/>
              <a:t>14</a:t>
            </a:fld>
            <a:endParaRPr lang="zh-CN" altLang="en-US" dirty="0"/>
          </a:p>
        </p:txBody>
      </p:sp>
      <p:sp>
        <p:nvSpPr>
          <p:cNvPr id="77" name="TextBox 78">
            <a:extLst>
              <a:ext uri="{FF2B5EF4-FFF2-40B4-BE49-F238E27FC236}">
                <a16:creationId xmlns:a16="http://schemas.microsoft.com/office/drawing/2014/main" id="{86F69174-46EF-874C-BDC7-1891F48FC65A}"/>
              </a:ext>
            </a:extLst>
          </p:cNvPr>
          <p:cNvSpPr txBox="1"/>
          <p:nvPr/>
        </p:nvSpPr>
        <p:spPr>
          <a:xfrm>
            <a:off x="0" y="5304247"/>
            <a:ext cx="1554721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CN" sz="1400" i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lang="en-US" sz="1400" i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</a:t>
            </a:r>
            <a:r>
              <a:rPr lang="en-US" altLang="zh-CN" sz="1400" i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ource:</a:t>
            </a:r>
            <a:r>
              <a:rPr lang="zh-CN" altLang="en-US" sz="1400" i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0" i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Wind</a:t>
            </a:r>
            <a:endParaRPr lang="en-CN" sz="1400" i="1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58020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F6D6FD0-3129-F749-AB76-73BC4355B25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67408" y="181801"/>
            <a:ext cx="6552728" cy="503999"/>
          </a:xfrm>
        </p:spPr>
        <p:txBody>
          <a:bodyPr/>
          <a:lstStyle/>
          <a:p>
            <a:r>
              <a:rPr lang="en-US" altLang="zh-CN" sz="2800" b="1" dirty="0">
                <a:effectLst/>
                <a:latin typeface="Times New Roman" panose="02020603050405020304" pitchFamily="18" charset="0"/>
              </a:rPr>
              <a:t>3.2.2</a:t>
            </a:r>
            <a:r>
              <a:rPr lang="zh-CN" altLang="en-US" sz="2800" b="1" dirty="0">
                <a:effectLst/>
                <a:latin typeface="Times New Roman" panose="02020603050405020304" pitchFamily="18" charset="0"/>
              </a:rPr>
              <a:t> </a:t>
            </a:r>
            <a:r>
              <a:rPr lang="en-US" altLang="zh-CN" sz="2800" b="1" dirty="0">
                <a:effectLst/>
                <a:latin typeface="Times New Roman" panose="02020603050405020304" pitchFamily="18" charset="0"/>
              </a:rPr>
              <a:t>Business Analysis: </a:t>
            </a:r>
            <a:r>
              <a:rPr lang="en-US" altLang="zh-CN" sz="2800" b="1" dirty="0">
                <a:solidFill>
                  <a:schemeClr val="accent1"/>
                </a:solidFill>
                <a:effectLst/>
                <a:latin typeface="Times New Roman" panose="02020603050405020304" pitchFamily="18" charset="0"/>
              </a:rPr>
              <a:t>Channel-Driven</a:t>
            </a:r>
            <a:endParaRPr lang="en-US" altLang="zh-CN" sz="2800" dirty="0">
              <a:solidFill>
                <a:schemeClr val="accent1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E1A0817-7075-5B41-997C-D4F59322CD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F3F4A9-0F58-437F-968E-A13FC12BE5D0}" type="slidenum">
              <a:rPr lang="zh-CN" altLang="en-US" smtClean="0"/>
              <a:pPr/>
              <a:t>15</a:t>
            </a:fld>
            <a:endParaRPr lang="zh-CN" altLang="en-US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F5C0FC95-E8B6-3548-82CB-A1116FCD0B29}"/>
              </a:ext>
            </a:extLst>
          </p:cNvPr>
          <p:cNvGrpSpPr/>
          <p:nvPr/>
        </p:nvGrpSpPr>
        <p:grpSpPr>
          <a:xfrm>
            <a:off x="404355" y="771301"/>
            <a:ext cx="11383290" cy="6086699"/>
            <a:chOff x="404355" y="753009"/>
            <a:chExt cx="11383290" cy="6086699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985B64ED-043C-D749-A3A6-23D8DBECDA35}"/>
                </a:ext>
              </a:extLst>
            </p:cNvPr>
            <p:cNvGrpSpPr/>
            <p:nvPr/>
          </p:nvGrpSpPr>
          <p:grpSpPr>
            <a:xfrm>
              <a:off x="404355" y="4109846"/>
              <a:ext cx="11383290" cy="2729862"/>
              <a:chOff x="529641" y="4143689"/>
              <a:chExt cx="11281455" cy="2729862"/>
            </a:xfrm>
          </p:grpSpPr>
          <p:graphicFrame>
            <p:nvGraphicFramePr>
              <p:cNvPr id="13" name="图表 20">
                <a:extLst>
                  <a:ext uri="{FF2B5EF4-FFF2-40B4-BE49-F238E27FC236}">
                    <a16:creationId xmlns:a16="http://schemas.microsoft.com/office/drawing/2014/main" id="{D78BC827-2351-0F42-8B37-6D3B157B52D0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128743932"/>
                  </p:ext>
                </p:extLst>
              </p:nvPr>
            </p:nvGraphicFramePr>
            <p:xfrm>
              <a:off x="529697" y="4183393"/>
              <a:ext cx="5479143" cy="2481014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3"/>
              </a:graphicData>
            </a:graphic>
          </p:graphicFrame>
          <p:graphicFrame>
            <p:nvGraphicFramePr>
              <p:cNvPr id="15" name="图表 24">
                <a:extLst>
                  <a:ext uri="{FF2B5EF4-FFF2-40B4-BE49-F238E27FC236}">
                    <a16:creationId xmlns:a16="http://schemas.microsoft.com/office/drawing/2014/main" id="{377BC56A-90FA-354E-8479-B75B3A38CDF4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873228274"/>
                  </p:ext>
                </p:extLst>
              </p:nvPr>
            </p:nvGraphicFramePr>
            <p:xfrm>
              <a:off x="6331896" y="4143689"/>
              <a:ext cx="5479200" cy="2520718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4"/>
              </a:graphicData>
            </a:graphic>
          </p:graphicFrame>
          <p:sp>
            <p:nvSpPr>
              <p:cNvPr id="20" name="Rectangle 1">
                <a:extLst>
                  <a:ext uri="{FF2B5EF4-FFF2-40B4-BE49-F238E27FC236}">
                    <a16:creationId xmlns:a16="http://schemas.microsoft.com/office/drawing/2014/main" id="{701DC212-68A0-CB4B-A855-4A4BD35CDC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9641" y="6565774"/>
                <a:ext cx="5479199" cy="3077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0" lang="en-US" altLang="zh-CN" sz="14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Fig </a:t>
                </a:r>
                <a:r>
                  <a:rPr lang="en-US" altLang="zh-CN" sz="1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3.11</a:t>
                </a:r>
                <a:r>
                  <a:rPr kumimoji="0" lang="en-US" altLang="zh-CN" sz="14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zh-CN" sz="1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Numbers of stores counted by </a:t>
                </a:r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</a:t>
                </a:r>
                <a:r>
                  <a:rPr kumimoji="0" lang="en-US" altLang="zh-CN" sz="1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istrict.</a:t>
                </a:r>
              </a:p>
            </p:txBody>
          </p:sp>
          <p:sp>
            <p:nvSpPr>
              <p:cNvPr id="21" name="Rectangle 1">
                <a:extLst>
                  <a:ext uri="{FF2B5EF4-FFF2-40B4-BE49-F238E27FC236}">
                    <a16:creationId xmlns:a16="http://schemas.microsoft.com/office/drawing/2014/main" id="{342458C6-2353-174B-858D-FC3EE242C1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31895" y="6551960"/>
                <a:ext cx="5479199" cy="3077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0" lang="en-US" altLang="zh-CN" sz="14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Fig </a:t>
                </a:r>
                <a:r>
                  <a:rPr lang="en-US" altLang="zh-CN" sz="1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3.12</a:t>
                </a:r>
                <a:r>
                  <a:rPr kumimoji="0" lang="en-US" altLang="zh-CN" sz="14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zh-CN" sz="1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Revenue by region (in millions yuan).</a:t>
                </a:r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3D5089EF-7F6C-5D4F-AB06-D635203C8710}"/>
                </a:ext>
              </a:extLst>
            </p:cNvPr>
            <p:cNvGrpSpPr/>
            <p:nvPr/>
          </p:nvGrpSpPr>
          <p:grpSpPr>
            <a:xfrm>
              <a:off x="404355" y="753009"/>
              <a:ext cx="11383290" cy="3363174"/>
              <a:chOff x="-30062" y="685800"/>
              <a:chExt cx="11383290" cy="3363174"/>
            </a:xfrm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80C6D063-68C2-9240-BE84-4E8C4645B63B}"/>
                  </a:ext>
                </a:extLst>
              </p:cNvPr>
              <p:cNvGrpSpPr/>
              <p:nvPr/>
            </p:nvGrpSpPr>
            <p:grpSpPr>
              <a:xfrm>
                <a:off x="6738824" y="1191267"/>
                <a:ext cx="4574093" cy="2743200"/>
                <a:chOff x="6698514" y="1191267"/>
                <a:chExt cx="4574093" cy="2743200"/>
              </a:xfrm>
            </p:grpSpPr>
            <p:pic>
              <p:nvPicPr>
                <p:cNvPr id="16" name="图片 26">
                  <a:extLst>
                    <a:ext uri="{FF2B5EF4-FFF2-40B4-BE49-F238E27FC236}">
                      <a16:creationId xmlns:a16="http://schemas.microsoft.com/office/drawing/2014/main" id="{3830ADC5-9CF1-C843-BEAB-7A65587EDDD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t="10041"/>
                <a:stretch/>
              </p:blipFill>
              <p:spPr>
                <a:xfrm>
                  <a:off x="6698514" y="1191267"/>
                  <a:ext cx="4574093" cy="2743200"/>
                </a:xfrm>
                <a:prstGeom prst="rect">
                  <a:avLst/>
                </a:prstGeom>
              </p:spPr>
            </p:pic>
            <p:sp>
              <p:nvSpPr>
                <p:cNvPr id="17" name="矩形: 圆角 13">
                  <a:extLst>
                    <a:ext uri="{FF2B5EF4-FFF2-40B4-BE49-F238E27FC236}">
                      <a16:creationId xmlns:a16="http://schemas.microsoft.com/office/drawing/2014/main" id="{75E9A1D2-D024-2B4D-A35A-32F50F65902E}"/>
                    </a:ext>
                  </a:extLst>
                </p:cNvPr>
                <p:cNvSpPr/>
                <p:nvPr/>
              </p:nvSpPr>
              <p:spPr>
                <a:xfrm>
                  <a:off x="6900615" y="1299437"/>
                  <a:ext cx="1468001" cy="1283352"/>
                </a:xfrm>
                <a:prstGeom prst="roundRect">
                  <a:avLst/>
                </a:prstGeom>
                <a:noFill/>
                <a:ln w="19050" cap="flat" cmpd="sng" algn="ctr">
                  <a:solidFill>
                    <a:srgbClr val="9B1717"/>
                  </a:solidFill>
                  <a:prstDash val="sysDash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900"/>
                    </a:spcBef>
                  </a:pPr>
                  <a:endParaRPr lang="zh-CN" altLang="en-US" sz="1400" dirty="0" err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8" name="矩形: 圆角 13">
                  <a:extLst>
                    <a:ext uri="{FF2B5EF4-FFF2-40B4-BE49-F238E27FC236}">
                      <a16:creationId xmlns:a16="http://schemas.microsoft.com/office/drawing/2014/main" id="{43B045A9-6026-2742-9791-B1D0FD0C499D}"/>
                    </a:ext>
                  </a:extLst>
                </p:cNvPr>
                <p:cNvSpPr/>
                <p:nvPr/>
              </p:nvSpPr>
              <p:spPr>
                <a:xfrm>
                  <a:off x="7261063" y="2727589"/>
                  <a:ext cx="1132524" cy="1062078"/>
                </a:xfrm>
                <a:prstGeom prst="roundRect">
                  <a:avLst/>
                </a:prstGeom>
                <a:noFill/>
                <a:ln w="19050" cap="flat" cmpd="sng" algn="ctr">
                  <a:solidFill>
                    <a:srgbClr val="9B1717"/>
                  </a:solidFill>
                  <a:prstDash val="sysDash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900"/>
                    </a:spcBef>
                  </a:pPr>
                  <a:endParaRPr lang="zh-CN" altLang="en-US" sz="1400" dirty="0" err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19" name="文本框 32">
                <a:extLst>
                  <a:ext uri="{FF2B5EF4-FFF2-40B4-BE49-F238E27FC236}">
                    <a16:creationId xmlns:a16="http://schemas.microsoft.com/office/drawing/2014/main" id="{D2FAEEA3-5751-D047-94A0-4841F9550256}"/>
                  </a:ext>
                </a:extLst>
              </p:cNvPr>
              <p:cNvSpPr txBox="1"/>
              <p:nvPr/>
            </p:nvSpPr>
            <p:spPr>
              <a:xfrm>
                <a:off x="6698514" y="685800"/>
                <a:ext cx="4654714" cy="369332"/>
              </a:xfrm>
              <a:prstGeom prst="rect">
                <a:avLst/>
              </a:prstGeom>
              <a:noFill/>
              <a:ln w="6350" cap="flat">
                <a:noFill/>
                <a:miter lim="800000"/>
              </a:ln>
            </p:spPr>
            <p:txBody>
              <a:bodyPr wrap="square" anchor="ctr">
                <a:spAutoFit/>
              </a:bodyPr>
              <a:lstStyle/>
              <a:p>
                <a:pPr marL="0" lvl="1" algn="ctr">
                  <a:buClr>
                    <a:schemeClr val="bg2"/>
                  </a:buClr>
                </a:pPr>
                <a:r>
                  <a:rPr lang="en-US" altLang="zh-CN" b="1" kern="100" dirty="0">
                    <a:solidFill>
                      <a:schemeClr val="accent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Localized Business Model </a:t>
                </a:r>
              </a:p>
            </p:txBody>
          </p:sp>
          <p:sp>
            <p:nvSpPr>
              <p:cNvPr id="14" name="文本框 22">
                <a:extLst>
                  <a:ext uri="{FF2B5EF4-FFF2-40B4-BE49-F238E27FC236}">
                    <a16:creationId xmlns:a16="http://schemas.microsoft.com/office/drawing/2014/main" id="{661FF066-95DB-DA49-BA5E-B3FE262ABC77}"/>
                  </a:ext>
                </a:extLst>
              </p:cNvPr>
              <p:cNvSpPr txBox="1"/>
              <p:nvPr/>
            </p:nvSpPr>
            <p:spPr>
              <a:xfrm>
                <a:off x="206643" y="685800"/>
                <a:ext cx="6125253" cy="369332"/>
              </a:xfrm>
              <a:prstGeom prst="rect">
                <a:avLst/>
              </a:prstGeom>
              <a:noFill/>
              <a:ln w="6350" cap="flat">
                <a:noFill/>
                <a:miter lim="800000"/>
              </a:ln>
            </p:spPr>
            <p:txBody>
              <a:bodyPr wrap="square" anchor="ctr">
                <a:spAutoFit/>
              </a:bodyPr>
              <a:lstStyle/>
              <a:p>
                <a:pPr marL="0" lvl="1" algn="ctr">
                  <a:buClr>
                    <a:schemeClr val="bg2"/>
                  </a:buClr>
                </a:pPr>
                <a:r>
                  <a:rPr lang="en-US" altLang="zh-CN" b="1" kern="100" dirty="0">
                    <a:solidFill>
                      <a:schemeClr val="accent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Overseas Business Expansion </a:t>
                </a:r>
              </a:p>
            </p:txBody>
          </p:sp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4BFF6258-449E-994A-98E1-321872197687}"/>
                  </a:ext>
                </a:extLst>
              </p:cNvPr>
              <p:cNvGrpSpPr/>
              <p:nvPr/>
            </p:nvGrpSpPr>
            <p:grpSpPr>
              <a:xfrm>
                <a:off x="-30062" y="1116603"/>
                <a:ext cx="6592564" cy="2932371"/>
                <a:chOff x="-73131" y="1093257"/>
                <a:chExt cx="6592564" cy="2932371"/>
              </a:xfrm>
            </p:grpSpPr>
            <p:pic>
              <p:nvPicPr>
                <p:cNvPr id="6" name="图片 6">
                  <a:extLst>
                    <a:ext uri="{FF2B5EF4-FFF2-40B4-BE49-F238E27FC236}">
                      <a16:creationId xmlns:a16="http://schemas.microsoft.com/office/drawing/2014/main" id="{D31A09D3-67BB-4945-A95B-55A4CE22471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23733" b="27603"/>
                <a:stretch/>
              </p:blipFill>
              <p:spPr>
                <a:xfrm>
                  <a:off x="206643" y="1924254"/>
                  <a:ext cx="6125253" cy="1316881"/>
                </a:xfrm>
                <a:prstGeom prst="rect">
                  <a:avLst/>
                </a:prstGeom>
              </p:spPr>
            </p:pic>
            <p:sp>
              <p:nvSpPr>
                <p:cNvPr id="7" name="文本框 8">
                  <a:extLst>
                    <a:ext uri="{FF2B5EF4-FFF2-40B4-BE49-F238E27FC236}">
                      <a16:creationId xmlns:a16="http://schemas.microsoft.com/office/drawing/2014/main" id="{37B15B1C-D9D6-D64E-84E3-46A0FAD30D32}"/>
                    </a:ext>
                  </a:extLst>
                </p:cNvPr>
                <p:cNvSpPr txBox="1"/>
                <p:nvPr/>
              </p:nvSpPr>
              <p:spPr>
                <a:xfrm>
                  <a:off x="-73131" y="1093257"/>
                  <a:ext cx="1698600" cy="830997"/>
                </a:xfrm>
                <a:prstGeom prst="rect">
                  <a:avLst/>
                </a:prstGeom>
                <a:noFill/>
              </p:spPr>
              <p:txBody>
                <a:bodyPr wrap="square" anchor="ctr">
                  <a:spAutoFit/>
                </a:bodyPr>
                <a:lstStyle/>
                <a:p>
                  <a:pPr algn="ctr"/>
                  <a:r>
                    <a:rPr lang="en-US" altLang="zh-CN" sz="1600" dirty="0">
                      <a:effectLst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Conference </a:t>
                  </a:r>
                </a:p>
                <a:p>
                  <a:pPr algn="ctr"/>
                  <a:r>
                    <a:rPr lang="en-US" altLang="zh-CN" sz="1600" dirty="0">
                      <a:effectLst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in Brazil</a:t>
                  </a:r>
                </a:p>
                <a:p>
                  <a:pPr algn="ctr"/>
                  <a:r>
                    <a:rPr lang="en-US" altLang="zh-CN" sz="1600" dirty="0">
                      <a:effectLst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2018.4</a:t>
                  </a:r>
                </a:p>
              </p:txBody>
            </p:sp>
            <p:sp>
              <p:nvSpPr>
                <p:cNvPr id="8" name="文本框 10">
                  <a:extLst>
                    <a:ext uri="{FF2B5EF4-FFF2-40B4-BE49-F238E27FC236}">
                      <a16:creationId xmlns:a16="http://schemas.microsoft.com/office/drawing/2014/main" id="{9A5C9E8C-8031-554D-8244-8B5D9970B0AF}"/>
                    </a:ext>
                  </a:extLst>
                </p:cNvPr>
                <p:cNvSpPr txBox="1"/>
                <p:nvPr/>
              </p:nvSpPr>
              <p:spPr>
                <a:xfrm>
                  <a:off x="1213652" y="1093257"/>
                  <a:ext cx="1698600" cy="830997"/>
                </a:xfrm>
                <a:prstGeom prst="rect">
                  <a:avLst/>
                </a:prstGeom>
                <a:noFill/>
              </p:spPr>
              <p:txBody>
                <a:bodyPr wrap="square" anchor="ctr">
                  <a:spAutoFit/>
                </a:bodyPr>
                <a:lstStyle/>
                <a:p>
                  <a:pPr algn="ctr"/>
                  <a:r>
                    <a:rPr lang="en-US" altLang="zh-CN" sz="1600" dirty="0">
                      <a:effectLst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Global forum</a:t>
                  </a:r>
                </a:p>
                <a:p>
                  <a:pPr algn="ctr"/>
                  <a:r>
                    <a:rPr lang="en-US" altLang="zh-CN" sz="1600" dirty="0">
                      <a:effectLst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in Mexico</a:t>
                  </a:r>
                </a:p>
                <a:p>
                  <a:pPr algn="ctr"/>
                  <a:r>
                    <a:rPr lang="en-US" altLang="zh-CN" sz="1600" dirty="0">
                      <a:effectLst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2019.6</a:t>
                  </a:r>
                </a:p>
              </p:txBody>
            </p:sp>
            <p:sp>
              <p:nvSpPr>
                <p:cNvPr id="10" name="文本框 14">
                  <a:extLst>
                    <a:ext uri="{FF2B5EF4-FFF2-40B4-BE49-F238E27FC236}">
                      <a16:creationId xmlns:a16="http://schemas.microsoft.com/office/drawing/2014/main" id="{E7075EDD-5FEF-9440-9DCE-7355F5991872}"/>
                    </a:ext>
                  </a:extLst>
                </p:cNvPr>
                <p:cNvSpPr txBox="1"/>
                <p:nvPr/>
              </p:nvSpPr>
              <p:spPr>
                <a:xfrm>
                  <a:off x="1456047" y="3194631"/>
                  <a:ext cx="1268622" cy="830997"/>
                </a:xfrm>
                <a:prstGeom prst="rect">
                  <a:avLst/>
                </a:prstGeom>
                <a:noFill/>
              </p:spPr>
              <p:txBody>
                <a:bodyPr wrap="square" anchor="ctr">
                  <a:spAutoFit/>
                </a:bodyPr>
                <a:lstStyle/>
                <a:p>
                  <a:pPr algn="ctr"/>
                  <a:r>
                    <a:rPr lang="en-US" altLang="zh-CN" sz="16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2021.9</a:t>
                  </a:r>
                </a:p>
                <a:p>
                  <a:pPr algn="ctr"/>
                  <a:r>
                    <a:rPr lang="en-US" altLang="zh-CN" sz="16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7 new stores</a:t>
                  </a:r>
                  <a:r>
                    <a:rPr lang="zh-CN" altLang="en-US" sz="16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altLang="zh-CN" sz="16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in India</a:t>
                  </a:r>
                </a:p>
              </p:txBody>
            </p:sp>
            <p:sp>
              <p:nvSpPr>
                <p:cNvPr id="11" name="文本框 16">
                  <a:extLst>
                    <a:ext uri="{FF2B5EF4-FFF2-40B4-BE49-F238E27FC236}">
                      <a16:creationId xmlns:a16="http://schemas.microsoft.com/office/drawing/2014/main" id="{5F8B53A1-39B0-C840-BDFB-FF7A185296DE}"/>
                    </a:ext>
                  </a:extLst>
                </p:cNvPr>
                <p:cNvSpPr txBox="1"/>
                <p:nvPr/>
              </p:nvSpPr>
              <p:spPr>
                <a:xfrm>
                  <a:off x="2758260" y="3194631"/>
                  <a:ext cx="1733432" cy="830997"/>
                </a:xfrm>
                <a:prstGeom prst="rect">
                  <a:avLst/>
                </a:prstGeom>
                <a:noFill/>
              </p:spPr>
              <p:txBody>
                <a:bodyPr wrap="square" anchor="ctr">
                  <a:spAutoFit/>
                </a:bodyPr>
                <a:lstStyle/>
                <a:p>
                  <a:pPr algn="ctr"/>
                  <a:r>
                    <a:rPr lang="en-US" altLang="zh-CN" sz="16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2021.9</a:t>
                  </a:r>
                </a:p>
                <a:p>
                  <a:pPr algn="ctr"/>
                  <a:r>
                    <a:rPr lang="en-US" altLang="zh-CN" sz="16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Flagship’</a:t>
                  </a:r>
                </a:p>
                <a:p>
                  <a:pPr algn="ctr"/>
                  <a:r>
                    <a:rPr lang="en-US" altLang="zh-CN" sz="16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New York store</a:t>
                  </a:r>
                </a:p>
              </p:txBody>
            </p:sp>
            <p:sp>
              <p:nvSpPr>
                <p:cNvPr id="12" name="文本框 18">
                  <a:extLst>
                    <a:ext uri="{FF2B5EF4-FFF2-40B4-BE49-F238E27FC236}">
                      <a16:creationId xmlns:a16="http://schemas.microsoft.com/office/drawing/2014/main" id="{5BE89357-8A79-EC44-BF95-CC6E4094E148}"/>
                    </a:ext>
                  </a:extLst>
                </p:cNvPr>
                <p:cNvSpPr txBox="1"/>
                <p:nvPr/>
              </p:nvSpPr>
              <p:spPr>
                <a:xfrm>
                  <a:off x="4268673" y="3194631"/>
                  <a:ext cx="2250760" cy="830997"/>
                </a:xfrm>
                <a:prstGeom prst="rect">
                  <a:avLst/>
                </a:prstGeom>
                <a:noFill/>
              </p:spPr>
              <p:txBody>
                <a:bodyPr wrap="square" anchor="ctr">
                  <a:spAutoFit/>
                </a:bodyPr>
                <a:lstStyle/>
                <a:p>
                  <a:pPr algn="ctr"/>
                  <a:r>
                    <a:rPr lang="en-US" altLang="zh-CN" sz="16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2020.8</a:t>
                  </a:r>
                </a:p>
                <a:p>
                  <a:pPr algn="ctr"/>
                  <a:r>
                    <a:rPr lang="en-US" altLang="zh-CN" sz="16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MINISO first store</a:t>
                  </a:r>
                </a:p>
                <a:p>
                  <a:pPr algn="ctr"/>
                  <a:r>
                    <a:rPr lang="en-US" altLang="zh-CN" sz="16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In European country</a:t>
                  </a:r>
                </a:p>
              </p:txBody>
            </p:sp>
            <p:sp>
              <p:nvSpPr>
                <p:cNvPr id="23" name="文本框 12">
                  <a:extLst>
                    <a:ext uri="{FF2B5EF4-FFF2-40B4-BE49-F238E27FC236}">
                      <a16:creationId xmlns:a16="http://schemas.microsoft.com/office/drawing/2014/main" id="{7F735A0E-4AF3-6D49-ABD3-47ABC08F2A58}"/>
                    </a:ext>
                  </a:extLst>
                </p:cNvPr>
                <p:cNvSpPr txBox="1"/>
                <p:nvPr/>
              </p:nvSpPr>
              <p:spPr>
                <a:xfrm>
                  <a:off x="3025705" y="1093257"/>
                  <a:ext cx="1741625" cy="830997"/>
                </a:xfrm>
                <a:prstGeom prst="rect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txBody>
                <a:bodyPr wrap="square" anchor="ctr">
                  <a:spAutoFit/>
                </a:bodyPr>
                <a:lstStyle/>
                <a:p>
                  <a:pPr algn="ctr"/>
                  <a:r>
                    <a:rPr lang="en-US" altLang="zh-CN" sz="1600" dirty="0">
                      <a:effectLst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M&amp;O PARIS</a:t>
                  </a:r>
                </a:p>
                <a:p>
                  <a:pPr algn="ctr"/>
                  <a:r>
                    <a:rPr lang="en-US" altLang="zh-CN" sz="1600" dirty="0">
                      <a:effectLst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Fall Exhibition</a:t>
                  </a:r>
                </a:p>
                <a:p>
                  <a:pPr algn="ctr"/>
                  <a:r>
                    <a:rPr lang="en-US" altLang="zh-CN" sz="1600" dirty="0">
                      <a:effectLst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2019.6</a:t>
                  </a:r>
                </a:p>
              </p:txBody>
            </p:sp>
          </p:grpSp>
        </p:grpSp>
      </p:grpSp>
      <p:sp>
        <p:nvSpPr>
          <p:cNvPr id="32" name="TextBox 78">
            <a:extLst>
              <a:ext uri="{FF2B5EF4-FFF2-40B4-BE49-F238E27FC236}">
                <a16:creationId xmlns:a16="http://schemas.microsoft.com/office/drawing/2014/main" id="{0EFA3447-70EE-DC40-A374-64A3A9A151EB}"/>
              </a:ext>
            </a:extLst>
          </p:cNvPr>
          <p:cNvSpPr txBox="1"/>
          <p:nvPr/>
        </p:nvSpPr>
        <p:spPr>
          <a:xfrm>
            <a:off x="0" y="6413739"/>
            <a:ext cx="1554721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CN" sz="1400" i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lang="en-US" sz="1400" i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</a:t>
            </a:r>
            <a:r>
              <a:rPr lang="en-US" altLang="zh-CN" sz="1400" i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ource:</a:t>
            </a:r>
            <a:r>
              <a:rPr lang="zh-CN" altLang="en-US" sz="1400" i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0" i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Wind</a:t>
            </a:r>
            <a:endParaRPr lang="en-CN" sz="1400" i="1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18984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F6D6FD0-3129-F749-AB76-73BC4355B25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67408" y="181801"/>
            <a:ext cx="6552728" cy="503999"/>
          </a:xfrm>
        </p:spPr>
        <p:txBody>
          <a:bodyPr/>
          <a:lstStyle/>
          <a:p>
            <a:r>
              <a:rPr lang="en-US" altLang="zh-CN" sz="2800" b="1" dirty="0">
                <a:effectLst/>
                <a:latin typeface="Times New Roman" panose="02020603050405020304" pitchFamily="18" charset="0"/>
              </a:rPr>
              <a:t>3.3.1</a:t>
            </a:r>
            <a:r>
              <a:rPr lang="zh-CN" altLang="en-US" sz="2800" b="1" dirty="0">
                <a:effectLst/>
                <a:latin typeface="Times New Roman" panose="02020603050405020304" pitchFamily="18" charset="0"/>
              </a:rPr>
              <a:t> </a:t>
            </a:r>
            <a:r>
              <a:rPr lang="en-US" altLang="zh-CN" sz="2800" b="1" dirty="0">
                <a:effectLst/>
                <a:latin typeface="Times New Roman" panose="02020603050405020304" pitchFamily="18" charset="0"/>
              </a:rPr>
              <a:t>Financial Analysis: </a:t>
            </a:r>
            <a:r>
              <a:rPr lang="en-US" altLang="zh-CN" sz="2800" b="1" dirty="0">
                <a:solidFill>
                  <a:schemeClr val="accent1"/>
                </a:solidFill>
                <a:effectLst/>
                <a:latin typeface="Times New Roman" panose="02020603050405020304" pitchFamily="18" charset="0"/>
              </a:rPr>
              <a:t>Overview </a:t>
            </a:r>
            <a:endParaRPr lang="en-US" altLang="zh-CN" sz="2800" dirty="0">
              <a:solidFill>
                <a:schemeClr val="accent1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E1A0817-7075-5B41-997C-D4F59322CD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F3F4A9-0F58-437F-968E-A13FC12BE5D0}" type="slidenum">
              <a:rPr lang="zh-CN" altLang="en-US" smtClean="0"/>
              <a:pPr/>
              <a:t>16</a:t>
            </a:fld>
            <a:endParaRPr lang="zh-CN" altLang="en-US" dirty="0"/>
          </a:p>
        </p:txBody>
      </p:sp>
      <p:sp>
        <p:nvSpPr>
          <p:cNvPr id="52" name="TextBox 302">
            <a:extLst>
              <a:ext uri="{FF2B5EF4-FFF2-40B4-BE49-F238E27FC236}">
                <a16:creationId xmlns:a16="http://schemas.microsoft.com/office/drawing/2014/main" id="{A1F590CD-D151-BC45-82D3-725B0675F4DA}"/>
              </a:ext>
            </a:extLst>
          </p:cNvPr>
          <p:cNvSpPr txBox="1"/>
          <p:nvPr/>
        </p:nvSpPr>
        <p:spPr>
          <a:xfrm>
            <a:off x="0" y="6550223"/>
            <a:ext cx="4061561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CN" sz="1400" i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lang="en-US" sz="1400" i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</a:t>
            </a:r>
            <a:r>
              <a:rPr lang="en-US" altLang="zh-CN" sz="1400" i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ource: MINISO Prospectus (2022.06.30), Wind</a:t>
            </a:r>
            <a:endParaRPr lang="en-CN" sz="1400" i="1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文本框 10">
            <a:extLst>
              <a:ext uri="{FF2B5EF4-FFF2-40B4-BE49-F238E27FC236}">
                <a16:creationId xmlns:a16="http://schemas.microsoft.com/office/drawing/2014/main" id="{1007B678-5E9B-1F41-BBC9-28B0C2725D37}"/>
              </a:ext>
            </a:extLst>
          </p:cNvPr>
          <p:cNvSpPr txBox="1"/>
          <p:nvPr/>
        </p:nvSpPr>
        <p:spPr>
          <a:xfrm>
            <a:off x="301336" y="1857521"/>
            <a:ext cx="6586752" cy="64633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Operating Revenues from 2019 to 2022 were RMB </a:t>
            </a:r>
            <a:r>
              <a:rPr lang="en-US" altLang="zh-CN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9.39 billion, 8.97 billion, 9.07 billion, and 10.08 billion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respectively.</a:t>
            </a:r>
          </a:p>
        </p:txBody>
      </p:sp>
      <p:graphicFrame>
        <p:nvGraphicFramePr>
          <p:cNvPr id="54" name="表格 2">
            <a:extLst>
              <a:ext uri="{FF2B5EF4-FFF2-40B4-BE49-F238E27FC236}">
                <a16:creationId xmlns:a16="http://schemas.microsoft.com/office/drawing/2014/main" id="{F84D218E-490C-6C4D-ABB7-821C28C736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0214564"/>
              </p:ext>
            </p:extLst>
          </p:nvPr>
        </p:nvGraphicFramePr>
        <p:xfrm>
          <a:off x="301336" y="4662216"/>
          <a:ext cx="6586753" cy="9238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202376">
                  <a:extLst>
                    <a:ext uri="{9D8B030D-6E8A-4147-A177-3AD203B41FA5}">
                      <a16:colId xmlns:a16="http://schemas.microsoft.com/office/drawing/2014/main" val="2515435524"/>
                    </a:ext>
                  </a:extLst>
                </a:gridCol>
                <a:gridCol w="914345">
                  <a:extLst>
                    <a:ext uri="{9D8B030D-6E8A-4147-A177-3AD203B41FA5}">
                      <a16:colId xmlns:a16="http://schemas.microsoft.com/office/drawing/2014/main" val="1492820924"/>
                    </a:ext>
                  </a:extLst>
                </a:gridCol>
                <a:gridCol w="823344">
                  <a:extLst>
                    <a:ext uri="{9D8B030D-6E8A-4147-A177-3AD203B41FA5}">
                      <a16:colId xmlns:a16="http://schemas.microsoft.com/office/drawing/2014/main" val="1744870676"/>
                    </a:ext>
                  </a:extLst>
                </a:gridCol>
                <a:gridCol w="823344">
                  <a:extLst>
                    <a:ext uri="{9D8B030D-6E8A-4147-A177-3AD203B41FA5}">
                      <a16:colId xmlns:a16="http://schemas.microsoft.com/office/drawing/2014/main" val="2558873545"/>
                    </a:ext>
                  </a:extLst>
                </a:gridCol>
                <a:gridCol w="823344">
                  <a:extLst>
                    <a:ext uri="{9D8B030D-6E8A-4147-A177-3AD203B41FA5}">
                      <a16:colId xmlns:a16="http://schemas.microsoft.com/office/drawing/2014/main" val="2844583544"/>
                    </a:ext>
                  </a:extLst>
                </a:gridCol>
              </a:tblGrid>
              <a:tr h="307944">
                <a:tc>
                  <a:txBody>
                    <a:bodyPr/>
                    <a:lstStyle/>
                    <a:p>
                      <a:pPr algn="ctr" fontAlgn="b"/>
                      <a:endParaRPr lang="zh-CN" altLang="en-US" sz="16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1" u="none" strike="noStrike" dirty="0">
                          <a:solidFill>
                            <a:schemeClr val="accent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2019</a:t>
                      </a:r>
                      <a:endParaRPr lang="en-US" altLang="zh-CN" sz="1600" b="1" i="0" u="none" strike="noStrike" dirty="0">
                        <a:solidFill>
                          <a:schemeClr val="accent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1" u="none" strike="noStrike" dirty="0">
                          <a:solidFill>
                            <a:schemeClr val="accent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2020</a:t>
                      </a:r>
                      <a:endParaRPr lang="en-US" altLang="zh-CN" sz="1600" b="1" i="0" u="none" strike="noStrike" dirty="0">
                        <a:solidFill>
                          <a:schemeClr val="accent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1" u="none" strike="noStrike" dirty="0">
                          <a:solidFill>
                            <a:schemeClr val="accent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2021</a:t>
                      </a:r>
                      <a:endParaRPr lang="en-US" altLang="zh-CN" sz="1600" b="1" i="0" u="none" strike="noStrike" dirty="0">
                        <a:solidFill>
                          <a:schemeClr val="accent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1" u="none" strike="noStrike" dirty="0">
                          <a:solidFill>
                            <a:schemeClr val="accent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2022</a:t>
                      </a:r>
                      <a:endParaRPr lang="en-US" altLang="zh-CN" sz="1600" b="1" i="0" u="none" strike="noStrike" dirty="0">
                        <a:solidFill>
                          <a:schemeClr val="accent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1877130"/>
                  </a:ext>
                </a:extLst>
              </a:tr>
              <a:tr h="3079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Gross Profit Margin in China (%)</a:t>
                      </a:r>
                      <a:endParaRPr lang="en-US" sz="16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0.257</a:t>
                      </a:r>
                      <a:endParaRPr lang="en-US" altLang="zh-CN" sz="16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0.275</a:t>
                      </a:r>
                      <a:endParaRPr lang="en-US" altLang="zh-CN" sz="16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0.249</a:t>
                      </a:r>
                      <a:endParaRPr lang="en-US" altLang="zh-CN" sz="16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0.251</a:t>
                      </a:r>
                      <a:endParaRPr lang="en-US" altLang="zh-CN" sz="16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22107339"/>
                  </a:ext>
                </a:extLst>
              </a:tr>
              <a:tr h="3079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Overseas Gross Profit Margin (%)</a:t>
                      </a:r>
                      <a:endParaRPr lang="en-US" sz="16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0.289</a:t>
                      </a:r>
                      <a:endParaRPr lang="en-US" altLang="zh-CN" sz="16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0.365</a:t>
                      </a:r>
                      <a:endParaRPr lang="en-US" altLang="zh-CN" sz="16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0.347</a:t>
                      </a:r>
                      <a:endParaRPr lang="en-US" altLang="zh-CN" sz="16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0.421</a:t>
                      </a:r>
                      <a:endParaRPr lang="en-US" altLang="zh-CN" sz="16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9147048"/>
                  </a:ext>
                </a:extLst>
              </a:tr>
            </a:tbl>
          </a:graphicData>
        </a:graphic>
      </p:graphicFrame>
      <p:grpSp>
        <p:nvGrpSpPr>
          <p:cNvPr id="77" name="Group 76">
            <a:extLst>
              <a:ext uri="{FF2B5EF4-FFF2-40B4-BE49-F238E27FC236}">
                <a16:creationId xmlns:a16="http://schemas.microsoft.com/office/drawing/2014/main" id="{E25BF8F5-8297-6347-B432-C2478A5DE3A0}"/>
              </a:ext>
            </a:extLst>
          </p:cNvPr>
          <p:cNvGrpSpPr/>
          <p:nvPr/>
        </p:nvGrpSpPr>
        <p:grpSpPr>
          <a:xfrm>
            <a:off x="7089345" y="1016708"/>
            <a:ext cx="4801319" cy="5566956"/>
            <a:chOff x="7206231" y="1016708"/>
            <a:chExt cx="4801319" cy="5566956"/>
          </a:xfrm>
        </p:grpSpPr>
        <p:sp>
          <p:nvSpPr>
            <p:cNvPr id="55" name="文本框 1">
              <a:extLst>
                <a:ext uri="{FF2B5EF4-FFF2-40B4-BE49-F238E27FC236}">
                  <a16:creationId xmlns:a16="http://schemas.microsoft.com/office/drawing/2014/main" id="{D8565206-719E-5348-B0B5-CE9E36C661E2}"/>
                </a:ext>
              </a:extLst>
            </p:cNvPr>
            <p:cNvSpPr txBox="1"/>
            <p:nvPr/>
          </p:nvSpPr>
          <p:spPr>
            <a:xfrm>
              <a:off x="7206232" y="3329060"/>
              <a:ext cx="480131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Fig 3.13 </a:t>
              </a:r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Total operating revenue for fiscal years 2019</a:t>
              </a:r>
              <a:r>
                <a: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</a:t>
              </a:r>
              <a:r>
                <a: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2022.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6" name="文本框 12">
              <a:extLst>
                <a:ext uri="{FF2B5EF4-FFF2-40B4-BE49-F238E27FC236}">
                  <a16:creationId xmlns:a16="http://schemas.microsoft.com/office/drawing/2014/main" id="{1AA18F76-DB38-B047-A9C5-C0BC44FA7F57}"/>
                </a:ext>
              </a:extLst>
            </p:cNvPr>
            <p:cNvSpPr txBox="1"/>
            <p:nvPr/>
          </p:nvSpPr>
          <p:spPr>
            <a:xfrm>
              <a:off x="7206231" y="6275887"/>
              <a:ext cx="480131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Fig 3.14  </a:t>
              </a:r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Gross profit margin for fiscal years 2019</a:t>
              </a:r>
              <a:r>
                <a: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</a:t>
              </a:r>
              <a:r>
                <a: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2022.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57" name="图表 56">
              <a:extLst>
                <a:ext uri="{FF2B5EF4-FFF2-40B4-BE49-F238E27FC236}">
                  <a16:creationId xmlns:a16="http://schemas.microsoft.com/office/drawing/2014/main" id="{91996399-8D96-3B4A-AE59-00887C9FC8C5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615190821"/>
                </p:ext>
              </p:extLst>
            </p:nvPr>
          </p:nvGraphicFramePr>
          <p:xfrm>
            <a:off x="7206233" y="1016708"/>
            <a:ext cx="4801317" cy="241229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graphicFrame>
          <p:nvGraphicFramePr>
            <p:cNvPr id="58" name="图表 57">
              <a:extLst>
                <a:ext uri="{FF2B5EF4-FFF2-40B4-BE49-F238E27FC236}">
                  <a16:creationId xmlns:a16="http://schemas.microsoft.com/office/drawing/2014/main" id="{886D77BD-5A59-E64A-9F77-CCA348CE3F5A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2202110517"/>
                </p:ext>
              </p:extLst>
            </p:nvPr>
          </p:nvGraphicFramePr>
          <p:xfrm>
            <a:off x="7206232" y="3693144"/>
            <a:ext cx="4801317" cy="267353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15B420C-2CFF-BF4F-A7DE-532863C83DB5}"/>
              </a:ext>
            </a:extLst>
          </p:cNvPr>
          <p:cNvGrpSpPr/>
          <p:nvPr/>
        </p:nvGrpSpPr>
        <p:grpSpPr>
          <a:xfrm>
            <a:off x="301336" y="3536270"/>
            <a:ext cx="6586752" cy="972907"/>
            <a:chOff x="301336" y="3478258"/>
            <a:chExt cx="6586752" cy="972907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65CE29F-F4BB-3E45-92FF-265516F173C9}"/>
                </a:ext>
              </a:extLst>
            </p:cNvPr>
            <p:cNvGrpSpPr/>
            <p:nvPr/>
          </p:nvGrpSpPr>
          <p:grpSpPr>
            <a:xfrm>
              <a:off x="301336" y="3478258"/>
              <a:ext cx="2430272" cy="972907"/>
              <a:chOff x="301336" y="3574191"/>
              <a:chExt cx="2430272" cy="972907"/>
            </a:xfrm>
          </p:grpSpPr>
          <p:sp>
            <p:nvSpPr>
              <p:cNvPr id="64" name="矩形 74">
                <a:extLst>
                  <a:ext uri="{FF2B5EF4-FFF2-40B4-BE49-F238E27FC236}">
                    <a16:creationId xmlns:a16="http://schemas.microsoft.com/office/drawing/2014/main" id="{B58D2BD4-67DD-3C44-90D8-8005322D3466}"/>
                  </a:ext>
                </a:extLst>
              </p:cNvPr>
              <p:cNvSpPr/>
              <p:nvPr/>
            </p:nvSpPr>
            <p:spPr>
              <a:xfrm rot="610111">
                <a:off x="351062" y="4302225"/>
                <a:ext cx="2097350" cy="45719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65" name="图形 75">
                <a:extLst>
                  <a:ext uri="{FF2B5EF4-FFF2-40B4-BE49-F238E27FC236}">
                    <a16:creationId xmlns:a16="http://schemas.microsoft.com/office/drawing/2014/main" id="{ECBFE189-DF09-6348-B8E2-38421E6D9C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301336" y="3574191"/>
                <a:ext cx="575967" cy="575967"/>
              </a:xfrm>
              <a:prstGeom prst="rect">
                <a:avLst/>
              </a:prstGeom>
            </p:spPr>
          </p:pic>
          <p:pic>
            <p:nvPicPr>
              <p:cNvPr id="66" name="图形 76">
                <a:extLst>
                  <a:ext uri="{FF2B5EF4-FFF2-40B4-BE49-F238E27FC236}">
                    <a16:creationId xmlns:a16="http://schemas.microsoft.com/office/drawing/2014/main" id="{47BA80E5-D983-FA47-A2F7-AE90282E68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807775" y="3593206"/>
                <a:ext cx="923833" cy="923833"/>
              </a:xfrm>
              <a:prstGeom prst="rect">
                <a:avLst/>
              </a:prstGeom>
            </p:spPr>
          </p:pic>
          <p:sp>
            <p:nvSpPr>
              <p:cNvPr id="67" name="等腰三角形 77">
                <a:extLst>
                  <a:ext uri="{FF2B5EF4-FFF2-40B4-BE49-F238E27FC236}">
                    <a16:creationId xmlns:a16="http://schemas.microsoft.com/office/drawing/2014/main" id="{FD03A7FB-4A78-1C44-B3CD-70B3483FB680}"/>
                  </a:ext>
                </a:extLst>
              </p:cNvPr>
              <p:cNvSpPr/>
              <p:nvPr/>
            </p:nvSpPr>
            <p:spPr>
              <a:xfrm>
                <a:off x="1203667" y="4305206"/>
                <a:ext cx="280595" cy="241892"/>
              </a:xfrm>
              <a:prstGeom prst="triangl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68" name="文本框 78">
              <a:extLst>
                <a:ext uri="{FF2B5EF4-FFF2-40B4-BE49-F238E27FC236}">
                  <a16:creationId xmlns:a16="http://schemas.microsoft.com/office/drawing/2014/main" id="{5C3BF1E7-3580-F848-8C56-FA242996DE02}"/>
                </a:ext>
              </a:extLst>
            </p:cNvPr>
            <p:cNvSpPr txBox="1"/>
            <p:nvPr/>
          </p:nvSpPr>
          <p:spPr>
            <a:xfrm>
              <a:off x="2832237" y="3527835"/>
              <a:ext cx="4055851" cy="923330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The Gross Profit Margins from 2019 to 2022 were</a:t>
              </a:r>
              <a:r>
                <a:rPr lang="en-US" altLang="zh-CN" b="1" dirty="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26.7%, 30.4%, 26.7%, and 30.4%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, respectively.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8968C360-1B2F-2D4C-86B5-F382F1977AC9}"/>
              </a:ext>
            </a:extLst>
          </p:cNvPr>
          <p:cNvGrpSpPr/>
          <p:nvPr/>
        </p:nvGrpSpPr>
        <p:grpSpPr>
          <a:xfrm>
            <a:off x="301336" y="1016708"/>
            <a:ext cx="6586752" cy="652426"/>
            <a:chOff x="301336" y="1016708"/>
            <a:chExt cx="6586752" cy="652426"/>
          </a:xfrm>
        </p:grpSpPr>
        <p:sp>
          <p:nvSpPr>
            <p:cNvPr id="70" name="Rounded Rectangle 69">
              <a:extLst>
                <a:ext uri="{FF2B5EF4-FFF2-40B4-BE49-F238E27FC236}">
                  <a16:creationId xmlns:a16="http://schemas.microsoft.com/office/drawing/2014/main" id="{E57E3595-D7A1-E841-8043-6D1609E778ED}"/>
                </a:ext>
              </a:extLst>
            </p:cNvPr>
            <p:cNvSpPr/>
            <p:nvPr/>
          </p:nvSpPr>
          <p:spPr>
            <a:xfrm>
              <a:off x="301336" y="1016708"/>
              <a:ext cx="3120571" cy="652426"/>
            </a:xfrm>
            <a:prstGeom prst="roundRect">
              <a:avLst>
                <a:gd name="adj" fmla="val 0"/>
              </a:avLst>
            </a:prstGeom>
            <a:solidFill>
              <a:srgbClr val="FDEDEE">
                <a:alpha val="80000"/>
              </a:srgbClr>
            </a:solidFill>
            <a:ln w="12700">
              <a:solidFill>
                <a:schemeClr val="accent1"/>
              </a:solidFill>
              <a:prstDash val="dashDot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zh-CN" sz="16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Revenue Remains Sluggish</a:t>
              </a:r>
              <a:endParaRPr lang="zh-CN" altLang="en-US" sz="1600" dirty="0">
                <a:solidFill>
                  <a:schemeClr val="tx1"/>
                </a:solidFill>
              </a:endParaRPr>
            </a:p>
          </p:txBody>
        </p:sp>
        <p:pic>
          <p:nvPicPr>
            <p:cNvPr id="59" name="图形 59">
              <a:extLst>
                <a:ext uri="{FF2B5EF4-FFF2-40B4-BE49-F238E27FC236}">
                  <a16:creationId xmlns:a16="http://schemas.microsoft.com/office/drawing/2014/main" id="{1719E75D-0378-1C42-A895-62EAE77EE0B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63498" y="1085633"/>
              <a:ext cx="510841" cy="510841"/>
            </a:xfrm>
            <a:prstGeom prst="rect">
              <a:avLst/>
            </a:prstGeom>
          </p:spPr>
        </p:pic>
        <p:sp>
          <p:nvSpPr>
            <p:cNvPr id="72" name="Rounded Rectangle 71">
              <a:extLst>
                <a:ext uri="{FF2B5EF4-FFF2-40B4-BE49-F238E27FC236}">
                  <a16:creationId xmlns:a16="http://schemas.microsoft.com/office/drawing/2014/main" id="{B8E8F35A-939F-1C45-8EC4-4E3A918D24F4}"/>
                </a:ext>
              </a:extLst>
            </p:cNvPr>
            <p:cNvSpPr/>
            <p:nvPr/>
          </p:nvSpPr>
          <p:spPr>
            <a:xfrm>
              <a:off x="3578618" y="1016708"/>
              <a:ext cx="3309470" cy="652426"/>
            </a:xfrm>
            <a:prstGeom prst="roundRect">
              <a:avLst>
                <a:gd name="adj" fmla="val 0"/>
              </a:avLst>
            </a:prstGeom>
            <a:solidFill>
              <a:srgbClr val="FDEDEE">
                <a:alpha val="80000"/>
              </a:srgbClr>
            </a:solidFill>
            <a:ln w="12700">
              <a:solidFill>
                <a:schemeClr val="accent1"/>
              </a:solidFill>
              <a:prstDash val="dashDot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zh-CN" sz="16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GPM Fluctuates Significantly</a:t>
              </a:r>
            </a:p>
          </p:txBody>
        </p:sp>
        <p:pic>
          <p:nvPicPr>
            <p:cNvPr id="74" name="图形 72">
              <a:extLst>
                <a:ext uri="{FF2B5EF4-FFF2-40B4-BE49-F238E27FC236}">
                  <a16:creationId xmlns:a16="http://schemas.microsoft.com/office/drawing/2014/main" id="{D968B75F-3DFA-AC40-AAC2-C1A55713B1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3647728" y="1085632"/>
              <a:ext cx="510841" cy="510841"/>
            </a:xfrm>
            <a:prstGeom prst="rect">
              <a:avLst/>
            </a:prstGeom>
          </p:spPr>
        </p:pic>
      </p:grpSp>
      <p:sp>
        <p:nvSpPr>
          <p:cNvPr id="75" name="矩形: 圆角 6">
            <a:extLst>
              <a:ext uri="{FF2B5EF4-FFF2-40B4-BE49-F238E27FC236}">
                <a16:creationId xmlns:a16="http://schemas.microsoft.com/office/drawing/2014/main" id="{6B672B19-669A-FD42-8BA7-B77E90C9D305}"/>
              </a:ext>
            </a:extLst>
          </p:cNvPr>
          <p:cNvSpPr/>
          <p:nvPr/>
        </p:nvSpPr>
        <p:spPr>
          <a:xfrm>
            <a:off x="301336" y="2692239"/>
            <a:ext cx="6586752" cy="490998"/>
          </a:xfrm>
          <a:prstGeom prst="roundRect">
            <a:avLst>
              <a:gd name="adj" fmla="val 6865"/>
            </a:avLst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accent1"/>
            </a:solidFill>
            <a:prstDash val="dashDot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 b="1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Significant Decline </a:t>
            </a:r>
            <a:r>
              <a:rPr lang="en-US" altLang="zh-CN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during 2020</a:t>
            </a:r>
            <a:r>
              <a:rPr lang="zh-CN" alt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lang="zh-CN" alt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2021 but a </a:t>
            </a:r>
            <a:r>
              <a:rPr lang="en-US" altLang="zh-CN" sz="18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rebound</a:t>
            </a:r>
            <a:r>
              <a:rPr lang="en-US" altLang="zh-CN" sz="1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2022. </a:t>
            </a:r>
          </a:p>
        </p:txBody>
      </p:sp>
      <p:sp>
        <p:nvSpPr>
          <p:cNvPr id="76" name="矩形: 圆角 6">
            <a:extLst>
              <a:ext uri="{FF2B5EF4-FFF2-40B4-BE49-F238E27FC236}">
                <a16:creationId xmlns:a16="http://schemas.microsoft.com/office/drawing/2014/main" id="{3C644D78-DFD1-294C-9967-3436453C5919}"/>
              </a:ext>
            </a:extLst>
          </p:cNvPr>
          <p:cNvSpPr/>
          <p:nvPr/>
        </p:nvSpPr>
        <p:spPr>
          <a:xfrm>
            <a:off x="301336" y="5753462"/>
            <a:ext cx="6586752" cy="672113"/>
          </a:xfrm>
          <a:prstGeom prst="roundRect">
            <a:avLst>
              <a:gd name="adj" fmla="val 6865"/>
            </a:avLst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accent1"/>
            </a:solidFill>
            <a:prstDash val="dashDot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Due to the impact of the </a:t>
            </a:r>
            <a:r>
              <a:rPr lang="en-US" altLang="zh-CN" sz="1800" b="1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international business</a:t>
            </a:r>
            <a:r>
              <a:rPr lang="en-US" altLang="zh-CN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the gross profit margin </a:t>
            </a:r>
            <a:r>
              <a:rPr lang="en-US" altLang="zh-CN" sz="18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has </a:t>
            </a:r>
            <a:r>
              <a:rPr lang="en-US" altLang="zh-CN" sz="18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continued to fluctuate</a:t>
            </a:r>
            <a:r>
              <a:rPr lang="en-US" altLang="zh-CN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659991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F132FCA-ED74-F144-B96F-D9DF8CC118C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67408" y="181801"/>
            <a:ext cx="7200800" cy="503999"/>
          </a:xfrm>
        </p:spPr>
        <p:txBody>
          <a:bodyPr/>
          <a:lstStyle/>
          <a:p>
            <a:r>
              <a:rPr lang="en-US" altLang="zh-CN" sz="2800" b="1" dirty="0">
                <a:effectLst/>
                <a:latin typeface="Times New Roman" panose="02020603050405020304" pitchFamily="18" charset="0"/>
              </a:rPr>
              <a:t>3.3.1</a:t>
            </a:r>
            <a:r>
              <a:rPr lang="zh-CN" altLang="en-US" sz="2800" b="1" dirty="0">
                <a:effectLst/>
                <a:latin typeface="Times New Roman" panose="02020603050405020304" pitchFamily="18" charset="0"/>
              </a:rPr>
              <a:t> </a:t>
            </a:r>
            <a:r>
              <a:rPr lang="en-US" altLang="zh-CN" sz="2800" b="1" dirty="0">
                <a:effectLst/>
                <a:latin typeface="Times New Roman" panose="02020603050405020304" pitchFamily="18" charset="0"/>
              </a:rPr>
              <a:t>Financial Analysis: </a:t>
            </a:r>
            <a:r>
              <a:rPr lang="en-US" altLang="zh-CN" sz="2800" b="1" dirty="0">
                <a:solidFill>
                  <a:schemeClr val="accent1"/>
                </a:solidFill>
                <a:effectLst/>
                <a:latin typeface="Times New Roman" panose="02020603050405020304" pitchFamily="18" charset="0"/>
              </a:rPr>
              <a:t>Overview</a:t>
            </a:r>
            <a:endParaRPr lang="en-US" altLang="zh-CN" sz="2800" dirty="0">
              <a:solidFill>
                <a:schemeClr val="accent1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2212C1-DDF6-F547-891F-BF52B6C147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F3F4A9-0F58-437F-968E-A13FC12BE5D0}" type="slidenum">
              <a:rPr lang="zh-CN" altLang="en-US" smtClean="0"/>
              <a:pPr/>
              <a:t>17</a:t>
            </a:fld>
            <a:endParaRPr lang="zh-CN" altLang="en-US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1C043B7A-4A64-434D-BD90-84DB72A1BE7F}"/>
              </a:ext>
            </a:extLst>
          </p:cNvPr>
          <p:cNvSpPr/>
          <p:nvPr/>
        </p:nvSpPr>
        <p:spPr>
          <a:xfrm>
            <a:off x="301336" y="1016708"/>
            <a:ext cx="3120571" cy="652426"/>
          </a:xfrm>
          <a:prstGeom prst="roundRect">
            <a:avLst>
              <a:gd name="adj" fmla="val 0"/>
            </a:avLst>
          </a:prstGeom>
          <a:solidFill>
            <a:srgbClr val="FDEDEE">
              <a:alpha val="80000"/>
            </a:srgbClr>
          </a:solidFill>
          <a:ln w="12700">
            <a:solidFill>
              <a:schemeClr val="accent1"/>
            </a:solidFill>
            <a:prstDash val="dashDot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CN" sz="15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Declining Operating Profit </a:t>
            </a:r>
          </a:p>
          <a:p>
            <a:pPr algn="r"/>
            <a:r>
              <a:rPr lang="en-US" altLang="zh-CN" sz="15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Expanding Net Loss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274D333-B9C0-F044-811F-D064D0CFDDAC}"/>
              </a:ext>
            </a:extLst>
          </p:cNvPr>
          <p:cNvSpPr/>
          <p:nvPr/>
        </p:nvSpPr>
        <p:spPr>
          <a:xfrm>
            <a:off x="3578618" y="1016708"/>
            <a:ext cx="3381478" cy="652426"/>
          </a:xfrm>
          <a:prstGeom prst="roundRect">
            <a:avLst>
              <a:gd name="adj" fmla="val 0"/>
            </a:avLst>
          </a:prstGeom>
          <a:solidFill>
            <a:srgbClr val="FDEDEE">
              <a:alpha val="80000"/>
            </a:srgbClr>
          </a:solidFill>
          <a:ln w="12700">
            <a:solidFill>
              <a:schemeClr val="accent1"/>
            </a:solidFill>
            <a:prstDash val="dashDot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CN" sz="15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Sufficient Cash Flow </a:t>
            </a:r>
          </a:p>
          <a:p>
            <a:pPr algn="r"/>
            <a:r>
              <a:rPr lang="en-US" altLang="zh-CN" sz="15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Short Turnover Days</a:t>
            </a:r>
          </a:p>
        </p:txBody>
      </p:sp>
      <p:pic>
        <p:nvPicPr>
          <p:cNvPr id="9" name="图形 80">
            <a:extLst>
              <a:ext uri="{FF2B5EF4-FFF2-40B4-BE49-F238E27FC236}">
                <a16:creationId xmlns:a16="http://schemas.microsoft.com/office/drawing/2014/main" id="{294B1C0E-3234-284D-905E-DC78545EB3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8444" y="1051169"/>
            <a:ext cx="579765" cy="579765"/>
          </a:xfrm>
          <a:prstGeom prst="rect">
            <a:avLst/>
          </a:prstGeom>
        </p:spPr>
      </p:pic>
      <p:grpSp>
        <p:nvGrpSpPr>
          <p:cNvPr id="10" name="组合 2">
            <a:extLst>
              <a:ext uri="{FF2B5EF4-FFF2-40B4-BE49-F238E27FC236}">
                <a16:creationId xmlns:a16="http://schemas.microsoft.com/office/drawing/2014/main" id="{4EB4D564-C5F2-F546-8CCB-DC595C6D7C2A}"/>
              </a:ext>
            </a:extLst>
          </p:cNvPr>
          <p:cNvGrpSpPr/>
          <p:nvPr/>
        </p:nvGrpSpPr>
        <p:grpSpPr>
          <a:xfrm>
            <a:off x="4293961" y="1016709"/>
            <a:ext cx="669075" cy="652425"/>
            <a:chOff x="5409894" y="718349"/>
            <a:chExt cx="1074080" cy="1047352"/>
          </a:xfrm>
        </p:grpSpPr>
        <p:pic>
          <p:nvPicPr>
            <p:cNvPr id="11" name="图形 82">
              <a:extLst>
                <a:ext uri="{FF2B5EF4-FFF2-40B4-BE49-F238E27FC236}">
                  <a16:creationId xmlns:a16="http://schemas.microsoft.com/office/drawing/2014/main" id="{4691B321-F682-2F4E-A406-8A9DF270F2C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409894" y="718349"/>
              <a:ext cx="1047352" cy="1047352"/>
            </a:xfrm>
            <a:prstGeom prst="rect">
              <a:avLst/>
            </a:prstGeom>
          </p:spPr>
        </p:pic>
        <p:pic>
          <p:nvPicPr>
            <p:cNvPr id="12" name="图形 83">
              <a:extLst>
                <a:ext uri="{FF2B5EF4-FFF2-40B4-BE49-F238E27FC236}">
                  <a16:creationId xmlns:a16="http://schemas.microsoft.com/office/drawing/2014/main" id="{0494E43F-5FDD-7D42-8A15-380FEF11486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107536" y="830534"/>
              <a:ext cx="376438" cy="376438"/>
            </a:xfrm>
            <a:prstGeom prst="rect">
              <a:avLst/>
            </a:prstGeom>
          </p:spPr>
        </p:pic>
      </p:grpSp>
      <p:grpSp>
        <p:nvGrpSpPr>
          <p:cNvPr id="13" name="组合 1">
            <a:extLst>
              <a:ext uri="{FF2B5EF4-FFF2-40B4-BE49-F238E27FC236}">
                <a16:creationId xmlns:a16="http://schemas.microsoft.com/office/drawing/2014/main" id="{5D8658C1-B2D0-3744-8797-87F6FB8A66F8}"/>
              </a:ext>
            </a:extLst>
          </p:cNvPr>
          <p:cNvGrpSpPr/>
          <p:nvPr/>
        </p:nvGrpSpPr>
        <p:grpSpPr>
          <a:xfrm>
            <a:off x="3603568" y="1022030"/>
            <a:ext cx="789190" cy="647104"/>
            <a:chOff x="4276688" y="827385"/>
            <a:chExt cx="1151106" cy="943862"/>
          </a:xfrm>
        </p:grpSpPr>
        <p:pic>
          <p:nvPicPr>
            <p:cNvPr id="14" name="图形 81">
              <a:extLst>
                <a:ext uri="{FF2B5EF4-FFF2-40B4-BE49-F238E27FC236}">
                  <a16:creationId xmlns:a16="http://schemas.microsoft.com/office/drawing/2014/main" id="{813B03F2-1C0A-1F49-9D3C-5F11EBB6B8B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276688" y="912178"/>
              <a:ext cx="1030882" cy="859069"/>
            </a:xfrm>
            <a:prstGeom prst="rect">
              <a:avLst/>
            </a:prstGeom>
          </p:spPr>
        </p:pic>
        <p:pic>
          <p:nvPicPr>
            <p:cNvPr id="15" name="图形 84">
              <a:extLst>
                <a:ext uri="{FF2B5EF4-FFF2-40B4-BE49-F238E27FC236}">
                  <a16:creationId xmlns:a16="http://schemas.microsoft.com/office/drawing/2014/main" id="{ED6C784B-9F84-6F45-B118-8F9AF79926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045060" y="827385"/>
              <a:ext cx="382736" cy="382736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61B2B34-9526-E142-B231-9176A94CDA04}"/>
              </a:ext>
            </a:extLst>
          </p:cNvPr>
          <p:cNvGrpSpPr/>
          <p:nvPr/>
        </p:nvGrpSpPr>
        <p:grpSpPr>
          <a:xfrm>
            <a:off x="-44106" y="1851018"/>
            <a:ext cx="1344863" cy="1077218"/>
            <a:chOff x="103054" y="1916832"/>
            <a:chExt cx="1050541" cy="841470"/>
          </a:xfrm>
        </p:grpSpPr>
        <p:pic>
          <p:nvPicPr>
            <p:cNvPr id="16" name="图形 6">
              <a:extLst>
                <a:ext uri="{FF2B5EF4-FFF2-40B4-BE49-F238E27FC236}">
                  <a16:creationId xmlns:a16="http://schemas.microsoft.com/office/drawing/2014/main" id="{7D9C0A36-619A-224A-BCAD-CACD076F1E9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352862" y="1916832"/>
              <a:ext cx="550927" cy="533693"/>
            </a:xfrm>
            <a:prstGeom prst="rect">
              <a:avLst/>
            </a:prstGeom>
          </p:spPr>
        </p:pic>
        <p:sp>
          <p:nvSpPr>
            <p:cNvPr id="17" name="Rectangle 3">
              <a:extLst>
                <a:ext uri="{FF2B5EF4-FFF2-40B4-BE49-F238E27FC236}">
                  <a16:creationId xmlns:a16="http://schemas.microsoft.com/office/drawing/2014/main" id="{E8EB15FC-D69B-4C47-BD99-ABF61ED26A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054" y="2450525"/>
              <a:ext cx="1050541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1" u="none" strike="noStrike" kern="0" cap="none" spc="0" normalizeH="0" baseline="0" noProof="0" dirty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COVID-19</a:t>
              </a:r>
              <a:endParaRPr kumimoji="0" lang="zh-CN" altLang="zh-CN" sz="1400" b="1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8" name="文本框 10">
            <a:extLst>
              <a:ext uri="{FF2B5EF4-FFF2-40B4-BE49-F238E27FC236}">
                <a16:creationId xmlns:a16="http://schemas.microsoft.com/office/drawing/2014/main" id="{477601E8-06C8-4A45-9809-5FF37B984FD4}"/>
              </a:ext>
            </a:extLst>
          </p:cNvPr>
          <p:cNvSpPr txBox="1"/>
          <p:nvPr/>
        </p:nvSpPr>
        <p:spPr>
          <a:xfrm>
            <a:off x="1153595" y="1844824"/>
            <a:ext cx="5734493" cy="1077218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Operating Profit from 2019 to 2021 were </a:t>
            </a:r>
            <a:r>
              <a:rPr lang="en-US" altLang="zh-CN" sz="16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RMB 10.09 billion, 7.45 billion, and 4.13 billion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respectively.</a:t>
            </a:r>
          </a:p>
          <a:p>
            <a:pPr marL="285750" indent="-285750">
              <a:buFont typeface="Wingdings" pitchFamily="2" charset="2"/>
              <a:buChar char="v"/>
            </a:pP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Net Loss from 2019 to 2021 were </a:t>
            </a:r>
            <a:r>
              <a:rPr lang="en-US" altLang="zh-CN" sz="16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RMB -2.90 billion, -2.62 billion, and -14.15 billion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respectively.</a:t>
            </a:r>
          </a:p>
        </p:txBody>
      </p:sp>
      <p:sp>
        <p:nvSpPr>
          <p:cNvPr id="21" name="矩形: 圆角 6">
            <a:extLst>
              <a:ext uri="{FF2B5EF4-FFF2-40B4-BE49-F238E27FC236}">
                <a16:creationId xmlns:a16="http://schemas.microsoft.com/office/drawing/2014/main" id="{9AD7C63E-490A-6D40-BDA1-AAD07B844B5E}"/>
              </a:ext>
            </a:extLst>
          </p:cNvPr>
          <p:cNvSpPr/>
          <p:nvPr/>
        </p:nvSpPr>
        <p:spPr>
          <a:xfrm>
            <a:off x="275688" y="3114257"/>
            <a:ext cx="6684407" cy="727703"/>
          </a:xfrm>
          <a:prstGeom prst="roundRect">
            <a:avLst>
              <a:gd name="adj" fmla="val 6865"/>
            </a:avLst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accent1"/>
            </a:solidFill>
            <a:prstDash val="dashDot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Given </a:t>
            </a:r>
            <a:r>
              <a:rPr lang="en-US" altLang="zh-CN" b="1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relatively</a:t>
            </a:r>
            <a:r>
              <a:rPr lang="en-US" altLang="zh-CN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stable revenues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the increase in costs and expenses has placed </a:t>
            </a:r>
            <a:r>
              <a:rPr lang="en-US" altLang="zh-CN" b="1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pressure on profitability</a:t>
            </a:r>
            <a:r>
              <a:rPr lang="en-US" altLang="zh-CN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altLang="zh-CN" b="1" dirty="0">
              <a:solidFill>
                <a:schemeClr val="accent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986D1717-623A-714E-976C-EA9236756C78}"/>
              </a:ext>
            </a:extLst>
          </p:cNvPr>
          <p:cNvGrpSpPr/>
          <p:nvPr/>
        </p:nvGrpSpPr>
        <p:grpSpPr>
          <a:xfrm>
            <a:off x="5829" y="5287083"/>
            <a:ext cx="3711583" cy="1059467"/>
            <a:chOff x="8153" y="5391086"/>
            <a:chExt cx="3711583" cy="1059467"/>
          </a:xfrm>
        </p:grpSpPr>
        <p:sp>
          <p:nvSpPr>
            <p:cNvPr id="26" name="文本框 94">
              <a:extLst>
                <a:ext uri="{FF2B5EF4-FFF2-40B4-BE49-F238E27FC236}">
                  <a16:creationId xmlns:a16="http://schemas.microsoft.com/office/drawing/2014/main" id="{03A7560D-9A32-4546-8243-8209563B5BC0}"/>
                </a:ext>
              </a:extLst>
            </p:cNvPr>
            <p:cNvSpPr txBox="1"/>
            <p:nvPr/>
          </p:nvSpPr>
          <p:spPr>
            <a:xfrm>
              <a:off x="8153" y="6039158"/>
              <a:ext cx="1431992" cy="4113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ts val="1200"/>
                </a:lnSpc>
              </a:pPr>
              <a:r>
                <a:rPr lang="en-US" altLang="zh-CN" sz="1400" i="1" dirty="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fast-moving </a:t>
              </a:r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consumer goods </a:t>
              </a:r>
              <a:endParaRPr lang="zh-CN" altLang="en-US" sz="1400" dirty="0"/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9BD5AE3D-714A-C04D-AE53-648FDBF62B68}"/>
                </a:ext>
              </a:extLst>
            </p:cNvPr>
            <p:cNvGrpSpPr/>
            <p:nvPr/>
          </p:nvGrpSpPr>
          <p:grpSpPr>
            <a:xfrm>
              <a:off x="499523" y="5391086"/>
              <a:ext cx="2922384" cy="648072"/>
              <a:chOff x="549158" y="5450126"/>
              <a:chExt cx="2922384" cy="648072"/>
            </a:xfrm>
          </p:grpSpPr>
          <p:pic>
            <p:nvPicPr>
              <p:cNvPr id="22" name="图形 90">
                <a:extLst>
                  <a:ext uri="{FF2B5EF4-FFF2-40B4-BE49-F238E27FC236}">
                    <a16:creationId xmlns:a16="http://schemas.microsoft.com/office/drawing/2014/main" id="{7EBBB847-1BB7-FF48-801B-1C4B07CA79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2934200" y="5509357"/>
                <a:ext cx="537342" cy="537342"/>
              </a:xfrm>
              <a:prstGeom prst="rect">
                <a:avLst/>
              </a:prstGeom>
            </p:spPr>
          </p:pic>
          <p:pic>
            <p:nvPicPr>
              <p:cNvPr id="23" name="图形 91">
                <a:extLst>
                  <a:ext uri="{FF2B5EF4-FFF2-40B4-BE49-F238E27FC236}">
                    <a16:creationId xmlns:a16="http://schemas.microsoft.com/office/drawing/2014/main" id="{59BFAAB6-66E4-C243-B640-21A67748FC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p:blipFill>
            <p:spPr>
              <a:xfrm>
                <a:off x="1637232" y="5450126"/>
                <a:ext cx="648072" cy="648072"/>
              </a:xfrm>
              <a:prstGeom prst="rect">
                <a:avLst/>
              </a:prstGeom>
            </p:spPr>
          </p:pic>
          <p:pic>
            <p:nvPicPr>
              <p:cNvPr id="24" name="图形 92">
                <a:extLst>
                  <a:ext uri="{FF2B5EF4-FFF2-40B4-BE49-F238E27FC236}">
                    <a16:creationId xmlns:a16="http://schemas.microsoft.com/office/drawing/2014/main" id="{DF1D9ACB-E51C-8D4A-9D55-060DE18D86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p:blipFill>
            <p:spPr>
              <a:xfrm>
                <a:off x="549158" y="5550092"/>
                <a:ext cx="449252" cy="449252"/>
              </a:xfrm>
              <a:prstGeom prst="rect">
                <a:avLst/>
              </a:prstGeom>
            </p:spPr>
          </p:pic>
          <p:pic>
            <p:nvPicPr>
              <p:cNvPr id="25" name="图形 93">
                <a:extLst>
                  <a:ext uri="{FF2B5EF4-FFF2-40B4-BE49-F238E27FC236}">
                    <a16:creationId xmlns:a16="http://schemas.microsoft.com/office/drawing/2014/main" id="{BD2E7C43-92B9-C142-AB27-9BAB864BA1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/>
              </a:stretch>
            </p:blipFill>
            <p:spPr>
              <a:xfrm>
                <a:off x="1093195" y="5553402"/>
                <a:ext cx="449252" cy="449252"/>
              </a:xfrm>
              <a:prstGeom prst="rect">
                <a:avLst/>
              </a:prstGeom>
            </p:spPr>
          </p:pic>
          <p:pic>
            <p:nvPicPr>
              <p:cNvPr id="27" name="图形 95">
                <a:extLst>
                  <a:ext uri="{FF2B5EF4-FFF2-40B4-BE49-F238E27FC236}">
                    <a16:creationId xmlns:a16="http://schemas.microsoft.com/office/drawing/2014/main" id="{64808B02-4CEF-AE4F-8EA2-961A3D0B2E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/>
              </a:stretch>
            </p:blipFill>
            <p:spPr>
              <a:xfrm>
                <a:off x="2385126" y="5549536"/>
                <a:ext cx="449252" cy="449252"/>
              </a:xfrm>
              <a:prstGeom prst="rect">
                <a:avLst/>
              </a:prstGeom>
            </p:spPr>
          </p:pic>
        </p:grpSp>
        <p:sp>
          <p:nvSpPr>
            <p:cNvPr id="28" name="文本框 96">
              <a:extLst>
                <a:ext uri="{FF2B5EF4-FFF2-40B4-BE49-F238E27FC236}">
                  <a16:creationId xmlns:a16="http://schemas.microsoft.com/office/drawing/2014/main" id="{59A4E357-239E-A24B-BA79-F306A80865E7}"/>
                </a:ext>
              </a:extLst>
            </p:cNvPr>
            <p:cNvSpPr txBox="1"/>
            <p:nvPr/>
          </p:nvSpPr>
          <p:spPr>
            <a:xfrm>
              <a:off x="1300757" y="6039158"/>
              <a:ext cx="2418979" cy="4113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ts val="1200"/>
                </a:lnSpc>
              </a:pPr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supply chain </a:t>
              </a:r>
              <a:r>
                <a:rPr lang="en-US" altLang="zh-CN" sz="1400" i="1" dirty="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advantage</a:t>
              </a:r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:</a:t>
              </a:r>
            </a:p>
            <a:p>
              <a:pPr algn="ctr">
                <a:lnSpc>
                  <a:spcPts val="1200"/>
                </a:lnSpc>
              </a:pPr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shelves rather than warehouses</a:t>
              </a:r>
              <a:endParaRPr lang="zh-CN" altLang="en-US" sz="1400" dirty="0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2672B810-C42F-5A4A-A29D-C0D00A911B59}"/>
              </a:ext>
            </a:extLst>
          </p:cNvPr>
          <p:cNvSpPr txBox="1"/>
          <p:nvPr/>
        </p:nvSpPr>
        <p:spPr>
          <a:xfrm>
            <a:off x="275688" y="4026276"/>
            <a:ext cx="668440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2019 to 2022, MINISO's cash and cash equivalents were 1.5, 2.8, 6.7, and 5.3 billion RMB, respectively.</a:t>
            </a:r>
          </a:p>
          <a:p>
            <a:pPr marL="285750" indent="-285750">
              <a:buFont typeface="Wingdings" pitchFamily="2" charset="2"/>
              <a:buChar char="v"/>
            </a:pP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inventory turnover days from 2019 to 2022 were 63, 78, 78, and 69 days, respectively.</a:t>
            </a:r>
          </a:p>
        </p:txBody>
      </p:sp>
      <p:sp>
        <p:nvSpPr>
          <p:cNvPr id="33" name="矩形: 圆角 6">
            <a:extLst>
              <a:ext uri="{FF2B5EF4-FFF2-40B4-BE49-F238E27FC236}">
                <a16:creationId xmlns:a16="http://schemas.microsoft.com/office/drawing/2014/main" id="{EE5DDC01-8FD7-0248-85E4-FDD27080AC1E}"/>
              </a:ext>
            </a:extLst>
          </p:cNvPr>
          <p:cNvSpPr/>
          <p:nvPr/>
        </p:nvSpPr>
        <p:spPr>
          <a:xfrm>
            <a:off x="3812197" y="5103494"/>
            <a:ext cx="3147897" cy="1243056"/>
          </a:xfrm>
          <a:prstGeom prst="roundRect">
            <a:avLst>
              <a:gd name="adj" fmla="val 6865"/>
            </a:avLst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accent1"/>
            </a:solidFill>
            <a:prstDash val="dashDot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Sufficient operating cash flow 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altLang="zh-CN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Low turnover days 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supported by supply chain advantages.</a:t>
            </a:r>
            <a:endParaRPr lang="en-US" altLang="zh-CN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34" name="表格 58">
            <a:extLst>
              <a:ext uri="{FF2B5EF4-FFF2-40B4-BE49-F238E27FC236}">
                <a16:creationId xmlns:a16="http://schemas.microsoft.com/office/drawing/2014/main" id="{42348F7E-4207-BE40-BF88-052E88E734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9943969"/>
              </p:ext>
            </p:extLst>
          </p:nvPr>
        </p:nvGraphicFramePr>
        <p:xfrm>
          <a:off x="7068655" y="3902915"/>
          <a:ext cx="4847656" cy="251294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473296">
                  <a:extLst>
                    <a:ext uri="{9D8B030D-6E8A-4147-A177-3AD203B41FA5}">
                      <a16:colId xmlns:a16="http://schemas.microsoft.com/office/drawing/2014/main" val="2574894907"/>
                    </a:ext>
                  </a:extLst>
                </a:gridCol>
                <a:gridCol w="593590">
                  <a:extLst>
                    <a:ext uri="{9D8B030D-6E8A-4147-A177-3AD203B41FA5}">
                      <a16:colId xmlns:a16="http://schemas.microsoft.com/office/drawing/2014/main" val="2231046399"/>
                    </a:ext>
                  </a:extLst>
                </a:gridCol>
                <a:gridCol w="593590">
                  <a:extLst>
                    <a:ext uri="{9D8B030D-6E8A-4147-A177-3AD203B41FA5}">
                      <a16:colId xmlns:a16="http://schemas.microsoft.com/office/drawing/2014/main" val="2230742199"/>
                    </a:ext>
                  </a:extLst>
                </a:gridCol>
                <a:gridCol w="593590">
                  <a:extLst>
                    <a:ext uri="{9D8B030D-6E8A-4147-A177-3AD203B41FA5}">
                      <a16:colId xmlns:a16="http://schemas.microsoft.com/office/drawing/2014/main" val="277579448"/>
                    </a:ext>
                  </a:extLst>
                </a:gridCol>
                <a:gridCol w="593590">
                  <a:extLst>
                    <a:ext uri="{9D8B030D-6E8A-4147-A177-3AD203B41FA5}">
                      <a16:colId xmlns:a16="http://schemas.microsoft.com/office/drawing/2014/main" val="4178527435"/>
                    </a:ext>
                  </a:extLst>
                </a:gridCol>
              </a:tblGrid>
              <a:tr h="279216">
                <a:tc>
                  <a:txBody>
                    <a:bodyPr/>
                    <a:lstStyle/>
                    <a:p>
                      <a:pPr algn="ctr" fontAlgn="b"/>
                      <a:endParaRPr lang="zh-CN" altLang="en-US" sz="12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b="1" u="none" strike="noStrike" dirty="0">
                          <a:solidFill>
                            <a:schemeClr val="accent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2019</a:t>
                      </a:r>
                      <a:endParaRPr lang="en-US" altLang="zh-CN" sz="1200" b="1" i="0" u="none" strike="noStrike" dirty="0">
                        <a:solidFill>
                          <a:schemeClr val="accent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b="1" u="none" strike="noStrike" dirty="0">
                          <a:solidFill>
                            <a:schemeClr val="accent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2020</a:t>
                      </a:r>
                      <a:endParaRPr lang="en-US" altLang="zh-CN" sz="1200" b="1" i="0" u="none" strike="noStrike" dirty="0">
                        <a:solidFill>
                          <a:schemeClr val="accent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b="1" u="none" strike="noStrike" dirty="0">
                          <a:solidFill>
                            <a:schemeClr val="accent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2021</a:t>
                      </a:r>
                      <a:endParaRPr lang="en-US" altLang="zh-CN" sz="1200" b="1" i="0" u="none" strike="noStrike" dirty="0">
                        <a:solidFill>
                          <a:schemeClr val="accent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b="1" u="none" strike="noStrike" dirty="0">
                          <a:solidFill>
                            <a:schemeClr val="accent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2022</a:t>
                      </a:r>
                      <a:endParaRPr lang="en-US" altLang="zh-CN" sz="1200" b="1" i="0" u="none" strike="noStrike" dirty="0">
                        <a:solidFill>
                          <a:schemeClr val="accent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00826473"/>
                  </a:ext>
                </a:extLst>
              </a:tr>
              <a:tr h="27921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Debt to Assets Ratio</a:t>
                      </a:r>
                      <a:endParaRPr lang="en-US" sz="12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b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102.2 </a:t>
                      </a:r>
                      <a:endParaRPr lang="en-US" altLang="zh-CN" sz="12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b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105.5 </a:t>
                      </a:r>
                      <a:endParaRPr lang="en-US" altLang="zh-CN" sz="12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b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37.9 </a:t>
                      </a:r>
                      <a:endParaRPr lang="en-US" altLang="zh-CN" sz="12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b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37.7 </a:t>
                      </a:r>
                      <a:endParaRPr lang="en-US" altLang="zh-CN" sz="12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70483010"/>
                  </a:ext>
                </a:extLst>
              </a:tr>
              <a:tr h="27921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Current Assets / Total Assets</a:t>
                      </a:r>
                      <a:endParaRPr lang="en-US" sz="12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b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86.3 </a:t>
                      </a:r>
                      <a:endParaRPr lang="en-US" altLang="zh-CN" sz="12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b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85.4 </a:t>
                      </a:r>
                      <a:endParaRPr lang="en-US" altLang="zh-CN" sz="12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b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85.9 </a:t>
                      </a:r>
                      <a:endParaRPr lang="en-US" altLang="zh-CN" sz="12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b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71.6 </a:t>
                      </a:r>
                      <a:endParaRPr lang="en-US" altLang="zh-CN" sz="12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1720903"/>
                  </a:ext>
                </a:extLst>
              </a:tr>
              <a:tr h="27921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Current Liabilities / Total Liabilities</a:t>
                      </a:r>
                      <a:endParaRPr lang="en-US" sz="12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b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60.8 </a:t>
                      </a:r>
                      <a:endParaRPr lang="en-US" altLang="zh-CN" sz="12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b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53.7 </a:t>
                      </a:r>
                      <a:endParaRPr lang="en-US" altLang="zh-CN" sz="12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b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85.9 </a:t>
                      </a:r>
                      <a:endParaRPr lang="en-US" altLang="zh-CN" sz="12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b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89.1 </a:t>
                      </a:r>
                      <a:endParaRPr lang="en-US" altLang="zh-CN" sz="12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6015719"/>
                  </a:ext>
                </a:extLst>
              </a:tr>
              <a:tr h="27921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Current Ratio</a:t>
                      </a:r>
                      <a:endParaRPr lang="en-US" sz="12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b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1.4 </a:t>
                      </a:r>
                      <a:endParaRPr lang="en-US" altLang="zh-CN" sz="12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b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1.5 </a:t>
                      </a:r>
                      <a:endParaRPr lang="en-US" altLang="zh-CN" sz="12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b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2.6 </a:t>
                      </a:r>
                      <a:endParaRPr lang="en-US" altLang="zh-CN" sz="12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b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2.1 </a:t>
                      </a:r>
                      <a:endParaRPr lang="en-US" altLang="zh-CN" sz="12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755350"/>
                  </a:ext>
                </a:extLst>
              </a:tr>
              <a:tr h="27921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Operating Cycle</a:t>
                      </a:r>
                      <a:endParaRPr lang="en-US" sz="12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b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104.2 </a:t>
                      </a:r>
                      <a:endParaRPr lang="en-US" altLang="zh-CN" sz="12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b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92.8 </a:t>
                      </a:r>
                      <a:endParaRPr lang="en-US" altLang="zh-CN" sz="12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b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92.4 </a:t>
                      </a:r>
                      <a:endParaRPr lang="en-US" altLang="zh-CN" sz="12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b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82.3 </a:t>
                      </a:r>
                      <a:endParaRPr lang="en-US" altLang="zh-CN" sz="12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8153902"/>
                  </a:ext>
                </a:extLst>
              </a:tr>
              <a:tr h="27921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Inventory Turnover Days</a:t>
                      </a:r>
                      <a:endParaRPr lang="en-US" sz="12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b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62.7 </a:t>
                      </a:r>
                      <a:endParaRPr lang="en-US" altLang="zh-CN" sz="12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b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77.9 </a:t>
                      </a:r>
                      <a:endParaRPr lang="en-US" altLang="zh-CN" sz="12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b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78.4 </a:t>
                      </a:r>
                      <a:endParaRPr lang="en-US" altLang="zh-CN" sz="12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b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68.9 </a:t>
                      </a:r>
                      <a:endParaRPr lang="en-US" altLang="zh-CN" sz="12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8967559"/>
                  </a:ext>
                </a:extLst>
              </a:tr>
              <a:tr h="27921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Accounts Payable Turnover Days</a:t>
                      </a:r>
                      <a:endParaRPr lang="en-US" sz="12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zh-CN" altLang="en-US" sz="12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b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32.3 </a:t>
                      </a:r>
                      <a:endParaRPr lang="en-US" altLang="zh-CN" sz="12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b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30.7 </a:t>
                      </a:r>
                      <a:endParaRPr lang="en-US" altLang="zh-CN" sz="12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b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33.2 </a:t>
                      </a:r>
                      <a:endParaRPr lang="en-US" altLang="zh-CN" sz="12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5479383"/>
                  </a:ext>
                </a:extLst>
              </a:tr>
              <a:tr h="27921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Total Asset Turnover Ratio</a:t>
                      </a:r>
                      <a:endParaRPr lang="en-US" sz="12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b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2.1 </a:t>
                      </a:r>
                      <a:endParaRPr lang="en-US" altLang="zh-CN" sz="12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b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1.6 </a:t>
                      </a:r>
                      <a:endParaRPr lang="en-US" altLang="zh-CN" sz="12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b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1.1 </a:t>
                      </a:r>
                      <a:endParaRPr lang="en-US" altLang="zh-CN" sz="12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b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 </a:t>
                      </a:r>
                      <a:endParaRPr lang="en-US" altLang="zh-CN" sz="12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3638643"/>
                  </a:ext>
                </a:extLst>
              </a:tr>
            </a:tbl>
          </a:graphicData>
        </a:graphic>
      </p:graphicFrame>
      <p:sp>
        <p:nvSpPr>
          <p:cNvPr id="35" name="文本框 60">
            <a:extLst>
              <a:ext uri="{FF2B5EF4-FFF2-40B4-BE49-F238E27FC236}">
                <a16:creationId xmlns:a16="http://schemas.microsoft.com/office/drawing/2014/main" id="{3FC42A7C-520F-854E-812F-679B07A74073}"/>
              </a:ext>
            </a:extLst>
          </p:cNvPr>
          <p:cNvSpPr txBox="1"/>
          <p:nvPr/>
        </p:nvSpPr>
        <p:spPr>
          <a:xfrm>
            <a:off x="7068655" y="3112822"/>
            <a:ext cx="48476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 3.15 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Operating profit for fiscal years 2019</a:t>
            </a:r>
            <a:r>
              <a: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- 2022.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文本框 61">
            <a:extLst>
              <a:ext uri="{FF2B5EF4-FFF2-40B4-BE49-F238E27FC236}">
                <a16:creationId xmlns:a16="http://schemas.microsoft.com/office/drawing/2014/main" id="{957F847A-17E5-F342-92EF-7822E4A67B3D}"/>
              </a:ext>
            </a:extLst>
          </p:cNvPr>
          <p:cNvSpPr txBox="1"/>
          <p:nvPr/>
        </p:nvSpPr>
        <p:spPr>
          <a:xfrm>
            <a:off x="7068655" y="3595138"/>
            <a:ext cx="48476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Tab 3.1 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Main financial indicators for fiscal years 2019 - 2022 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37" name="图表 62">
            <a:extLst>
              <a:ext uri="{FF2B5EF4-FFF2-40B4-BE49-F238E27FC236}">
                <a16:creationId xmlns:a16="http://schemas.microsoft.com/office/drawing/2014/main" id="{F8012C25-1C80-E64A-90E8-AC5ED36D0DD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7560487"/>
              </p:ext>
            </p:extLst>
          </p:nvPr>
        </p:nvGraphicFramePr>
        <p:xfrm>
          <a:off x="7068655" y="860339"/>
          <a:ext cx="4847655" cy="225391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2"/>
          </a:graphicData>
        </a:graphic>
      </p:graphicFrame>
      <p:sp>
        <p:nvSpPr>
          <p:cNvPr id="38" name="TextBox 302">
            <a:extLst>
              <a:ext uri="{FF2B5EF4-FFF2-40B4-BE49-F238E27FC236}">
                <a16:creationId xmlns:a16="http://schemas.microsoft.com/office/drawing/2014/main" id="{31C585E9-CE2D-BD4A-BB93-686A1AFBDBFC}"/>
              </a:ext>
            </a:extLst>
          </p:cNvPr>
          <p:cNvSpPr txBox="1"/>
          <p:nvPr/>
        </p:nvSpPr>
        <p:spPr>
          <a:xfrm>
            <a:off x="0" y="6550223"/>
            <a:ext cx="4061561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CN" sz="1400" i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lang="en-US" sz="1400" i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</a:t>
            </a:r>
            <a:r>
              <a:rPr lang="en-US" altLang="zh-CN" sz="1400" i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ource: MINISO Prospectus (2022.06.30), Wind</a:t>
            </a:r>
            <a:endParaRPr lang="en-CN" sz="1400" i="1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09317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F132FCA-ED74-F144-B96F-D9DF8CC118C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67408" y="181801"/>
            <a:ext cx="7200800" cy="503999"/>
          </a:xfrm>
        </p:spPr>
        <p:txBody>
          <a:bodyPr/>
          <a:lstStyle/>
          <a:p>
            <a:r>
              <a:rPr lang="en-US" altLang="zh-CN" sz="2800" b="1" dirty="0">
                <a:effectLst/>
                <a:latin typeface="Times New Roman" panose="02020603050405020304" pitchFamily="18" charset="0"/>
              </a:rPr>
              <a:t>3.3.2</a:t>
            </a:r>
            <a:r>
              <a:rPr lang="zh-CN" altLang="en-US" sz="2800" b="1" dirty="0">
                <a:effectLst/>
                <a:latin typeface="Times New Roman" panose="02020603050405020304" pitchFamily="18" charset="0"/>
              </a:rPr>
              <a:t> </a:t>
            </a:r>
            <a:r>
              <a:rPr lang="en-US" altLang="zh-CN" sz="2800" b="1" dirty="0">
                <a:effectLst/>
                <a:latin typeface="Times New Roman" panose="02020603050405020304" pitchFamily="18" charset="0"/>
              </a:rPr>
              <a:t>Financial Analysis: </a:t>
            </a:r>
            <a:r>
              <a:rPr lang="en-US" altLang="zh-CN" sz="2800" b="1" dirty="0">
                <a:solidFill>
                  <a:schemeClr val="accent1"/>
                </a:solidFill>
                <a:effectLst/>
                <a:latin typeface="Times New Roman" panose="02020603050405020304" pitchFamily="18" charset="0"/>
              </a:rPr>
              <a:t>Challenges Ahead </a:t>
            </a:r>
            <a:endParaRPr lang="en-US" altLang="zh-CN" sz="2800" dirty="0">
              <a:solidFill>
                <a:schemeClr val="accent1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2212C1-DDF6-F547-891F-BF52B6C147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F3F4A9-0F58-437F-968E-A13FC12BE5D0}" type="slidenum">
              <a:rPr lang="zh-CN" altLang="en-US" smtClean="0"/>
              <a:pPr/>
              <a:t>18</a:t>
            </a:fld>
            <a:endParaRPr lang="zh-CN" altLang="en-US" dirty="0"/>
          </a:p>
        </p:txBody>
      </p:sp>
      <p:sp>
        <p:nvSpPr>
          <p:cNvPr id="38" name="TextBox 302">
            <a:extLst>
              <a:ext uri="{FF2B5EF4-FFF2-40B4-BE49-F238E27FC236}">
                <a16:creationId xmlns:a16="http://schemas.microsoft.com/office/drawing/2014/main" id="{31C585E9-CE2D-BD4A-BB93-686A1AFBDBFC}"/>
              </a:ext>
            </a:extLst>
          </p:cNvPr>
          <p:cNvSpPr txBox="1"/>
          <p:nvPr/>
        </p:nvSpPr>
        <p:spPr>
          <a:xfrm>
            <a:off x="0" y="6550223"/>
            <a:ext cx="4061561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CN" sz="1400" i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lang="en-US" sz="1400" i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</a:t>
            </a:r>
            <a:r>
              <a:rPr lang="en-US" altLang="zh-CN" sz="1400" i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ource: MINISO Prospectus (2022.06.30), Wind</a:t>
            </a:r>
            <a:endParaRPr lang="en-CN" sz="1400" i="1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FF6B66A1-EB74-DE46-80E1-D6AEDF9BD027}"/>
              </a:ext>
            </a:extLst>
          </p:cNvPr>
          <p:cNvGrpSpPr/>
          <p:nvPr/>
        </p:nvGrpSpPr>
        <p:grpSpPr>
          <a:xfrm>
            <a:off x="440819" y="952578"/>
            <a:ext cx="11308164" cy="5597645"/>
            <a:chOff x="440819" y="952578"/>
            <a:chExt cx="11308164" cy="5597645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1816BD20-7E06-4E48-AE6B-47E79318E6B3}"/>
                </a:ext>
              </a:extLst>
            </p:cNvPr>
            <p:cNvGrpSpPr/>
            <p:nvPr/>
          </p:nvGrpSpPr>
          <p:grpSpPr>
            <a:xfrm>
              <a:off x="450691" y="952578"/>
              <a:ext cx="11298292" cy="656859"/>
              <a:chOff x="301336" y="1012275"/>
              <a:chExt cx="11298292" cy="656859"/>
            </a:xfrm>
          </p:grpSpPr>
          <p:sp>
            <p:nvSpPr>
              <p:cNvPr id="39" name="Rounded Rectangle 38">
                <a:extLst>
                  <a:ext uri="{FF2B5EF4-FFF2-40B4-BE49-F238E27FC236}">
                    <a16:creationId xmlns:a16="http://schemas.microsoft.com/office/drawing/2014/main" id="{AA4F14F2-24CE-AA4A-B552-372CAF41C60C}"/>
                  </a:ext>
                </a:extLst>
              </p:cNvPr>
              <p:cNvSpPr/>
              <p:nvPr/>
            </p:nvSpPr>
            <p:spPr>
              <a:xfrm>
                <a:off x="301336" y="1016708"/>
                <a:ext cx="3058360" cy="652426"/>
              </a:xfrm>
              <a:prstGeom prst="roundRect">
                <a:avLst>
                  <a:gd name="adj" fmla="val 0"/>
                </a:avLst>
              </a:prstGeom>
              <a:solidFill>
                <a:srgbClr val="FDEDEE">
                  <a:alpha val="80000"/>
                </a:srgbClr>
              </a:solidFill>
              <a:ln w="12700">
                <a:solidFill>
                  <a:schemeClr val="accent1"/>
                </a:solidFill>
                <a:prstDash val="dashDot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altLang="zh-CN" sz="1600" b="1" dirty="0">
                    <a:solidFill>
                      <a:schemeClr val="accent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Recovery of Operations ?</a:t>
                </a:r>
                <a:endParaRPr lang="zh-CN" altLang="en-US" sz="1600" b="1" dirty="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181C8762-4325-AD44-AE4A-9C4BCFA4A2E6}"/>
                  </a:ext>
                </a:extLst>
              </p:cNvPr>
              <p:cNvGrpSpPr/>
              <p:nvPr/>
            </p:nvGrpSpPr>
            <p:grpSpPr>
              <a:xfrm>
                <a:off x="403151" y="1073159"/>
                <a:ext cx="728514" cy="539524"/>
                <a:chOff x="1770774" y="789221"/>
                <a:chExt cx="1405521" cy="1040904"/>
              </a:xfrm>
              <a:solidFill>
                <a:schemeClr val="accent1"/>
              </a:solidFill>
            </p:grpSpPr>
            <p:pic>
              <p:nvPicPr>
                <p:cNvPr id="40" name="图形 102">
                  <a:extLst>
                    <a:ext uri="{FF2B5EF4-FFF2-40B4-BE49-F238E27FC236}">
                      <a16:creationId xmlns:a16="http://schemas.microsoft.com/office/drawing/2014/main" id="{BA3C1410-2142-9543-8F66-DFF011973B5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70774" y="789221"/>
                  <a:ext cx="1040904" cy="1040904"/>
                </a:xfrm>
                <a:prstGeom prst="rect">
                  <a:avLst/>
                </a:prstGeom>
              </p:spPr>
            </p:pic>
            <p:pic>
              <p:nvPicPr>
                <p:cNvPr id="41" name="图形 104">
                  <a:extLst>
                    <a:ext uri="{FF2B5EF4-FFF2-40B4-BE49-F238E27FC236}">
                      <a16:creationId xmlns:a16="http://schemas.microsoft.com/office/drawing/2014/main" id="{831D2056-3B8C-BA43-9BF6-14E525768A7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728803" y="819174"/>
                  <a:ext cx="447492" cy="447492"/>
                </a:xfrm>
                <a:prstGeom prst="rect">
                  <a:avLst/>
                </a:prstGeom>
              </p:spPr>
            </p:pic>
          </p:grpSp>
          <p:sp>
            <p:nvSpPr>
              <p:cNvPr id="42" name="Rounded Rectangle 41">
                <a:extLst>
                  <a:ext uri="{FF2B5EF4-FFF2-40B4-BE49-F238E27FC236}">
                    <a16:creationId xmlns:a16="http://schemas.microsoft.com/office/drawing/2014/main" id="{A753FAE9-8F02-1A48-BA10-CDD329A5E163}"/>
                  </a:ext>
                </a:extLst>
              </p:cNvPr>
              <p:cNvSpPr/>
              <p:nvPr/>
            </p:nvSpPr>
            <p:spPr>
              <a:xfrm>
                <a:off x="3447827" y="1016708"/>
                <a:ext cx="2000101" cy="652426"/>
              </a:xfrm>
              <a:prstGeom prst="roundRect">
                <a:avLst>
                  <a:gd name="adj" fmla="val 0"/>
                </a:avLst>
              </a:prstGeom>
              <a:solidFill>
                <a:srgbClr val="FDEDEE">
                  <a:alpha val="80000"/>
                </a:srgbClr>
              </a:solidFill>
              <a:ln w="12700">
                <a:solidFill>
                  <a:schemeClr val="accent1"/>
                </a:solidFill>
                <a:prstDash val="dashDot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altLang="zh-CN" sz="1600" b="1" dirty="0">
                    <a:solidFill>
                      <a:schemeClr val="accent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Store Closures</a:t>
                </a:r>
                <a:endParaRPr lang="zh-CN" altLang="en-US" sz="1600" dirty="0">
                  <a:solidFill>
                    <a:schemeClr val="accent1"/>
                  </a:solidFill>
                </a:endParaRPr>
              </a:p>
            </p:txBody>
          </p:sp>
          <p:pic>
            <p:nvPicPr>
              <p:cNvPr id="46" name="图形 74">
                <a:extLst>
                  <a:ext uri="{FF2B5EF4-FFF2-40B4-BE49-F238E27FC236}">
                    <a16:creationId xmlns:a16="http://schemas.microsoft.com/office/drawing/2014/main" id="{1CA3002F-27B8-474C-9AEF-8BBE8FA355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3515464" y="1068726"/>
                <a:ext cx="539525" cy="539525"/>
              </a:xfrm>
              <a:prstGeom prst="rect">
                <a:avLst/>
              </a:prstGeom>
            </p:spPr>
          </p:pic>
          <p:sp>
            <p:nvSpPr>
              <p:cNvPr id="47" name="Rounded Rectangle 46">
                <a:extLst>
                  <a:ext uri="{FF2B5EF4-FFF2-40B4-BE49-F238E27FC236}">
                    <a16:creationId xmlns:a16="http://schemas.microsoft.com/office/drawing/2014/main" id="{706A9711-5459-9C40-B783-14578A84420E}"/>
                  </a:ext>
                </a:extLst>
              </p:cNvPr>
              <p:cNvSpPr/>
              <p:nvPr/>
            </p:nvSpPr>
            <p:spPr>
              <a:xfrm>
                <a:off x="5515565" y="1012275"/>
                <a:ext cx="3008213" cy="652426"/>
              </a:xfrm>
              <a:prstGeom prst="roundRect">
                <a:avLst>
                  <a:gd name="adj" fmla="val 0"/>
                </a:avLst>
              </a:prstGeom>
              <a:solidFill>
                <a:srgbClr val="FDEDEE">
                  <a:alpha val="80000"/>
                </a:srgbClr>
              </a:solidFill>
              <a:ln w="12700">
                <a:solidFill>
                  <a:schemeClr val="accent1"/>
                </a:solidFill>
                <a:prstDash val="dashDot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altLang="zh-CN" sz="1600" b="1" dirty="0">
                    <a:solidFill>
                      <a:schemeClr val="accent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Decreased Passenger Flow</a:t>
                </a:r>
              </a:p>
            </p:txBody>
          </p: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08D72F23-5A2A-6B4C-BF9D-1A2A8BE5EAEF}"/>
                  </a:ext>
                </a:extLst>
              </p:cNvPr>
              <p:cNvGrpSpPr/>
              <p:nvPr/>
            </p:nvGrpSpPr>
            <p:grpSpPr>
              <a:xfrm>
                <a:off x="5587559" y="1068726"/>
                <a:ext cx="556838" cy="539525"/>
                <a:chOff x="6545353" y="823433"/>
                <a:chExt cx="1029408" cy="997402"/>
              </a:xfrm>
            </p:grpSpPr>
            <p:pic>
              <p:nvPicPr>
                <p:cNvPr id="49" name="图形 98">
                  <a:extLst>
                    <a:ext uri="{FF2B5EF4-FFF2-40B4-BE49-F238E27FC236}">
                      <a16:creationId xmlns:a16="http://schemas.microsoft.com/office/drawing/2014/main" id="{98EB5571-4BF0-DE40-989A-4E921845B7A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545353" y="823433"/>
                  <a:ext cx="972480" cy="972480"/>
                </a:xfrm>
                <a:prstGeom prst="rect">
                  <a:avLst/>
                </a:prstGeom>
              </p:spPr>
            </p:pic>
            <p:pic>
              <p:nvPicPr>
                <p:cNvPr id="50" name="图形 99">
                  <a:extLst>
                    <a:ext uri="{FF2B5EF4-FFF2-40B4-BE49-F238E27FC236}">
                      <a16:creationId xmlns:a16="http://schemas.microsoft.com/office/drawing/2014/main" id="{193E2926-C7C8-CB45-9849-FE55B689F8E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198323" y="1444397"/>
                  <a:ext cx="376438" cy="376438"/>
                </a:xfrm>
                <a:prstGeom prst="rect">
                  <a:avLst/>
                </a:prstGeom>
              </p:spPr>
            </p:pic>
          </p:grpSp>
          <p:sp>
            <p:nvSpPr>
              <p:cNvPr id="51" name="Rounded Rectangle 50">
                <a:extLst>
                  <a:ext uri="{FF2B5EF4-FFF2-40B4-BE49-F238E27FC236}">
                    <a16:creationId xmlns:a16="http://schemas.microsoft.com/office/drawing/2014/main" id="{5588AC79-B6C5-174B-A189-2F86BED64400}"/>
                  </a:ext>
                </a:extLst>
              </p:cNvPr>
              <p:cNvSpPr/>
              <p:nvPr/>
            </p:nvSpPr>
            <p:spPr>
              <a:xfrm>
                <a:off x="8591415" y="1012275"/>
                <a:ext cx="3008213" cy="652426"/>
              </a:xfrm>
              <a:prstGeom prst="roundRect">
                <a:avLst>
                  <a:gd name="adj" fmla="val 0"/>
                </a:avLst>
              </a:prstGeom>
              <a:solidFill>
                <a:srgbClr val="FDEDEE">
                  <a:alpha val="80000"/>
                </a:srgbClr>
              </a:solidFill>
              <a:ln w="12700">
                <a:solidFill>
                  <a:schemeClr val="accent1"/>
                </a:solidFill>
                <a:prstDash val="dashDot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altLang="zh-CN" sz="1600" b="1" dirty="0">
                    <a:solidFill>
                      <a:schemeClr val="accent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Obstacles in Overseas </a:t>
                </a:r>
              </a:p>
              <a:p>
                <a:pPr algn="r"/>
                <a:r>
                  <a:rPr lang="en-US" altLang="zh-CN" sz="1600" b="1" dirty="0">
                    <a:solidFill>
                      <a:schemeClr val="accent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Markets</a:t>
                </a:r>
              </a:p>
            </p:txBody>
          </p:sp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93155D64-BCDF-484F-9B8F-F22E17826D70}"/>
                  </a:ext>
                </a:extLst>
              </p:cNvPr>
              <p:cNvGrpSpPr/>
              <p:nvPr/>
            </p:nvGrpSpPr>
            <p:grpSpPr>
              <a:xfrm>
                <a:off x="8609722" y="1074499"/>
                <a:ext cx="534534" cy="534534"/>
                <a:chOff x="9612424" y="756111"/>
                <a:chExt cx="1040904" cy="1040904"/>
              </a:xfrm>
            </p:grpSpPr>
            <p:pic>
              <p:nvPicPr>
                <p:cNvPr id="52" name="图形 78">
                  <a:extLst>
                    <a:ext uri="{FF2B5EF4-FFF2-40B4-BE49-F238E27FC236}">
                      <a16:creationId xmlns:a16="http://schemas.microsoft.com/office/drawing/2014/main" id="{A24762A0-A042-7047-B52E-0C9F56C9366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612424" y="756111"/>
                  <a:ext cx="1040904" cy="1040904"/>
                </a:xfrm>
                <a:prstGeom prst="rect">
                  <a:avLst/>
                </a:prstGeom>
              </p:spPr>
            </p:pic>
            <p:pic>
              <p:nvPicPr>
                <p:cNvPr id="53" name="图形 105">
                  <a:extLst>
                    <a:ext uri="{FF2B5EF4-FFF2-40B4-BE49-F238E27FC236}">
                      <a16:creationId xmlns:a16="http://schemas.microsoft.com/office/drawing/2014/main" id="{B8D3356A-73E7-2E47-9277-AEAC13ADA75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327993" y="1469170"/>
                  <a:ext cx="325335" cy="32533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0C57313E-D2E9-8243-B465-D4B3B51CDCF4}"/>
                </a:ext>
              </a:extLst>
            </p:cNvPr>
            <p:cNvGrpSpPr/>
            <p:nvPr/>
          </p:nvGrpSpPr>
          <p:grpSpPr>
            <a:xfrm>
              <a:off x="443556" y="1857645"/>
              <a:ext cx="11305426" cy="1322855"/>
              <a:chOff x="445755" y="1908798"/>
              <a:chExt cx="11305426" cy="1322855"/>
            </a:xfrm>
          </p:grpSpPr>
          <p:sp>
            <p:nvSpPr>
              <p:cNvPr id="54" name="矩形: 圆角 6">
                <a:extLst>
                  <a:ext uri="{FF2B5EF4-FFF2-40B4-BE49-F238E27FC236}">
                    <a16:creationId xmlns:a16="http://schemas.microsoft.com/office/drawing/2014/main" id="{DD690316-79D2-E647-A466-F2E287FD48B9}"/>
                  </a:ext>
                </a:extLst>
              </p:cNvPr>
              <p:cNvSpPr/>
              <p:nvPr/>
            </p:nvSpPr>
            <p:spPr>
              <a:xfrm>
                <a:off x="445755" y="1908798"/>
                <a:ext cx="4884208" cy="1322855"/>
              </a:xfrm>
              <a:prstGeom prst="roundRect">
                <a:avLst>
                  <a:gd name="adj" fmla="val 6865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 w="12700">
                <a:solidFill>
                  <a:schemeClr val="accent1"/>
                </a:solidFill>
                <a:prstDash val="dashDot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zh-CN" b="1" dirty="0">
                    <a:solidFill>
                      <a:schemeClr val="accent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Evidence: </a:t>
                </a:r>
                <a:r>
                  <a:rPr lang="en-US" altLang="zh-CN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number of store closures peaked at 233 in 2021, and although it decreased in 2022, it still remained </a:t>
                </a:r>
                <a:r>
                  <a:rPr lang="en-US" altLang="zh-CN" b="1" dirty="0">
                    <a:solidFill>
                      <a:schemeClr val="accent4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higher than pre-pandemic levels. </a:t>
                </a:r>
              </a:p>
            </p:txBody>
          </p:sp>
          <p:sp>
            <p:nvSpPr>
              <p:cNvPr id="55" name="矩形: 圆角 6">
                <a:extLst>
                  <a:ext uri="{FF2B5EF4-FFF2-40B4-BE49-F238E27FC236}">
                    <a16:creationId xmlns:a16="http://schemas.microsoft.com/office/drawing/2014/main" id="{934F7D3E-8BE3-3B43-834F-7671D72B092A}"/>
                  </a:ext>
                </a:extLst>
              </p:cNvPr>
              <p:cNvSpPr/>
              <p:nvPr/>
            </p:nvSpPr>
            <p:spPr>
              <a:xfrm>
                <a:off x="5629770" y="1908798"/>
                <a:ext cx="6121411" cy="1322855"/>
              </a:xfrm>
              <a:prstGeom prst="roundRect">
                <a:avLst>
                  <a:gd name="adj" fmla="val 6865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 w="12700">
                <a:solidFill>
                  <a:schemeClr val="accent1"/>
                </a:solidFill>
                <a:prstDash val="dashDot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zh-CN" b="1" dirty="0">
                    <a:solidFill>
                      <a:schemeClr val="accent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Evidence: </a:t>
                </a:r>
                <a:r>
                  <a:rPr lang="en-US" altLang="zh-CN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From the 2019 to 2021, MINISO’s same-store sales were 2.7 million, 2.2 million, and 1.9 million RMB, respectively, showing a </a:t>
                </a:r>
                <a:r>
                  <a:rPr lang="en-US" altLang="zh-CN" b="1" dirty="0">
                    <a:solidFill>
                      <a:schemeClr val="accent4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noticeable downward trend.</a:t>
                </a:r>
              </a:p>
            </p:txBody>
          </p:sp>
        </p:grpSp>
        <p:sp>
          <p:nvSpPr>
            <p:cNvPr id="56" name="文本框 56">
              <a:extLst>
                <a:ext uri="{FF2B5EF4-FFF2-40B4-BE49-F238E27FC236}">
                  <a16:creationId xmlns:a16="http://schemas.microsoft.com/office/drawing/2014/main" id="{28992C00-26C7-6648-A24F-B42C7D7D2A63}"/>
                </a:ext>
              </a:extLst>
            </p:cNvPr>
            <p:cNvSpPr txBox="1"/>
            <p:nvPr/>
          </p:nvSpPr>
          <p:spPr>
            <a:xfrm>
              <a:off x="440819" y="6027003"/>
              <a:ext cx="488420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Fig 3.16</a:t>
              </a:r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Annual number of MINISO partner store </a:t>
              </a:r>
            </a:p>
            <a:p>
              <a:pPr algn="ctr"/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closure in China for fiscal years 2019 - 2022.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7" name="文本框 57">
              <a:extLst>
                <a:ext uri="{FF2B5EF4-FFF2-40B4-BE49-F238E27FC236}">
                  <a16:creationId xmlns:a16="http://schemas.microsoft.com/office/drawing/2014/main" id="{03A5BF48-148A-244B-A00A-FEB89ECF47EB}"/>
                </a:ext>
              </a:extLst>
            </p:cNvPr>
            <p:cNvSpPr txBox="1"/>
            <p:nvPr/>
          </p:nvSpPr>
          <p:spPr>
            <a:xfrm>
              <a:off x="5597283" y="6134724"/>
              <a:ext cx="615169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Fig 3.17 </a:t>
              </a:r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Same-Store Sales for fiscal years 2019 - 2022.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58" name="图表 59">
              <a:extLst>
                <a:ext uri="{FF2B5EF4-FFF2-40B4-BE49-F238E27FC236}">
                  <a16:creationId xmlns:a16="http://schemas.microsoft.com/office/drawing/2014/main" id="{BB3C11E4-2F9E-CC46-8881-09FA08666AF9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3887532123"/>
                </p:ext>
              </p:extLst>
            </p:nvPr>
          </p:nvGraphicFramePr>
          <p:xfrm>
            <a:off x="440819" y="3437574"/>
            <a:ext cx="4884208" cy="27432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6"/>
            </a:graphicData>
          </a:graphic>
        </p:graphicFrame>
        <p:graphicFrame>
          <p:nvGraphicFramePr>
            <p:cNvPr id="60" name="图表 64">
              <a:extLst>
                <a:ext uri="{FF2B5EF4-FFF2-40B4-BE49-F238E27FC236}">
                  <a16:creationId xmlns:a16="http://schemas.microsoft.com/office/drawing/2014/main" id="{42FAAFAE-AA61-AA48-9767-4AF6B40B2097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776772161"/>
                </p:ext>
              </p:extLst>
            </p:nvPr>
          </p:nvGraphicFramePr>
          <p:xfrm>
            <a:off x="5627571" y="3437574"/>
            <a:ext cx="6121411" cy="2589429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7"/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9510092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F132FCA-ED74-F144-B96F-D9DF8CC118C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67408" y="181801"/>
            <a:ext cx="9649072" cy="503999"/>
          </a:xfrm>
        </p:spPr>
        <p:txBody>
          <a:bodyPr/>
          <a:lstStyle/>
          <a:p>
            <a:r>
              <a:rPr lang="en-US" altLang="zh-CN" sz="2800" b="1" dirty="0">
                <a:effectLst/>
                <a:latin typeface="Times New Roman" panose="02020603050405020304" pitchFamily="18" charset="0"/>
              </a:rPr>
              <a:t>3.3.2</a:t>
            </a:r>
            <a:r>
              <a:rPr lang="zh-CN" altLang="en-US" sz="2800" b="1" dirty="0">
                <a:effectLst/>
                <a:latin typeface="Times New Roman" panose="02020603050405020304" pitchFamily="18" charset="0"/>
              </a:rPr>
              <a:t> </a:t>
            </a:r>
            <a:r>
              <a:rPr lang="en-US" altLang="zh-CN" sz="2800" b="1" dirty="0">
                <a:effectLst/>
                <a:latin typeface="Times New Roman" panose="02020603050405020304" pitchFamily="18" charset="0"/>
              </a:rPr>
              <a:t>Financial Analysis: </a:t>
            </a:r>
            <a:r>
              <a:rPr lang="en-US" altLang="zh-CN" sz="2800" b="1" dirty="0">
                <a:solidFill>
                  <a:schemeClr val="accent1"/>
                </a:solidFill>
                <a:effectLst/>
                <a:latin typeface="Times New Roman" panose="02020603050405020304" pitchFamily="18" charset="0"/>
              </a:rPr>
              <a:t>Challenges Ahead </a:t>
            </a:r>
            <a:endParaRPr lang="en-US" altLang="zh-CN" sz="2800" dirty="0">
              <a:solidFill>
                <a:schemeClr val="accent1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2212C1-DDF6-F547-891F-BF52B6C147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F3F4A9-0F58-437F-968E-A13FC12BE5D0}" type="slidenum">
              <a:rPr lang="zh-CN" altLang="en-US" smtClean="0"/>
              <a:pPr/>
              <a:t>19</a:t>
            </a:fld>
            <a:endParaRPr lang="zh-CN" altLang="en-US" dirty="0"/>
          </a:p>
        </p:txBody>
      </p:sp>
      <p:sp>
        <p:nvSpPr>
          <p:cNvPr id="38" name="TextBox 302">
            <a:extLst>
              <a:ext uri="{FF2B5EF4-FFF2-40B4-BE49-F238E27FC236}">
                <a16:creationId xmlns:a16="http://schemas.microsoft.com/office/drawing/2014/main" id="{31C585E9-CE2D-BD4A-BB93-686A1AFBDBFC}"/>
              </a:ext>
            </a:extLst>
          </p:cNvPr>
          <p:cNvSpPr txBox="1"/>
          <p:nvPr/>
        </p:nvSpPr>
        <p:spPr>
          <a:xfrm>
            <a:off x="0" y="6550223"/>
            <a:ext cx="4061561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CN" sz="1400" i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lang="en-US" sz="1400" i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</a:t>
            </a:r>
            <a:r>
              <a:rPr lang="en-US" altLang="zh-CN" sz="1400" i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ource: MINISO Prospectus (2022.06.30), Wind</a:t>
            </a:r>
            <a:endParaRPr lang="en-CN" sz="1400" i="1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3502DCE-158D-8B46-BB07-9C172B9A59F2}"/>
              </a:ext>
            </a:extLst>
          </p:cNvPr>
          <p:cNvGrpSpPr/>
          <p:nvPr/>
        </p:nvGrpSpPr>
        <p:grpSpPr>
          <a:xfrm>
            <a:off x="-3154" y="980728"/>
            <a:ext cx="12195154" cy="2700904"/>
            <a:chOff x="-3154" y="980728"/>
            <a:chExt cx="12195154" cy="2700904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C2CE05C1-D039-D947-9465-AC4E16D8CD8B}"/>
                </a:ext>
              </a:extLst>
            </p:cNvPr>
            <p:cNvGrpSpPr/>
            <p:nvPr/>
          </p:nvGrpSpPr>
          <p:grpSpPr>
            <a:xfrm>
              <a:off x="-3154" y="980728"/>
              <a:ext cx="3923368" cy="2547016"/>
              <a:chOff x="142307" y="1000869"/>
              <a:chExt cx="3923368" cy="2547016"/>
            </a:xfrm>
          </p:grpSpPr>
          <p:pic>
            <p:nvPicPr>
              <p:cNvPr id="31" name="图形 62">
                <a:extLst>
                  <a:ext uri="{FF2B5EF4-FFF2-40B4-BE49-F238E27FC236}">
                    <a16:creationId xmlns:a16="http://schemas.microsoft.com/office/drawing/2014/main" id="{516DDC43-ED2D-4844-A52A-09C10150D9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503366" y="2295132"/>
                <a:ext cx="645744" cy="645744"/>
              </a:xfrm>
              <a:prstGeom prst="rect">
                <a:avLst/>
              </a:prstGeom>
            </p:spPr>
          </p:pic>
          <p:sp>
            <p:nvSpPr>
              <p:cNvPr id="32" name="文本框 63">
                <a:extLst>
                  <a:ext uri="{FF2B5EF4-FFF2-40B4-BE49-F238E27FC236}">
                    <a16:creationId xmlns:a16="http://schemas.microsoft.com/office/drawing/2014/main" id="{2767F2A5-9F8C-6544-916D-AE5BFD188D88}"/>
                  </a:ext>
                </a:extLst>
              </p:cNvPr>
              <p:cNvSpPr txBox="1"/>
              <p:nvPr/>
            </p:nvSpPr>
            <p:spPr>
              <a:xfrm>
                <a:off x="142307" y="2963110"/>
                <a:ext cx="1368152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Business </a:t>
                </a:r>
              </a:p>
              <a:p>
                <a:pPr algn="ctr"/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Promotion</a:t>
                </a:r>
              </a:p>
            </p:txBody>
          </p:sp>
          <p:pic>
            <p:nvPicPr>
              <p:cNvPr id="33" name="图形 65">
                <a:extLst>
                  <a:ext uri="{FF2B5EF4-FFF2-40B4-BE49-F238E27FC236}">
                    <a16:creationId xmlns:a16="http://schemas.microsoft.com/office/drawing/2014/main" id="{33C4E7A9-664C-B64B-8DDA-CA82484D87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843351" y="2292804"/>
                <a:ext cx="648072" cy="648072"/>
              </a:xfrm>
              <a:prstGeom prst="rect">
                <a:avLst/>
              </a:prstGeom>
            </p:spPr>
          </p:pic>
          <p:sp>
            <p:nvSpPr>
              <p:cNvPr id="34" name="文本框 66">
                <a:extLst>
                  <a:ext uri="{FF2B5EF4-FFF2-40B4-BE49-F238E27FC236}">
                    <a16:creationId xmlns:a16="http://schemas.microsoft.com/office/drawing/2014/main" id="{91918EC5-4F94-F14C-929B-DFE051088D28}"/>
                  </a:ext>
                </a:extLst>
              </p:cNvPr>
              <p:cNvSpPr txBox="1"/>
              <p:nvPr/>
            </p:nvSpPr>
            <p:spPr>
              <a:xfrm>
                <a:off x="1435080" y="2963110"/>
                <a:ext cx="1464614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Brand</a:t>
                </a:r>
              </a:p>
              <a:p>
                <a:pPr algn="ctr"/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Collaborations</a:t>
                </a:r>
              </a:p>
            </p:txBody>
          </p:sp>
          <p:pic>
            <p:nvPicPr>
              <p:cNvPr id="35" name="图形 68">
                <a:extLst>
                  <a:ext uri="{FF2B5EF4-FFF2-40B4-BE49-F238E27FC236}">
                    <a16:creationId xmlns:a16="http://schemas.microsoft.com/office/drawing/2014/main" id="{98E6EAF5-6543-2D4F-8396-B24F411684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3184500" y="2292804"/>
                <a:ext cx="648072" cy="648072"/>
              </a:xfrm>
              <a:prstGeom prst="rect">
                <a:avLst/>
              </a:prstGeom>
            </p:spPr>
          </p:pic>
          <p:sp>
            <p:nvSpPr>
              <p:cNvPr id="36" name="文本框 69">
                <a:extLst>
                  <a:ext uri="{FF2B5EF4-FFF2-40B4-BE49-F238E27FC236}">
                    <a16:creationId xmlns:a16="http://schemas.microsoft.com/office/drawing/2014/main" id="{AC083AE2-E141-024E-81A8-76B73340C4FD}"/>
                  </a:ext>
                </a:extLst>
              </p:cNvPr>
              <p:cNvSpPr txBox="1"/>
              <p:nvPr/>
            </p:nvSpPr>
            <p:spPr>
              <a:xfrm>
                <a:off x="2951397" y="2963110"/>
                <a:ext cx="1114278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Store</a:t>
                </a:r>
              </a:p>
              <a:p>
                <a:pPr algn="ctr"/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Expansion</a:t>
                </a:r>
              </a:p>
            </p:txBody>
          </p:sp>
          <p:sp>
            <p:nvSpPr>
              <p:cNvPr id="43" name="文本框 80">
                <a:extLst>
                  <a:ext uri="{FF2B5EF4-FFF2-40B4-BE49-F238E27FC236}">
                    <a16:creationId xmlns:a16="http://schemas.microsoft.com/office/drawing/2014/main" id="{3AB0DF6C-A1CD-604E-82BB-755716B1B397}"/>
                  </a:ext>
                </a:extLst>
              </p:cNvPr>
              <p:cNvSpPr txBox="1"/>
              <p:nvPr/>
            </p:nvSpPr>
            <p:spPr>
              <a:xfrm>
                <a:off x="214527" y="1291883"/>
                <a:ext cx="165259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b="1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Rising Costs</a:t>
                </a:r>
                <a:r>
                  <a:rPr lang="zh-CN" altLang="en-US" b="1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b="1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!</a:t>
                </a:r>
              </a:p>
            </p:txBody>
          </p:sp>
          <p:cxnSp>
            <p:nvCxnSpPr>
              <p:cNvPr id="44" name="肘形连接符 36">
                <a:extLst>
                  <a:ext uri="{FF2B5EF4-FFF2-40B4-BE49-F238E27FC236}">
                    <a16:creationId xmlns:a16="http://schemas.microsoft.com/office/drawing/2014/main" id="{3BD2B69C-3DA0-524B-B4CB-35AB677EEFC2}"/>
                  </a:ext>
                </a:extLst>
              </p:cNvPr>
              <p:cNvCxnSpPr>
                <a:cxnSpLocks/>
                <a:stCxn id="37" idx="2"/>
                <a:endCxn id="31" idx="0"/>
              </p:cNvCxnSpPr>
              <p:nvPr/>
            </p:nvCxnSpPr>
            <p:spPr>
              <a:xfrm rot="5400000">
                <a:off x="1270879" y="1398623"/>
                <a:ext cx="451868" cy="1341150"/>
              </a:xfrm>
              <a:prstGeom prst="bentConnector3">
                <a:avLst>
                  <a:gd name="adj1" fmla="val 50000"/>
                </a:avLst>
              </a:prstGeom>
              <a:ln w="12700">
                <a:solidFill>
                  <a:schemeClr val="accent1"/>
                </a:solidFill>
                <a:tailEnd type="stealth" w="lg" len="lg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5" name="肘形连接符 37">
                <a:extLst>
                  <a:ext uri="{FF2B5EF4-FFF2-40B4-BE49-F238E27FC236}">
                    <a16:creationId xmlns:a16="http://schemas.microsoft.com/office/drawing/2014/main" id="{73614379-730F-3749-B4A5-74232C296C54}"/>
                  </a:ext>
                </a:extLst>
              </p:cNvPr>
              <p:cNvCxnSpPr>
                <a:cxnSpLocks/>
                <a:stCxn id="37" idx="2"/>
                <a:endCxn id="35" idx="0"/>
              </p:cNvCxnSpPr>
              <p:nvPr/>
            </p:nvCxnSpPr>
            <p:spPr>
              <a:xfrm rot="16200000" flipH="1">
                <a:off x="2613192" y="1397460"/>
                <a:ext cx="449540" cy="1341148"/>
              </a:xfrm>
              <a:prstGeom prst="bentConnector3">
                <a:avLst>
                  <a:gd name="adj1" fmla="val 50000"/>
                </a:avLst>
              </a:prstGeom>
              <a:ln w="12700">
                <a:solidFill>
                  <a:schemeClr val="accent1"/>
                </a:solidFill>
                <a:tailEnd type="stealth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直线箭头连接符 46">
                <a:extLst>
                  <a:ext uri="{FF2B5EF4-FFF2-40B4-BE49-F238E27FC236}">
                    <a16:creationId xmlns:a16="http://schemas.microsoft.com/office/drawing/2014/main" id="{CA9FE7F4-4607-A843-8066-5D49B0F4F896}"/>
                  </a:ext>
                </a:extLst>
              </p:cNvPr>
              <p:cNvCxnSpPr>
                <a:cxnSpLocks/>
                <a:stCxn id="37" idx="2"/>
                <a:endCxn id="33" idx="0"/>
              </p:cNvCxnSpPr>
              <p:nvPr/>
            </p:nvCxnSpPr>
            <p:spPr>
              <a:xfrm flipH="1">
                <a:off x="2167387" y="1843264"/>
                <a:ext cx="1" cy="449540"/>
              </a:xfrm>
              <a:prstGeom prst="straightConnector1">
                <a:avLst/>
              </a:prstGeom>
              <a:ln w="12700">
                <a:solidFill>
                  <a:schemeClr val="accent1"/>
                </a:solidFill>
                <a:tailEnd type="stealth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9AC98949-4808-0F40-BF94-F912F01B4414}"/>
                  </a:ext>
                </a:extLst>
              </p:cNvPr>
              <p:cNvGrpSpPr/>
              <p:nvPr/>
            </p:nvGrpSpPr>
            <p:grpSpPr>
              <a:xfrm>
                <a:off x="1800673" y="1000869"/>
                <a:ext cx="819080" cy="842395"/>
                <a:chOff x="1631504" y="762169"/>
                <a:chExt cx="1101605" cy="1132962"/>
              </a:xfrm>
            </p:grpSpPr>
            <p:pic>
              <p:nvPicPr>
                <p:cNvPr id="37" name="图形 71">
                  <a:extLst>
                    <a:ext uri="{FF2B5EF4-FFF2-40B4-BE49-F238E27FC236}">
                      <a16:creationId xmlns:a16="http://schemas.microsoft.com/office/drawing/2014/main" id="{9B1DC178-3E63-5B49-BE4C-2873D6F3B7B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31504" y="908720"/>
                  <a:ext cx="986411" cy="986411"/>
                </a:xfrm>
                <a:prstGeom prst="rect">
                  <a:avLst/>
                </a:prstGeom>
              </p:spPr>
            </p:pic>
            <p:pic>
              <p:nvPicPr>
                <p:cNvPr id="59" name="图形 84">
                  <a:extLst>
                    <a:ext uri="{FF2B5EF4-FFF2-40B4-BE49-F238E27FC236}">
                      <a16:creationId xmlns:a16="http://schemas.microsoft.com/office/drawing/2014/main" id="{605BF6A5-5C33-2745-8949-BA8916A52CC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350373" y="762169"/>
                  <a:ext cx="382736" cy="38273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EDEF4E89-16EE-EA42-939A-0666F75A893F}"/>
                </a:ext>
              </a:extLst>
            </p:cNvPr>
            <p:cNvGrpSpPr/>
            <p:nvPr/>
          </p:nvGrpSpPr>
          <p:grpSpPr>
            <a:xfrm>
              <a:off x="3925177" y="1120070"/>
              <a:ext cx="2543050" cy="2407673"/>
              <a:chOff x="4201022" y="1120071"/>
              <a:chExt cx="2543050" cy="2407673"/>
            </a:xfrm>
          </p:grpSpPr>
          <p:sp>
            <p:nvSpPr>
              <p:cNvPr id="72" name="矩形: 圆角 6">
                <a:extLst>
                  <a:ext uri="{FF2B5EF4-FFF2-40B4-BE49-F238E27FC236}">
                    <a16:creationId xmlns:a16="http://schemas.microsoft.com/office/drawing/2014/main" id="{C199765C-1BE4-1446-8225-3AC654049F8C}"/>
                  </a:ext>
                </a:extLst>
              </p:cNvPr>
              <p:cNvSpPr/>
              <p:nvPr/>
            </p:nvSpPr>
            <p:spPr>
              <a:xfrm>
                <a:off x="4201022" y="1120071"/>
                <a:ext cx="2543050" cy="1112157"/>
              </a:xfrm>
              <a:prstGeom prst="roundRect">
                <a:avLst>
                  <a:gd name="adj" fmla="val 12529"/>
                </a:avLst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1" dirty="0">
                    <a:solidFill>
                      <a:schemeClr val="accent6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Long-Term</a:t>
                </a:r>
              </a:p>
              <a:p>
                <a:r>
                  <a:rPr lang="en-US" altLang="zh-CN" sz="16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Strategically important for </a:t>
                </a:r>
                <a:r>
                  <a:rPr lang="en-US" altLang="zh-CN" sz="1600" i="1" dirty="0">
                    <a:solidFill>
                      <a:schemeClr val="accent6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brand enhancement and market expansion</a:t>
                </a:r>
                <a:r>
                  <a:rPr lang="en-US" altLang="zh-CN" sz="16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en-US" altLang="zh-CN" sz="1600" b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3" name="矩形: 圆角 6">
                <a:extLst>
                  <a:ext uri="{FF2B5EF4-FFF2-40B4-BE49-F238E27FC236}">
                    <a16:creationId xmlns:a16="http://schemas.microsoft.com/office/drawing/2014/main" id="{F675B73E-DE43-2E47-8445-C668B7B6192E}"/>
                  </a:ext>
                </a:extLst>
              </p:cNvPr>
              <p:cNvSpPr/>
              <p:nvPr/>
            </p:nvSpPr>
            <p:spPr>
              <a:xfrm>
                <a:off x="4201022" y="2415587"/>
                <a:ext cx="2543050" cy="1112157"/>
              </a:xfrm>
              <a:prstGeom prst="roundRect">
                <a:avLst>
                  <a:gd name="adj" fmla="val 6461"/>
                </a:avLst>
              </a:prstGeom>
              <a:solidFill>
                <a:schemeClr val="tx2">
                  <a:lumMod val="10000"/>
                  <a:lumOff val="9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1" dirty="0">
                    <a:solidFill>
                      <a:schemeClr val="tx2">
                        <a:lumMod val="90000"/>
                        <a:lumOff val="1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Short-Term</a:t>
                </a:r>
              </a:p>
              <a:p>
                <a:r>
                  <a:rPr lang="en-US" altLang="zh-CN" sz="16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Exerts </a:t>
                </a:r>
                <a:r>
                  <a:rPr lang="en-US" altLang="zh-CN" sz="1600" i="1" dirty="0">
                    <a:solidFill>
                      <a:schemeClr val="tx2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cost pressure </a:t>
                </a:r>
                <a:r>
                  <a:rPr lang="en-US" altLang="zh-CN" sz="16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 compresses profit margins.</a:t>
                </a:r>
                <a:endParaRPr lang="en-US" altLang="zh-CN" sz="1600" b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74" name="文本框 53">
              <a:extLst>
                <a:ext uri="{FF2B5EF4-FFF2-40B4-BE49-F238E27FC236}">
                  <a16:creationId xmlns:a16="http://schemas.microsoft.com/office/drawing/2014/main" id="{9808458D-D714-1A48-A94E-72C8D1102829}"/>
                </a:ext>
              </a:extLst>
            </p:cNvPr>
            <p:cNvSpPr txBox="1"/>
            <p:nvPr/>
          </p:nvSpPr>
          <p:spPr>
            <a:xfrm>
              <a:off x="6596558" y="3373855"/>
              <a:ext cx="559544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Fig 3.18 </a:t>
              </a:r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Expenses for fiscal years 2019 - 2022.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75" name="图表 85">
              <a:extLst>
                <a:ext uri="{FF2B5EF4-FFF2-40B4-BE49-F238E27FC236}">
                  <a16:creationId xmlns:a16="http://schemas.microsoft.com/office/drawing/2014/main" id="{1F8E6B3B-AAA5-CD42-BDDB-6434CB05374A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901875724"/>
                </p:ext>
              </p:extLst>
            </p:nvPr>
          </p:nvGraphicFramePr>
          <p:xfrm>
            <a:off x="6596557" y="980729"/>
            <a:ext cx="5595443" cy="244827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2"/>
            </a:graphicData>
          </a:graphic>
        </p:graphicFrame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71AA86F-F225-7847-8485-29C46CD48C46}"/>
              </a:ext>
            </a:extLst>
          </p:cNvPr>
          <p:cNvGrpSpPr/>
          <p:nvPr/>
        </p:nvGrpSpPr>
        <p:grpSpPr>
          <a:xfrm>
            <a:off x="187770" y="3908420"/>
            <a:ext cx="11819781" cy="2686969"/>
            <a:chOff x="69066" y="3907108"/>
            <a:chExt cx="11819781" cy="2686969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43D13170-7693-4245-B74C-5A631CFEAC83}"/>
                </a:ext>
              </a:extLst>
            </p:cNvPr>
            <p:cNvGrpSpPr/>
            <p:nvPr/>
          </p:nvGrpSpPr>
          <p:grpSpPr>
            <a:xfrm>
              <a:off x="69066" y="4022134"/>
              <a:ext cx="4856936" cy="2250582"/>
              <a:chOff x="69066" y="3802961"/>
              <a:chExt cx="4856936" cy="2250582"/>
            </a:xfrm>
          </p:grpSpPr>
          <p:pic>
            <p:nvPicPr>
              <p:cNvPr id="76" name="图片 50">
                <a:extLst>
                  <a:ext uri="{FF2B5EF4-FFF2-40B4-BE49-F238E27FC236}">
                    <a16:creationId xmlns:a16="http://schemas.microsoft.com/office/drawing/2014/main" id="{EF7D4CE5-C4DE-B04D-BA28-2B80F7FA3F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9066" y="3802961"/>
                <a:ext cx="4856936" cy="1857865"/>
              </a:xfrm>
              <a:prstGeom prst="rect">
                <a:avLst/>
              </a:prstGeom>
            </p:spPr>
          </p:pic>
          <p:sp>
            <p:nvSpPr>
              <p:cNvPr id="77" name="文本框 58">
                <a:extLst>
                  <a:ext uri="{FF2B5EF4-FFF2-40B4-BE49-F238E27FC236}">
                    <a16:creationId xmlns:a16="http://schemas.microsoft.com/office/drawing/2014/main" id="{8D836CD6-F63E-3B43-B02B-D7D457646B37}"/>
                  </a:ext>
                </a:extLst>
              </p:cNvPr>
              <p:cNvSpPr txBox="1"/>
              <p:nvPr/>
            </p:nvSpPr>
            <p:spPr>
              <a:xfrm>
                <a:off x="69066" y="5745766"/>
                <a:ext cx="485693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Fig 3.19 </a:t>
                </a:r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MINISO’s U.S. stock</a:t>
                </a:r>
                <a:r>
                  <a:rPr lang="zh-CN" alt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(MNSO) price (2020.10 - 2022.06)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pic>
          <p:nvPicPr>
            <p:cNvPr id="78" name="图片 88">
              <a:extLst>
                <a:ext uri="{FF2B5EF4-FFF2-40B4-BE49-F238E27FC236}">
                  <a16:creationId xmlns:a16="http://schemas.microsoft.com/office/drawing/2014/main" id="{D5E8074F-47C4-A446-B53E-C2625B4BB0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5273003" y="4346985"/>
              <a:ext cx="1600196" cy="1600196"/>
            </a:xfrm>
            <a:prstGeom prst="rect">
              <a:avLst/>
            </a:prstGeom>
          </p:spPr>
        </p:pic>
        <p:sp>
          <p:nvSpPr>
            <p:cNvPr id="79" name="文本框 89">
              <a:extLst>
                <a:ext uri="{FF2B5EF4-FFF2-40B4-BE49-F238E27FC236}">
                  <a16:creationId xmlns:a16="http://schemas.microsoft.com/office/drawing/2014/main" id="{454D0F89-3EFF-094C-8692-D3369807A3EC}"/>
                </a:ext>
              </a:extLst>
            </p:cNvPr>
            <p:cNvSpPr txBox="1"/>
            <p:nvPr/>
          </p:nvSpPr>
          <p:spPr>
            <a:xfrm>
              <a:off x="4943872" y="5964939"/>
              <a:ext cx="2304256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U.S. Securities and Exchange Commission (SEC) </a:t>
              </a:r>
              <a:endParaRPr lang="zh-CN" altLang="en-US" sz="1400" dirty="0"/>
            </a:p>
          </p:txBody>
        </p:sp>
        <p:sp>
          <p:nvSpPr>
            <p:cNvPr id="80" name="对话气泡: 椭圆形 90">
              <a:extLst>
                <a:ext uri="{FF2B5EF4-FFF2-40B4-BE49-F238E27FC236}">
                  <a16:creationId xmlns:a16="http://schemas.microsoft.com/office/drawing/2014/main" id="{666D6064-2BD4-7847-83D5-ADE21978E5C0}"/>
                </a:ext>
              </a:extLst>
            </p:cNvPr>
            <p:cNvSpPr/>
            <p:nvPr/>
          </p:nvSpPr>
          <p:spPr>
            <a:xfrm>
              <a:off x="7056822" y="3923053"/>
              <a:ext cx="3719698" cy="1224373"/>
            </a:xfrm>
            <a:prstGeom prst="wedgeEllipseCallout">
              <a:avLst>
                <a:gd name="adj1" fmla="val -52952"/>
                <a:gd name="adj2" fmla="val 45186"/>
              </a:avLst>
            </a:prstGeom>
            <a:solidFill>
              <a:schemeClr val="bg1"/>
            </a:solidFill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 think several U.S.-listed Chinese companies are </a:t>
              </a:r>
              <a:r>
                <a:rPr lang="en-US" altLang="zh-CN" b="1" dirty="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facing delisting risks.</a:t>
              </a:r>
              <a:endParaRPr lang="zh-CN" altLang="en-US" b="1" dirty="0">
                <a:solidFill>
                  <a:schemeClr val="accent1"/>
                </a:solidFill>
              </a:endParaRPr>
            </a:p>
          </p:txBody>
        </p:sp>
        <p:sp>
          <p:nvSpPr>
            <p:cNvPr id="81" name="文本框 91">
              <a:extLst>
                <a:ext uri="{FF2B5EF4-FFF2-40B4-BE49-F238E27FC236}">
                  <a16:creationId xmlns:a16="http://schemas.microsoft.com/office/drawing/2014/main" id="{AF0EE83C-4C6A-7948-9F55-8873A4746F16}"/>
                </a:ext>
              </a:extLst>
            </p:cNvPr>
            <p:cNvSpPr txBox="1"/>
            <p:nvPr/>
          </p:nvSpPr>
          <p:spPr>
            <a:xfrm>
              <a:off x="4943872" y="3907108"/>
              <a:ext cx="230425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b="1" dirty="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May 2022 </a:t>
              </a:r>
              <a:endParaRPr lang="zh-CN" altLang="en-US" b="1" dirty="0">
                <a:solidFill>
                  <a:schemeClr val="accent1"/>
                </a:solidFill>
              </a:endParaRPr>
            </a:p>
          </p:txBody>
        </p:sp>
        <p:pic>
          <p:nvPicPr>
            <p:cNvPr id="82" name="图片 93">
              <a:extLst>
                <a:ext uri="{FF2B5EF4-FFF2-40B4-BE49-F238E27FC236}">
                  <a16:creationId xmlns:a16="http://schemas.microsoft.com/office/drawing/2014/main" id="{8A91366B-F28B-5A46-AD1B-6F2E7F44B3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208568" y="4731815"/>
              <a:ext cx="680279" cy="830535"/>
            </a:xfrm>
            <a:prstGeom prst="rect">
              <a:avLst/>
            </a:prstGeom>
          </p:spPr>
        </p:pic>
        <p:sp>
          <p:nvSpPr>
            <p:cNvPr id="83" name="对话气泡: 椭圆形 94">
              <a:extLst>
                <a:ext uri="{FF2B5EF4-FFF2-40B4-BE49-F238E27FC236}">
                  <a16:creationId xmlns:a16="http://schemas.microsoft.com/office/drawing/2014/main" id="{874A5144-DA53-B14F-9D87-9C9FAF755C31}"/>
                </a:ext>
              </a:extLst>
            </p:cNvPr>
            <p:cNvSpPr/>
            <p:nvPr/>
          </p:nvSpPr>
          <p:spPr>
            <a:xfrm>
              <a:off x="7335780" y="5369704"/>
              <a:ext cx="3872788" cy="1224373"/>
            </a:xfrm>
            <a:prstGeom prst="wedgeEllipseCallout">
              <a:avLst>
                <a:gd name="adj1" fmla="val 48113"/>
                <a:gd name="adj2" fmla="val -57876"/>
              </a:avLst>
            </a:prstGeom>
            <a:solidFill>
              <a:schemeClr val="bg1"/>
            </a:solidFill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We need a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b="1" dirty="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dual primary listing</a:t>
              </a:r>
              <a:r>
                <a:rPr lang="en-US" altLang="zh-CN" b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to mitigate potential delisting risks in the U.</a:t>
              </a:r>
              <a:r>
                <a:rPr lang="en-CN" altLang="zh-CN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S.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219913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: 形状 7">
            <a:extLst>
              <a:ext uri="{FF2B5EF4-FFF2-40B4-BE49-F238E27FC236}">
                <a16:creationId xmlns:a16="http://schemas.microsoft.com/office/drawing/2014/main" id="{3402579A-4C08-7514-9950-006CA2121B55}"/>
              </a:ext>
            </a:extLst>
          </p:cNvPr>
          <p:cNvSpPr/>
          <p:nvPr/>
        </p:nvSpPr>
        <p:spPr>
          <a:xfrm>
            <a:off x="0" y="5013176"/>
            <a:ext cx="12192000" cy="1844824"/>
          </a:xfrm>
          <a:custGeom>
            <a:avLst/>
            <a:gdLst>
              <a:gd name="connsiteX0" fmla="*/ 6263680 w 12192000"/>
              <a:gd name="connsiteY0" fmla="*/ 0 h 2420888"/>
              <a:gd name="connsiteX1" fmla="*/ 12126661 w 12192000"/>
              <a:gd name="connsiteY1" fmla="*/ 1346056 h 2420888"/>
              <a:gd name="connsiteX2" fmla="*/ 12192000 w 12192000"/>
              <a:gd name="connsiteY2" fmla="*/ 1398856 h 2420888"/>
              <a:gd name="connsiteX3" fmla="*/ 12192000 w 12192000"/>
              <a:gd name="connsiteY3" fmla="*/ 2420888 h 2420888"/>
              <a:gd name="connsiteX4" fmla="*/ 0 w 12192000"/>
              <a:gd name="connsiteY4" fmla="*/ 2420888 h 2420888"/>
              <a:gd name="connsiteX5" fmla="*/ 0 w 12192000"/>
              <a:gd name="connsiteY5" fmla="*/ 1736176 h 2420888"/>
              <a:gd name="connsiteX6" fmla="*/ 51720 w 12192000"/>
              <a:gd name="connsiteY6" fmla="*/ 1669636 h 2420888"/>
              <a:gd name="connsiteX7" fmla="*/ 6263680 w 12192000"/>
              <a:gd name="connsiteY7" fmla="*/ 0 h 2420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2420888">
                <a:moveTo>
                  <a:pt x="6263680" y="0"/>
                </a:moveTo>
                <a:cubicBezTo>
                  <a:pt x="8845625" y="0"/>
                  <a:pt x="11076199" y="549608"/>
                  <a:pt x="12126661" y="1346056"/>
                </a:cubicBezTo>
                <a:lnTo>
                  <a:pt x="12192000" y="1398856"/>
                </a:lnTo>
                <a:lnTo>
                  <a:pt x="12192000" y="2420888"/>
                </a:lnTo>
                <a:lnTo>
                  <a:pt x="0" y="2420888"/>
                </a:lnTo>
                <a:lnTo>
                  <a:pt x="0" y="1736176"/>
                </a:lnTo>
                <a:lnTo>
                  <a:pt x="51720" y="1669636"/>
                </a:lnTo>
                <a:cubicBezTo>
                  <a:pt x="875250" y="702334"/>
                  <a:pt x="3344959" y="0"/>
                  <a:pt x="6263680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95159F5-641A-B477-2420-C9A01F006DEA}"/>
              </a:ext>
            </a:extLst>
          </p:cNvPr>
          <p:cNvSpPr txBox="1"/>
          <p:nvPr/>
        </p:nvSpPr>
        <p:spPr>
          <a:xfrm>
            <a:off x="-2195" y="2262"/>
            <a:ext cx="8208386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6000" b="1" dirty="0">
                <a:solidFill>
                  <a:schemeClr val="accent1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C</a:t>
            </a:r>
            <a:r>
              <a:rPr lang="en-US" altLang="zh-CN" sz="4400" dirty="0">
                <a:solidFill>
                  <a:schemeClr val="accent1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ONTENTS &amp; </a:t>
            </a:r>
            <a:r>
              <a:rPr lang="en-US" altLang="zh-CN" sz="6000" b="1" dirty="0">
                <a:solidFill>
                  <a:schemeClr val="accent1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F</a:t>
            </a:r>
            <a:r>
              <a:rPr lang="en-US" altLang="zh-CN" sz="4400" dirty="0">
                <a:solidFill>
                  <a:schemeClr val="accent1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ramework</a:t>
            </a:r>
            <a:endParaRPr lang="zh-CN" altLang="en-US" sz="4400" dirty="0">
              <a:solidFill>
                <a:schemeClr val="accent1"/>
              </a:solidFill>
              <a:latin typeface="Times New Roman" panose="02020603050405020304" pitchFamily="18" charset="0"/>
              <a:ea typeface="KaiTi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2" name="文本框 12">
            <a:extLst>
              <a:ext uri="{FF2B5EF4-FFF2-40B4-BE49-F238E27FC236}">
                <a16:creationId xmlns:a16="http://schemas.microsoft.com/office/drawing/2014/main" id="{ECD8FF08-5B4C-0848-9041-4F74806799AC}"/>
              </a:ext>
            </a:extLst>
          </p:cNvPr>
          <p:cNvSpPr txBox="1"/>
          <p:nvPr/>
        </p:nvSpPr>
        <p:spPr>
          <a:xfrm>
            <a:off x="299354" y="1217442"/>
            <a:ext cx="11593288" cy="63094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Was </a:t>
            </a:r>
            <a:r>
              <a:rPr lang="en-US" altLang="zh-CN" sz="35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MINISO</a:t>
            </a:r>
            <a:r>
              <a:rPr lang="en-US" altLang="zh-CN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's IPO a </a:t>
            </a:r>
            <a:r>
              <a:rPr lang="en-US" altLang="zh-CN" sz="3500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Good</a:t>
            </a:r>
            <a:r>
              <a:rPr lang="en-US" altLang="zh-CN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or </a:t>
            </a:r>
            <a:r>
              <a:rPr lang="en-US" altLang="zh-CN" sz="3500" b="1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Bad</a:t>
            </a:r>
            <a:r>
              <a:rPr lang="en-US" altLang="zh-CN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deal ?</a:t>
            </a:r>
            <a:endParaRPr lang="zh-CN" altLang="en-US" sz="3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193287C-8DCE-4F4A-9C89-5EA84A51F6DD}"/>
              </a:ext>
            </a:extLst>
          </p:cNvPr>
          <p:cNvGrpSpPr/>
          <p:nvPr/>
        </p:nvGrpSpPr>
        <p:grpSpPr>
          <a:xfrm>
            <a:off x="191342" y="2047901"/>
            <a:ext cx="11809312" cy="4223681"/>
            <a:chOff x="191344" y="2000898"/>
            <a:chExt cx="11809312" cy="4223681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ABD6922D-641C-E445-8754-19DCA182B77A}"/>
                </a:ext>
              </a:extLst>
            </p:cNvPr>
            <p:cNvGrpSpPr/>
            <p:nvPr/>
          </p:nvGrpSpPr>
          <p:grpSpPr>
            <a:xfrm>
              <a:off x="191344" y="3069919"/>
              <a:ext cx="1944216" cy="3154660"/>
              <a:chOff x="191344" y="2780928"/>
              <a:chExt cx="1944216" cy="3154660"/>
            </a:xfrm>
          </p:grpSpPr>
          <p:sp>
            <p:nvSpPr>
              <p:cNvPr id="19" name="Rounded Rectangle 18">
                <a:extLst>
                  <a:ext uri="{FF2B5EF4-FFF2-40B4-BE49-F238E27FC236}">
                    <a16:creationId xmlns:a16="http://schemas.microsoft.com/office/drawing/2014/main" id="{1342EE9A-7837-BF44-AFBF-8309AFB61296}"/>
                  </a:ext>
                </a:extLst>
              </p:cNvPr>
              <p:cNvSpPr/>
              <p:nvPr/>
            </p:nvSpPr>
            <p:spPr>
              <a:xfrm>
                <a:off x="191344" y="2780928"/>
                <a:ext cx="1944216" cy="3154660"/>
              </a:xfrm>
              <a:prstGeom prst="roundRect">
                <a:avLst>
                  <a:gd name="adj" fmla="val 3505"/>
                </a:avLst>
              </a:prstGeom>
              <a:solidFill>
                <a:srgbClr val="FDEDEE">
                  <a:alpha val="80000"/>
                </a:srgbClr>
              </a:solidFill>
              <a:ln w="12700">
                <a:solidFill>
                  <a:schemeClr val="accent1"/>
                </a:solidFill>
                <a:prstDash val="dashDot"/>
              </a:ln>
              <a:effectLst>
                <a:reflection blurRad="6350" stA="50000" endA="300" endPos="55000" dir="5400000" sy="-100000" algn="bl" rotWithShape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 sz="2000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endParaRPr lang="en-CN" sz="2000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r>
                  <a:rPr lang="en-CN" sz="2000" b="1" i="1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MINISO </a:t>
                </a:r>
                <a:r>
                  <a:rPr lang="en-US" sz="2000" b="1" i="1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Profile</a:t>
                </a:r>
              </a:p>
              <a:p>
                <a:pPr algn="ctr"/>
                <a:endParaRPr lang="en-US" sz="1000" b="1" i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r>
                  <a:rPr lang="en-CN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Description</a:t>
                </a:r>
              </a:p>
              <a:p>
                <a:pPr algn="ctr"/>
                <a:r>
                  <a:rPr lang="en-CN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Development Path</a:t>
                </a:r>
              </a:p>
            </p:txBody>
          </p:sp>
          <p:sp>
            <p:nvSpPr>
              <p:cNvPr id="10" name="椭圆 9">
                <a:extLst>
                  <a:ext uri="{FF2B5EF4-FFF2-40B4-BE49-F238E27FC236}">
                    <a16:creationId xmlns:a16="http://schemas.microsoft.com/office/drawing/2014/main" id="{0817ED99-3225-A8DD-2A18-C6B209CA363C}"/>
                  </a:ext>
                </a:extLst>
              </p:cNvPr>
              <p:cNvSpPr/>
              <p:nvPr/>
            </p:nvSpPr>
            <p:spPr>
              <a:xfrm>
                <a:off x="781058" y="2976425"/>
                <a:ext cx="764787" cy="764787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alpha val="27000"/>
                    </a:schemeClr>
                  </a:gs>
                  <a:gs pos="69000">
                    <a:schemeClr val="accent1"/>
                  </a:gs>
                  <a:gs pos="36000">
                    <a:schemeClr val="accent1"/>
                  </a:gs>
                  <a:gs pos="100000">
                    <a:schemeClr val="accent1">
                      <a:alpha val="44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000" b="1" dirty="0">
                    <a:latin typeface="Times New Roman" panose="02020603050405020304" pitchFamily="18" charset="0"/>
                    <a:ea typeface="KaiTi" panose="02010609060101010101" pitchFamily="49" charset="-122"/>
                    <a:cs typeface="Times New Roman" panose="02020603050405020304" pitchFamily="18" charset="0"/>
                  </a:rPr>
                  <a:t>1</a:t>
                </a:r>
                <a:endParaRPr lang="zh-CN" altLang="en-US" sz="3000" b="1" dirty="0">
                  <a:latin typeface="Times New Roman" panose="02020603050405020304" pitchFamily="18" charset="0"/>
                  <a:ea typeface="KaiTi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6A4F940-75B9-2F48-868C-8ED63FAB5887}"/>
                </a:ext>
              </a:extLst>
            </p:cNvPr>
            <p:cNvGrpSpPr/>
            <p:nvPr/>
          </p:nvGrpSpPr>
          <p:grpSpPr>
            <a:xfrm>
              <a:off x="5123892" y="2000898"/>
              <a:ext cx="1944216" cy="3154660"/>
              <a:chOff x="5447928" y="1859512"/>
              <a:chExt cx="1944216" cy="3154660"/>
            </a:xfrm>
          </p:grpSpPr>
          <p:sp>
            <p:nvSpPr>
              <p:cNvPr id="20" name="Rounded Rectangle 19">
                <a:extLst>
                  <a:ext uri="{FF2B5EF4-FFF2-40B4-BE49-F238E27FC236}">
                    <a16:creationId xmlns:a16="http://schemas.microsoft.com/office/drawing/2014/main" id="{07C065F0-D3C5-104C-BB64-0292DEFC41E7}"/>
                  </a:ext>
                </a:extLst>
              </p:cNvPr>
              <p:cNvSpPr/>
              <p:nvPr/>
            </p:nvSpPr>
            <p:spPr>
              <a:xfrm>
                <a:off x="5447928" y="1859512"/>
                <a:ext cx="1944216" cy="3154660"/>
              </a:xfrm>
              <a:prstGeom prst="roundRect">
                <a:avLst>
                  <a:gd name="adj" fmla="val 3505"/>
                </a:avLst>
              </a:prstGeom>
              <a:solidFill>
                <a:srgbClr val="FDEDEE">
                  <a:alpha val="80000"/>
                </a:srgbClr>
              </a:solidFill>
              <a:ln w="12700">
                <a:solidFill>
                  <a:schemeClr val="accent1"/>
                </a:solidFill>
                <a:prstDash val="dashDot"/>
              </a:ln>
              <a:effectLst>
                <a:reflection blurRad="6350" stA="50000" endA="300" endPos="55000" dir="5400000" sy="-100000" algn="bl" rotWithShape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endParaRPr lang="en-US" sz="2000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r>
                  <a:rPr lang="en-US" sz="2000" b="1" i="1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Valuation Preparation</a:t>
                </a:r>
              </a:p>
              <a:p>
                <a:pPr algn="ctr"/>
                <a:endParaRPr lang="en-US" sz="1050" b="1" i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Industry</a:t>
                </a:r>
                <a:r>
                  <a:rPr lang="zh-CN" alt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Analysis</a:t>
                </a:r>
                <a:endPara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Business </a:t>
                </a:r>
                <a:r>
                  <a:rPr lang="en-US" altLang="zh-CN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Analysis</a:t>
                </a:r>
                <a:endPara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Finance </a:t>
                </a:r>
                <a:r>
                  <a:rPr lang="en-US" altLang="zh-CN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Analysis</a:t>
                </a:r>
                <a:endPara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" name="椭圆 9">
                <a:extLst>
                  <a:ext uri="{FF2B5EF4-FFF2-40B4-BE49-F238E27FC236}">
                    <a16:creationId xmlns:a16="http://schemas.microsoft.com/office/drawing/2014/main" id="{0F72FA83-CB21-5A43-8596-400D5D366A30}"/>
                  </a:ext>
                </a:extLst>
              </p:cNvPr>
              <p:cNvSpPr/>
              <p:nvPr/>
            </p:nvSpPr>
            <p:spPr>
              <a:xfrm>
                <a:off x="6037642" y="2055009"/>
                <a:ext cx="764787" cy="764787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alpha val="27000"/>
                    </a:schemeClr>
                  </a:gs>
                  <a:gs pos="69000">
                    <a:schemeClr val="accent1"/>
                  </a:gs>
                  <a:gs pos="36000">
                    <a:schemeClr val="accent1"/>
                  </a:gs>
                  <a:gs pos="100000">
                    <a:schemeClr val="accent1">
                      <a:alpha val="44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  <a:ln>
                <a:noFill/>
                <a:prstDash val="dash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000" b="1" dirty="0">
                    <a:latin typeface="Times New Roman" panose="02020603050405020304" pitchFamily="18" charset="0"/>
                    <a:ea typeface="KaiTi" panose="02010609060101010101" pitchFamily="49" charset="-122"/>
                    <a:cs typeface="Times New Roman" panose="02020603050405020304" pitchFamily="18" charset="0"/>
                  </a:rPr>
                  <a:t>3</a:t>
                </a:r>
                <a:endParaRPr lang="zh-CN" altLang="en-US" sz="3000" b="1" dirty="0">
                  <a:latin typeface="Times New Roman" panose="02020603050405020304" pitchFamily="18" charset="0"/>
                  <a:ea typeface="KaiTi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F9E99881-7557-EB40-A631-752D479CA98A}"/>
                </a:ext>
              </a:extLst>
            </p:cNvPr>
            <p:cNvGrpSpPr/>
            <p:nvPr/>
          </p:nvGrpSpPr>
          <p:grpSpPr>
            <a:xfrm>
              <a:off x="10056440" y="3069919"/>
              <a:ext cx="1944216" cy="3154660"/>
              <a:chOff x="5447928" y="1859512"/>
              <a:chExt cx="1944216" cy="3154660"/>
            </a:xfrm>
          </p:grpSpPr>
          <p:sp>
            <p:nvSpPr>
              <p:cNvPr id="23" name="Rounded Rectangle 22">
                <a:extLst>
                  <a:ext uri="{FF2B5EF4-FFF2-40B4-BE49-F238E27FC236}">
                    <a16:creationId xmlns:a16="http://schemas.microsoft.com/office/drawing/2014/main" id="{9EFD5CC2-6213-044B-830D-BDA7C7A8518E}"/>
                  </a:ext>
                </a:extLst>
              </p:cNvPr>
              <p:cNvSpPr/>
              <p:nvPr/>
            </p:nvSpPr>
            <p:spPr>
              <a:xfrm>
                <a:off x="5447928" y="1859512"/>
                <a:ext cx="1944216" cy="3154660"/>
              </a:xfrm>
              <a:prstGeom prst="roundRect">
                <a:avLst>
                  <a:gd name="adj" fmla="val 3505"/>
                </a:avLst>
              </a:prstGeom>
              <a:solidFill>
                <a:srgbClr val="FDEDEE">
                  <a:alpha val="80000"/>
                </a:srgbClr>
              </a:solidFill>
              <a:ln w="12700">
                <a:solidFill>
                  <a:schemeClr val="accent1"/>
                </a:solidFill>
                <a:prstDash val="dashDot"/>
              </a:ln>
              <a:effectLst>
                <a:reflection blurRad="6350" stA="50000" endA="300" endPos="55000" dir="5400000" sy="-100000" algn="bl" rotWithShape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endParaRPr lang="en-US" sz="2000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r>
                  <a:rPr lang="en-US" sz="2000" b="1" i="1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Extension</a:t>
                </a:r>
              </a:p>
              <a:p>
                <a:pPr algn="ctr"/>
                <a:endParaRPr lang="en-US" sz="1000" b="1" i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r>
                  <a:rPr lang="en-US" u="sng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Quantitative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Trading Strategy</a:t>
                </a:r>
              </a:p>
              <a:p>
                <a:pPr algn="ctr"/>
                <a:endParaRPr lang="en-US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" name="椭圆 9">
                <a:extLst>
                  <a:ext uri="{FF2B5EF4-FFF2-40B4-BE49-F238E27FC236}">
                    <a16:creationId xmlns:a16="http://schemas.microsoft.com/office/drawing/2014/main" id="{0B81203F-B499-7A45-A1EF-1947F85700B3}"/>
                  </a:ext>
                </a:extLst>
              </p:cNvPr>
              <p:cNvSpPr/>
              <p:nvPr/>
            </p:nvSpPr>
            <p:spPr>
              <a:xfrm>
                <a:off x="6037642" y="2055009"/>
                <a:ext cx="764787" cy="764787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alpha val="27000"/>
                    </a:schemeClr>
                  </a:gs>
                  <a:gs pos="69000">
                    <a:schemeClr val="accent1"/>
                  </a:gs>
                  <a:gs pos="36000">
                    <a:schemeClr val="accent1"/>
                  </a:gs>
                  <a:gs pos="100000">
                    <a:schemeClr val="accent1">
                      <a:alpha val="44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  <a:ln>
                <a:noFill/>
                <a:prstDash val="dash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000" b="1" dirty="0">
                    <a:latin typeface="Times New Roman" panose="02020603050405020304" pitchFamily="18" charset="0"/>
                    <a:ea typeface="KaiTi" panose="02010609060101010101" pitchFamily="49" charset="-122"/>
                    <a:cs typeface="Times New Roman" panose="02020603050405020304" pitchFamily="18" charset="0"/>
                  </a:rPr>
                  <a:t>5</a:t>
                </a:r>
                <a:endParaRPr lang="zh-CN" altLang="en-US" sz="3000" b="1" dirty="0">
                  <a:latin typeface="Times New Roman" panose="02020603050405020304" pitchFamily="18" charset="0"/>
                  <a:ea typeface="KaiTi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CF60DA11-1B2D-124E-8C3F-47D2441C872F}"/>
                </a:ext>
              </a:extLst>
            </p:cNvPr>
            <p:cNvGrpSpPr/>
            <p:nvPr/>
          </p:nvGrpSpPr>
          <p:grpSpPr>
            <a:xfrm>
              <a:off x="2657618" y="2452873"/>
              <a:ext cx="1944216" cy="3154660"/>
              <a:chOff x="5447928" y="1859512"/>
              <a:chExt cx="1944216" cy="3154660"/>
            </a:xfrm>
          </p:grpSpPr>
          <p:sp>
            <p:nvSpPr>
              <p:cNvPr id="26" name="Rounded Rectangle 25">
                <a:extLst>
                  <a:ext uri="{FF2B5EF4-FFF2-40B4-BE49-F238E27FC236}">
                    <a16:creationId xmlns:a16="http://schemas.microsoft.com/office/drawing/2014/main" id="{F4A9B7E5-EFB3-BB49-8F0D-34EA571689A0}"/>
                  </a:ext>
                </a:extLst>
              </p:cNvPr>
              <p:cNvSpPr/>
              <p:nvPr/>
            </p:nvSpPr>
            <p:spPr>
              <a:xfrm>
                <a:off x="5447928" y="1859512"/>
                <a:ext cx="1944216" cy="3154660"/>
              </a:xfrm>
              <a:prstGeom prst="roundRect">
                <a:avLst>
                  <a:gd name="adj" fmla="val 3505"/>
                </a:avLst>
              </a:prstGeom>
              <a:solidFill>
                <a:srgbClr val="FDEDEE">
                  <a:alpha val="48000"/>
                </a:srgbClr>
              </a:solidFill>
              <a:ln w="12700">
                <a:solidFill>
                  <a:schemeClr val="accent1"/>
                </a:solidFill>
                <a:prstDash val="dashDot"/>
              </a:ln>
              <a:effectLst>
                <a:reflection blurRad="6350" stA="50000" endA="300" endPos="55000" dir="5400000" sy="-100000" algn="bl" rotWithShape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endParaRPr lang="en-US" sz="2000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r>
                  <a:rPr lang="en-CN" sz="2000" b="1" i="1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IPO</a:t>
                </a:r>
                <a:r>
                  <a:rPr lang="zh-CN" altLang="en-US" sz="2000" b="1" i="1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000" b="1" i="1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Overview</a:t>
                </a:r>
                <a:endParaRPr lang="en-US" sz="2000" b="1" i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endParaRPr lang="en-US" sz="1000" b="1" i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Issue Shares</a:t>
                </a: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Issue Price</a:t>
                </a: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Raise Money</a:t>
                </a:r>
              </a:p>
              <a:p>
                <a:pPr algn="ctr"/>
                <a:endParaRPr lang="en-US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" name="椭圆 9">
                <a:extLst>
                  <a:ext uri="{FF2B5EF4-FFF2-40B4-BE49-F238E27FC236}">
                    <a16:creationId xmlns:a16="http://schemas.microsoft.com/office/drawing/2014/main" id="{F7882902-9FA5-3944-AA31-264AEB9B9DA7}"/>
                  </a:ext>
                </a:extLst>
              </p:cNvPr>
              <p:cNvSpPr/>
              <p:nvPr/>
            </p:nvSpPr>
            <p:spPr>
              <a:xfrm>
                <a:off x="6037642" y="2055009"/>
                <a:ext cx="764787" cy="764787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alpha val="27000"/>
                    </a:schemeClr>
                  </a:gs>
                  <a:gs pos="69000">
                    <a:schemeClr val="accent1"/>
                  </a:gs>
                  <a:gs pos="36000">
                    <a:schemeClr val="accent1"/>
                  </a:gs>
                  <a:gs pos="100000">
                    <a:schemeClr val="accent1">
                      <a:alpha val="44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  <a:ln>
                <a:noFill/>
                <a:prstDash val="dash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000" b="1" dirty="0">
                    <a:latin typeface="Times New Roman" panose="02020603050405020304" pitchFamily="18" charset="0"/>
                    <a:ea typeface="KaiTi" panose="02010609060101010101" pitchFamily="49" charset="-122"/>
                    <a:cs typeface="Times New Roman" panose="02020603050405020304" pitchFamily="18" charset="0"/>
                  </a:rPr>
                  <a:t>2</a:t>
                </a:r>
                <a:endParaRPr lang="zh-CN" altLang="en-US" sz="3000" b="1" dirty="0">
                  <a:latin typeface="Times New Roman" panose="02020603050405020304" pitchFamily="18" charset="0"/>
                  <a:ea typeface="KaiTi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254FAF09-FDB2-B34B-8C61-DE50352A86E7}"/>
                </a:ext>
              </a:extLst>
            </p:cNvPr>
            <p:cNvGrpSpPr/>
            <p:nvPr/>
          </p:nvGrpSpPr>
          <p:grpSpPr>
            <a:xfrm>
              <a:off x="7590166" y="2452873"/>
              <a:ext cx="1944216" cy="3154660"/>
              <a:chOff x="5447928" y="1859512"/>
              <a:chExt cx="1944216" cy="3154660"/>
            </a:xfrm>
          </p:grpSpPr>
          <p:sp>
            <p:nvSpPr>
              <p:cNvPr id="29" name="Rounded Rectangle 28">
                <a:extLst>
                  <a:ext uri="{FF2B5EF4-FFF2-40B4-BE49-F238E27FC236}">
                    <a16:creationId xmlns:a16="http://schemas.microsoft.com/office/drawing/2014/main" id="{022A5930-027F-C14D-92AC-3754D8ABEC83}"/>
                  </a:ext>
                </a:extLst>
              </p:cNvPr>
              <p:cNvSpPr/>
              <p:nvPr/>
            </p:nvSpPr>
            <p:spPr>
              <a:xfrm>
                <a:off x="5447928" y="1859512"/>
                <a:ext cx="1944216" cy="3154660"/>
              </a:xfrm>
              <a:prstGeom prst="roundRect">
                <a:avLst>
                  <a:gd name="adj" fmla="val 3505"/>
                </a:avLst>
              </a:prstGeom>
              <a:solidFill>
                <a:srgbClr val="FDEDEE">
                  <a:alpha val="80000"/>
                </a:srgbClr>
              </a:solidFill>
              <a:ln w="12700">
                <a:solidFill>
                  <a:schemeClr val="accent1"/>
                </a:solidFill>
                <a:prstDash val="dashDot"/>
              </a:ln>
              <a:effectLst>
                <a:reflection blurRad="6350" stA="50000" endA="300" endPos="55000" dir="5400000" sy="-100000" algn="bl" rotWithShape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endParaRPr lang="en-US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r>
                  <a:rPr lang="en-US" sz="2000" b="1" i="1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Valuation</a:t>
                </a:r>
              </a:p>
              <a:p>
                <a:pPr algn="ctr"/>
                <a:endParaRPr lang="en-US" sz="1000" b="1" i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Fundamental</a:t>
                </a: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Relative</a:t>
                </a:r>
              </a:p>
              <a:p>
                <a:pPr algn="ctr"/>
                <a:endParaRPr lang="en-US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" name="椭圆 9">
                <a:extLst>
                  <a:ext uri="{FF2B5EF4-FFF2-40B4-BE49-F238E27FC236}">
                    <a16:creationId xmlns:a16="http://schemas.microsoft.com/office/drawing/2014/main" id="{0F7F0006-A6E4-A34B-8A8E-13C37C091A9A}"/>
                  </a:ext>
                </a:extLst>
              </p:cNvPr>
              <p:cNvSpPr/>
              <p:nvPr/>
            </p:nvSpPr>
            <p:spPr>
              <a:xfrm>
                <a:off x="6037642" y="2055009"/>
                <a:ext cx="764787" cy="764787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alpha val="27000"/>
                    </a:schemeClr>
                  </a:gs>
                  <a:gs pos="69000">
                    <a:schemeClr val="accent1"/>
                  </a:gs>
                  <a:gs pos="36000">
                    <a:schemeClr val="accent1"/>
                  </a:gs>
                  <a:gs pos="100000">
                    <a:schemeClr val="accent1">
                      <a:alpha val="44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  <a:ln>
                <a:noFill/>
                <a:prstDash val="dash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000" b="1" dirty="0">
                    <a:latin typeface="Times New Roman" panose="02020603050405020304" pitchFamily="18" charset="0"/>
                    <a:ea typeface="KaiTi" panose="02010609060101010101" pitchFamily="49" charset="-122"/>
                    <a:cs typeface="Times New Roman" panose="02020603050405020304" pitchFamily="18" charset="0"/>
                  </a:rPr>
                  <a:t>4</a:t>
                </a:r>
                <a:endParaRPr lang="zh-CN" altLang="en-US" sz="3000" b="1" dirty="0">
                  <a:latin typeface="Times New Roman" panose="02020603050405020304" pitchFamily="18" charset="0"/>
                  <a:ea typeface="KaiTi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960946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F132FCA-ED74-F144-B96F-D9DF8CC118C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67408" y="181801"/>
            <a:ext cx="9649072" cy="503999"/>
          </a:xfrm>
        </p:spPr>
        <p:txBody>
          <a:bodyPr/>
          <a:lstStyle/>
          <a:p>
            <a:r>
              <a:rPr lang="en-US" altLang="zh-CN" sz="2800" b="1" dirty="0">
                <a:effectLst/>
                <a:latin typeface="Times New Roman" panose="02020603050405020304" pitchFamily="18" charset="0"/>
              </a:rPr>
              <a:t>3.3.2</a:t>
            </a:r>
            <a:r>
              <a:rPr lang="zh-CN" altLang="en-US" sz="2800" b="1" dirty="0">
                <a:effectLst/>
                <a:latin typeface="Times New Roman" panose="02020603050405020304" pitchFamily="18" charset="0"/>
              </a:rPr>
              <a:t> </a:t>
            </a:r>
            <a:r>
              <a:rPr lang="en-US" altLang="zh-CN" sz="2800" b="1" dirty="0">
                <a:effectLst/>
                <a:latin typeface="Times New Roman" panose="02020603050405020304" pitchFamily="18" charset="0"/>
              </a:rPr>
              <a:t>Financial Analysis: </a:t>
            </a:r>
            <a:r>
              <a:rPr lang="en-US" altLang="zh-CN" sz="2800" b="1" dirty="0">
                <a:solidFill>
                  <a:schemeClr val="accent1"/>
                </a:solidFill>
                <a:effectLst/>
                <a:latin typeface="Times New Roman" panose="02020603050405020304" pitchFamily="18" charset="0"/>
              </a:rPr>
              <a:t>Rationale and Necessity of the IPO</a:t>
            </a:r>
            <a:endParaRPr lang="en-US" altLang="zh-CN" sz="2800" dirty="0">
              <a:solidFill>
                <a:schemeClr val="accent1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2212C1-DDF6-F547-891F-BF52B6C147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F3F4A9-0F58-437F-968E-A13FC12BE5D0}" type="slidenum">
              <a:rPr lang="zh-CN" altLang="en-US" smtClean="0"/>
              <a:pPr/>
              <a:t>20</a:t>
            </a:fld>
            <a:endParaRPr lang="zh-CN" altLang="en-US" dirty="0"/>
          </a:p>
        </p:txBody>
      </p:sp>
      <p:sp>
        <p:nvSpPr>
          <p:cNvPr id="38" name="TextBox 302">
            <a:extLst>
              <a:ext uri="{FF2B5EF4-FFF2-40B4-BE49-F238E27FC236}">
                <a16:creationId xmlns:a16="http://schemas.microsoft.com/office/drawing/2014/main" id="{31C585E9-CE2D-BD4A-BB93-686A1AFBDBFC}"/>
              </a:ext>
            </a:extLst>
          </p:cNvPr>
          <p:cNvSpPr txBox="1"/>
          <p:nvPr/>
        </p:nvSpPr>
        <p:spPr>
          <a:xfrm>
            <a:off x="0" y="6550223"/>
            <a:ext cx="4061561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CN" sz="1400" i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lang="en-US" sz="1400" i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</a:t>
            </a:r>
            <a:r>
              <a:rPr lang="en-US" altLang="zh-CN" sz="1400" i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ource: MINISO Prospectus (2022.06.30), Wind</a:t>
            </a:r>
            <a:endParaRPr lang="en-CN" sz="1400" i="1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25197E2-44CD-AB4E-8490-D6784A08ECE8}"/>
              </a:ext>
            </a:extLst>
          </p:cNvPr>
          <p:cNvGrpSpPr/>
          <p:nvPr/>
        </p:nvGrpSpPr>
        <p:grpSpPr>
          <a:xfrm>
            <a:off x="50428" y="577821"/>
            <a:ext cx="12091142" cy="5310731"/>
            <a:chOff x="-86104" y="646152"/>
            <a:chExt cx="12091142" cy="5310731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B8D5232-ED86-A645-85D1-D1FC2584E4A2}"/>
                </a:ext>
              </a:extLst>
            </p:cNvPr>
            <p:cNvGrpSpPr/>
            <p:nvPr/>
          </p:nvGrpSpPr>
          <p:grpSpPr>
            <a:xfrm>
              <a:off x="2627595" y="646152"/>
              <a:ext cx="5063720" cy="4012502"/>
              <a:chOff x="2627595" y="646152"/>
              <a:chExt cx="5063720" cy="4012502"/>
            </a:xfrm>
          </p:grpSpPr>
          <p:sp>
            <p:nvSpPr>
              <p:cNvPr id="41" name="矩形 210">
                <a:extLst>
                  <a:ext uri="{FF2B5EF4-FFF2-40B4-BE49-F238E27FC236}">
                    <a16:creationId xmlns:a16="http://schemas.microsoft.com/office/drawing/2014/main" id="{AA2FFC76-3097-3841-9AF6-F809A12321EB}"/>
                  </a:ext>
                </a:extLst>
              </p:cNvPr>
              <p:cNvSpPr/>
              <p:nvPr/>
            </p:nvSpPr>
            <p:spPr>
              <a:xfrm>
                <a:off x="2627595" y="646152"/>
                <a:ext cx="5063720" cy="4012502"/>
              </a:xfrm>
              <a:prstGeom prst="rect">
                <a:avLst/>
              </a:prstGeom>
              <a:solidFill>
                <a:schemeClr val="tx2">
                  <a:lumMod val="10000"/>
                  <a:lumOff val="90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  <a:prstDash val="sysDash"/>
              </a:ln>
              <a:effectLst>
                <a:softEdge rad="317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50" name="图形 20">
                <a:extLst>
                  <a:ext uri="{FF2B5EF4-FFF2-40B4-BE49-F238E27FC236}">
                    <a16:creationId xmlns:a16="http://schemas.microsoft.com/office/drawing/2014/main" id="{01A8B0A2-4B71-674E-8A4C-A49E98A631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255358" y="1147339"/>
                <a:ext cx="807480" cy="782220"/>
              </a:xfrm>
              <a:prstGeom prst="rect">
                <a:avLst/>
              </a:prstGeom>
            </p:spPr>
          </p:pic>
          <p:sp>
            <p:nvSpPr>
              <p:cNvPr id="51" name="Rectangle 3">
                <a:extLst>
                  <a:ext uri="{FF2B5EF4-FFF2-40B4-BE49-F238E27FC236}">
                    <a16:creationId xmlns:a16="http://schemas.microsoft.com/office/drawing/2014/main" id="{B29B2546-B504-A141-9F3F-B457846ACD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30915" y="3881080"/>
                <a:ext cx="1383467" cy="3077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1" strike="noStrike" kern="0" cap="none" spc="0" normalizeH="0" baseline="0" noProof="0" dirty="0">
                    <a:ln>
                      <a:noFill/>
                    </a:ln>
                    <a:solidFill>
                      <a:srgbClr val="FFC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</a:t>
                </a:r>
                <a:r>
                  <a:rPr kumimoji="0" lang="zh-CN" altLang="zh-CN" sz="1400" b="1" strike="noStrike" kern="0" cap="none" spc="0" normalizeH="0" baseline="0" noProof="0" dirty="0">
                    <a:ln>
                      <a:noFill/>
                    </a:ln>
                    <a:solidFill>
                      <a:srgbClr val="FFC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xternal</a:t>
                </a:r>
                <a:r>
                  <a:rPr lang="en-US" altLang="zh-CN" sz="1400" b="1" kern="0" dirty="0">
                    <a:solidFill>
                      <a:srgbClr val="FFC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zh-CN" sz="1400" b="1" strike="noStrike" kern="0" cap="none" spc="0" normalizeH="0" baseline="0" noProof="0" dirty="0">
                    <a:ln>
                      <a:noFill/>
                    </a:ln>
                    <a:solidFill>
                      <a:srgbClr val="FFC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</a:t>
                </a:r>
                <a:r>
                  <a:rPr kumimoji="0" lang="zh-CN" altLang="zh-CN" sz="1400" b="1" strike="noStrike" kern="0" cap="none" spc="0" normalizeH="0" baseline="0" noProof="0" dirty="0">
                    <a:ln>
                      <a:noFill/>
                    </a:ln>
                    <a:solidFill>
                      <a:srgbClr val="FFC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isks</a:t>
                </a:r>
              </a:p>
            </p:txBody>
          </p:sp>
          <p:sp>
            <p:nvSpPr>
              <p:cNvPr id="52" name="文本框 27">
                <a:extLst>
                  <a:ext uri="{FF2B5EF4-FFF2-40B4-BE49-F238E27FC236}">
                    <a16:creationId xmlns:a16="http://schemas.microsoft.com/office/drawing/2014/main" id="{4E084823-D262-5744-B2DA-472D1BC4AC08}"/>
                  </a:ext>
                </a:extLst>
              </p:cNvPr>
              <p:cNvSpPr txBox="1"/>
              <p:nvPr/>
            </p:nvSpPr>
            <p:spPr>
              <a:xfrm>
                <a:off x="2812909" y="2014749"/>
                <a:ext cx="1692378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zh-CN" sz="1400" b="1" strike="noStrike" kern="0" cap="none" spc="0" normalizeH="0" baseline="0" noProof="0" dirty="0">
                    <a:ln>
                      <a:noFill/>
                    </a:ln>
                    <a:solidFill>
                      <a:schemeClr val="accent3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Declining </a:t>
                </a:r>
                <a:r>
                  <a:rPr lang="en-US" altLang="zh-CN" sz="1400" b="1" kern="0" dirty="0">
                    <a:solidFill>
                      <a:schemeClr val="accent3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Revenue</a:t>
                </a:r>
                <a:endParaRPr kumimoji="0" lang="zh-CN" altLang="en-US" sz="1400" b="1" strike="noStrike" kern="0" cap="none" spc="0" normalizeH="0" baseline="0" noProof="0" dirty="0">
                  <a:ln>
                    <a:noFill/>
                  </a:ln>
                  <a:solidFill>
                    <a:schemeClr val="accent3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3" name="文本框 29">
                <a:extLst>
                  <a:ext uri="{FF2B5EF4-FFF2-40B4-BE49-F238E27FC236}">
                    <a16:creationId xmlns:a16="http://schemas.microsoft.com/office/drawing/2014/main" id="{323D7AE5-D6AD-DB41-A56F-FEA1A16D6F3F}"/>
                  </a:ext>
                </a:extLst>
              </p:cNvPr>
              <p:cNvSpPr txBox="1"/>
              <p:nvPr/>
            </p:nvSpPr>
            <p:spPr>
              <a:xfrm>
                <a:off x="5895307" y="2065838"/>
                <a:ext cx="1335076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1" strike="noStrike" kern="0" cap="none" spc="0" normalizeH="0" baseline="0" noProof="0" dirty="0">
                    <a:ln>
                      <a:noFill/>
                    </a:ln>
                    <a:solidFill>
                      <a:schemeClr val="accent4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</a:t>
                </a:r>
                <a:r>
                  <a:rPr kumimoji="0" lang="zh-CN" altLang="zh-CN" sz="1400" b="1" strike="noStrike" kern="0" cap="none" spc="0" normalizeH="0" baseline="0" noProof="0" dirty="0">
                    <a:ln>
                      <a:noFill/>
                    </a:ln>
                    <a:solidFill>
                      <a:schemeClr val="accent4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ising</a:t>
                </a:r>
                <a:r>
                  <a:rPr lang="en-US" altLang="zh-CN" sz="1400" b="1" kern="0" dirty="0">
                    <a:solidFill>
                      <a:schemeClr val="accent4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zh-CN" sz="1400" b="1" strike="noStrike" kern="0" cap="none" spc="0" normalizeH="0" baseline="0" noProof="0" dirty="0">
                    <a:ln>
                      <a:noFill/>
                    </a:ln>
                    <a:solidFill>
                      <a:schemeClr val="accent4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</a:t>
                </a:r>
                <a:r>
                  <a:rPr kumimoji="0" lang="zh-CN" altLang="zh-CN" sz="1400" b="1" strike="noStrike" kern="0" cap="none" spc="0" normalizeH="0" baseline="0" noProof="0" dirty="0">
                    <a:ln>
                      <a:noFill/>
                    </a:ln>
                    <a:solidFill>
                      <a:schemeClr val="accent4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osts </a:t>
                </a:r>
                <a:endParaRPr kumimoji="0" lang="zh-CN" altLang="en-US" sz="1400" b="1" strike="noStrike" kern="0" cap="none" spc="0" normalizeH="0" baseline="0" noProof="0" dirty="0">
                  <a:ln>
                    <a:noFill/>
                  </a:ln>
                  <a:solidFill>
                    <a:schemeClr val="accent4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4" name="文本框 31">
                <a:extLst>
                  <a:ext uri="{FF2B5EF4-FFF2-40B4-BE49-F238E27FC236}">
                    <a16:creationId xmlns:a16="http://schemas.microsoft.com/office/drawing/2014/main" id="{2BCF5114-01D7-084E-8D69-61992F2C3E8A}"/>
                  </a:ext>
                </a:extLst>
              </p:cNvPr>
              <p:cNvSpPr txBox="1"/>
              <p:nvPr/>
            </p:nvSpPr>
            <p:spPr>
              <a:xfrm>
                <a:off x="2764493" y="3757970"/>
                <a:ext cx="175940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1" strike="noStrike" kern="0" cap="none" spc="0" normalizeH="0" baseline="0" noProof="0" dirty="0">
                    <a:ln>
                      <a:noFill/>
                    </a:ln>
                    <a:solidFill>
                      <a:schemeClr val="accent6">
                        <a:lumMod val="50000"/>
                      </a:schemeClr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Declining Single Store Revenue</a:t>
                </a:r>
              </a:p>
            </p:txBody>
          </p:sp>
          <p:grpSp>
            <p:nvGrpSpPr>
              <p:cNvPr id="56" name="组合 121">
                <a:extLst>
                  <a:ext uri="{FF2B5EF4-FFF2-40B4-BE49-F238E27FC236}">
                    <a16:creationId xmlns:a16="http://schemas.microsoft.com/office/drawing/2014/main" id="{4311C4DA-13CA-6640-8961-F17917697B1E}"/>
                  </a:ext>
                </a:extLst>
              </p:cNvPr>
              <p:cNvGrpSpPr/>
              <p:nvPr/>
            </p:nvGrpSpPr>
            <p:grpSpPr>
              <a:xfrm>
                <a:off x="6161873" y="1017291"/>
                <a:ext cx="1010710" cy="997458"/>
                <a:chOff x="4957541" y="3030562"/>
                <a:chExt cx="703422" cy="694199"/>
              </a:xfrm>
            </p:grpSpPr>
            <p:pic>
              <p:nvPicPr>
                <p:cNvPr id="57" name="图形 100">
                  <a:extLst>
                    <a:ext uri="{FF2B5EF4-FFF2-40B4-BE49-F238E27FC236}">
                      <a16:creationId xmlns:a16="http://schemas.microsoft.com/office/drawing/2014/main" id="{3E6E3B0D-873F-6446-A065-9EF41844EFF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957541" y="3166633"/>
                  <a:ext cx="558128" cy="558128"/>
                </a:xfrm>
                <a:prstGeom prst="rect">
                  <a:avLst/>
                </a:prstGeom>
              </p:spPr>
            </p:pic>
            <p:pic>
              <p:nvPicPr>
                <p:cNvPr id="58" name="图形 101">
                  <a:extLst>
                    <a:ext uri="{FF2B5EF4-FFF2-40B4-BE49-F238E27FC236}">
                      <a16:creationId xmlns:a16="http://schemas.microsoft.com/office/drawing/2014/main" id="{3BE61F09-09B3-134C-A4E6-38C91D8167A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78227" y="3030562"/>
                  <a:ext cx="382736" cy="382736"/>
                </a:xfrm>
                <a:prstGeom prst="rect">
                  <a:avLst/>
                </a:prstGeom>
              </p:spPr>
            </p:pic>
          </p:grpSp>
          <p:pic>
            <p:nvPicPr>
              <p:cNvPr id="60" name="图形 12">
                <a:extLst>
                  <a:ext uri="{FF2B5EF4-FFF2-40B4-BE49-F238E27FC236}">
                    <a16:creationId xmlns:a16="http://schemas.microsoft.com/office/drawing/2014/main" id="{5116AE67-1DD2-4648-B8B0-FC80F7CA1C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6216640" y="2872230"/>
                <a:ext cx="812019" cy="812019"/>
              </a:xfrm>
              <a:prstGeom prst="rect">
                <a:avLst/>
              </a:prstGeom>
            </p:spPr>
          </p:pic>
          <p:pic>
            <p:nvPicPr>
              <p:cNvPr id="98" name="Picture 2" descr="What an IPO is and whether it makes sense to invest in it | ATAS">
                <a:extLst>
                  <a:ext uri="{FF2B5EF4-FFF2-40B4-BE49-F238E27FC236}">
                    <a16:creationId xmlns:a16="http://schemas.microsoft.com/office/drawing/2014/main" id="{B95BF307-C749-A24F-B00E-78195570E66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49096" y="2093538"/>
                <a:ext cx="1432575" cy="1273400"/>
              </a:xfrm>
              <a:prstGeom prst="rect">
                <a:avLst/>
              </a:prstGeom>
              <a:noFill/>
              <a:effectLst>
                <a:softEdge rad="127000"/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9" name="图形 209">
                <a:extLst>
                  <a:ext uri="{FF2B5EF4-FFF2-40B4-BE49-F238E27FC236}">
                    <a16:creationId xmlns:a16="http://schemas.microsoft.com/office/drawing/2014/main" id="{4FF24562-D74B-714F-B5B0-F40B0C42B0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274229" y="2912636"/>
                <a:ext cx="743819" cy="743819"/>
              </a:xfrm>
              <a:prstGeom prst="rect">
                <a:avLst/>
              </a:prstGeom>
            </p:spPr>
          </p:pic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75DDC6FC-324A-B049-9EDA-936AE406888C}"/>
                </a:ext>
              </a:extLst>
            </p:cNvPr>
            <p:cNvGrpSpPr/>
            <p:nvPr/>
          </p:nvGrpSpPr>
          <p:grpSpPr>
            <a:xfrm>
              <a:off x="-86104" y="1006645"/>
              <a:ext cx="12091142" cy="4950238"/>
              <a:chOff x="-86104" y="1006645"/>
              <a:chExt cx="12091142" cy="4950238"/>
            </a:xfrm>
          </p:grpSpPr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EFE7EB59-01E2-844C-AFFE-0CB689FD27D2}"/>
                  </a:ext>
                </a:extLst>
              </p:cNvPr>
              <p:cNvGrpSpPr/>
              <p:nvPr/>
            </p:nvGrpSpPr>
            <p:grpSpPr>
              <a:xfrm>
                <a:off x="-86104" y="1006645"/>
                <a:ext cx="2861439" cy="3281047"/>
                <a:chOff x="-84015" y="822194"/>
                <a:chExt cx="2861439" cy="3281047"/>
              </a:xfrm>
            </p:grpSpPr>
            <p:sp>
              <p:nvSpPr>
                <p:cNvPr id="40" name="矩形 217">
                  <a:extLst>
                    <a:ext uri="{FF2B5EF4-FFF2-40B4-BE49-F238E27FC236}">
                      <a16:creationId xmlns:a16="http://schemas.microsoft.com/office/drawing/2014/main" id="{79F1A76B-50B2-6649-A161-FA768DCD5B8B}"/>
                    </a:ext>
                  </a:extLst>
                </p:cNvPr>
                <p:cNvSpPr/>
                <p:nvPr/>
              </p:nvSpPr>
              <p:spPr>
                <a:xfrm>
                  <a:off x="-84015" y="822194"/>
                  <a:ext cx="2861439" cy="3281047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bg1">
                      <a:lumMod val="65000"/>
                    </a:schemeClr>
                  </a:solidFill>
                  <a:prstDash val="sysDash"/>
                </a:ln>
                <a:effectLst>
                  <a:softEdge rad="31750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grpSp>
              <p:nvGrpSpPr>
                <p:cNvPr id="7" name="Group 6">
                  <a:extLst>
                    <a:ext uri="{FF2B5EF4-FFF2-40B4-BE49-F238E27FC236}">
                      <a16:creationId xmlns:a16="http://schemas.microsoft.com/office/drawing/2014/main" id="{8CAA8BDB-956A-2747-ACAF-3458E4EC414A}"/>
                    </a:ext>
                  </a:extLst>
                </p:cNvPr>
                <p:cNvGrpSpPr/>
                <p:nvPr/>
              </p:nvGrpSpPr>
              <p:grpSpPr>
                <a:xfrm>
                  <a:off x="54746" y="1065204"/>
                  <a:ext cx="2574938" cy="2785314"/>
                  <a:chOff x="54746" y="1065204"/>
                  <a:chExt cx="2574938" cy="2785314"/>
                </a:xfrm>
              </p:grpSpPr>
              <p:pic>
                <p:nvPicPr>
                  <p:cNvPr id="49" name="图形 6">
                    <a:extLst>
                      <a:ext uri="{FF2B5EF4-FFF2-40B4-BE49-F238E27FC236}">
                        <a16:creationId xmlns:a16="http://schemas.microsoft.com/office/drawing/2014/main" id="{EFC429E6-C71D-3745-8A6E-B0D1FCD30D6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14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95562" y="1065204"/>
                    <a:ext cx="549933" cy="532730"/>
                  </a:xfrm>
                  <a:prstGeom prst="rect">
                    <a:avLst/>
                  </a:prstGeom>
                </p:spPr>
              </p:pic>
              <p:sp>
                <p:nvSpPr>
                  <p:cNvPr id="55" name="Rectangle 3">
                    <a:extLst>
                      <a:ext uri="{FF2B5EF4-FFF2-40B4-BE49-F238E27FC236}">
                        <a16:creationId xmlns:a16="http://schemas.microsoft.com/office/drawing/2014/main" id="{F4B23A86-7052-A34D-8F44-A04FCD3535D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40500" y="1606581"/>
                    <a:ext cx="1050541" cy="276999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vert="horz" wrap="square" lIns="91440" tIns="45720" rIns="91440" bIns="45720" numCol="1" anchor="ctr" anchorCtr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marL="0" marR="0" lvl="0" indent="0" algn="ctr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zh-CN" sz="1200" b="1" u="none" strike="noStrike" kern="0" cap="none" spc="0" normalizeH="0" baseline="0" noProof="0" dirty="0">
                        <a:ln>
                          <a:noFill/>
                        </a:ln>
                        <a:solidFill>
                          <a:schemeClr val="accent3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COVID-19</a:t>
                    </a:r>
                    <a:endParaRPr kumimoji="0" lang="zh-CN" altLang="zh-CN" sz="1200" b="1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accent3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pic>
                <p:nvPicPr>
                  <p:cNvPr id="88" name="图形 161">
                    <a:extLst>
                      <a:ext uri="{FF2B5EF4-FFF2-40B4-BE49-F238E27FC236}">
                        <a16:creationId xmlns:a16="http://schemas.microsoft.com/office/drawing/2014/main" id="{2849F026-7A9F-1143-9175-9BB221C3F26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5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16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12627" y="2310346"/>
                    <a:ext cx="670310" cy="670310"/>
                  </a:xfrm>
                  <a:prstGeom prst="rect">
                    <a:avLst/>
                  </a:prstGeom>
                </p:spPr>
              </p:pic>
              <p:sp>
                <p:nvSpPr>
                  <p:cNvPr id="89" name="文本框 162">
                    <a:extLst>
                      <a:ext uri="{FF2B5EF4-FFF2-40B4-BE49-F238E27FC236}">
                        <a16:creationId xmlns:a16="http://schemas.microsoft.com/office/drawing/2014/main" id="{34AB1BBA-265A-7043-9D3C-C7DDE1268B73}"/>
                      </a:ext>
                    </a:extLst>
                  </p:cNvPr>
                  <p:cNvSpPr txBox="1"/>
                  <p:nvPr/>
                </p:nvSpPr>
                <p:spPr>
                  <a:xfrm>
                    <a:off x="54746" y="2980656"/>
                    <a:ext cx="1184732" cy="276999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en-US" altLang="zh-CN" sz="1200" b="1" dirty="0">
                        <a:solidFill>
                          <a:schemeClr val="accent3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Store Closures</a:t>
                    </a:r>
                    <a:endParaRPr lang="zh-CN" altLang="en-US" sz="1200" b="1" dirty="0">
                      <a:solidFill>
                        <a:schemeClr val="accent3"/>
                      </a:solidFill>
                    </a:endParaRPr>
                  </a:p>
                </p:txBody>
              </p:sp>
              <p:pic>
                <p:nvPicPr>
                  <p:cNvPr id="90" name="图形 164">
                    <a:extLst>
                      <a:ext uri="{FF2B5EF4-FFF2-40B4-BE49-F238E27FC236}">
                        <a16:creationId xmlns:a16="http://schemas.microsoft.com/office/drawing/2014/main" id="{FA8E8203-B4BF-244F-928F-A1EE8AA8E03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7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18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726231" y="2310346"/>
                    <a:ext cx="670310" cy="670310"/>
                  </a:xfrm>
                  <a:prstGeom prst="rect">
                    <a:avLst/>
                  </a:prstGeom>
                </p:spPr>
              </p:pic>
              <p:sp>
                <p:nvSpPr>
                  <p:cNvPr id="91" name="文本框 166">
                    <a:extLst>
                      <a:ext uri="{FF2B5EF4-FFF2-40B4-BE49-F238E27FC236}">
                        <a16:creationId xmlns:a16="http://schemas.microsoft.com/office/drawing/2014/main" id="{3613108E-41B1-6745-985B-E03B43707B75}"/>
                      </a:ext>
                    </a:extLst>
                  </p:cNvPr>
                  <p:cNvSpPr txBox="1"/>
                  <p:nvPr/>
                </p:nvSpPr>
                <p:spPr>
                  <a:xfrm>
                    <a:off x="1485896" y="2886980"/>
                    <a:ext cx="1143788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en-US" altLang="zh-CN" sz="1200" b="1" dirty="0">
                        <a:solidFill>
                          <a:schemeClr val="accent3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Supply chain </a:t>
                    </a:r>
                  </a:p>
                  <a:p>
                    <a:pPr algn="ctr"/>
                    <a:r>
                      <a:rPr lang="en-US" altLang="zh-CN" sz="1200" b="1" dirty="0">
                        <a:solidFill>
                          <a:schemeClr val="accent3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disruption</a:t>
                    </a:r>
                    <a:endParaRPr lang="zh-CN" altLang="en-US" sz="1200" b="1" dirty="0">
                      <a:solidFill>
                        <a:schemeClr val="accent3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cxnSp>
                <p:nvCxnSpPr>
                  <p:cNvPr id="92" name="肘形连接符 37">
                    <a:extLst>
                      <a:ext uri="{FF2B5EF4-FFF2-40B4-BE49-F238E27FC236}">
                        <a16:creationId xmlns:a16="http://schemas.microsoft.com/office/drawing/2014/main" id="{1716FCF5-9DE2-4A48-9389-05E017A61916}"/>
                      </a:ext>
                    </a:extLst>
                  </p:cNvPr>
                  <p:cNvCxnSpPr>
                    <a:cxnSpLocks/>
                    <a:stCxn id="55" idx="2"/>
                    <a:endCxn id="90" idx="0"/>
                  </p:cNvCxnSpPr>
                  <p:nvPr/>
                </p:nvCxnSpPr>
                <p:spPr>
                  <a:xfrm rot="16200000" flipH="1">
                    <a:off x="1500195" y="1749155"/>
                    <a:ext cx="426766" cy="695615"/>
                  </a:xfrm>
                  <a:prstGeom prst="bentConnector3">
                    <a:avLst>
                      <a:gd name="adj1" fmla="val 50000"/>
                    </a:avLst>
                  </a:prstGeom>
                  <a:ln w="12700">
                    <a:solidFill>
                      <a:schemeClr val="accent3"/>
                    </a:solidFill>
                    <a:tailEnd type="stealth" w="lg" len="lg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93" name="文本框 31">
                    <a:extLst>
                      <a:ext uri="{FF2B5EF4-FFF2-40B4-BE49-F238E27FC236}">
                        <a16:creationId xmlns:a16="http://schemas.microsoft.com/office/drawing/2014/main" id="{FEDE9662-56FB-C040-8F99-53835F506EC8}"/>
                      </a:ext>
                    </a:extLst>
                  </p:cNvPr>
                  <p:cNvSpPr txBox="1"/>
                  <p:nvPr/>
                </p:nvSpPr>
                <p:spPr>
                  <a:xfrm>
                    <a:off x="406718" y="3573519"/>
                    <a:ext cx="1918103" cy="276999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en-US" altLang="zh-CN" sz="1200" b="1" dirty="0">
                        <a:solidFill>
                          <a:schemeClr val="accent3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Decreased Passenger Flow</a:t>
                    </a:r>
                    <a:endParaRPr lang="zh-CN" altLang="en-US" sz="1200" b="1" dirty="0">
                      <a:solidFill>
                        <a:schemeClr val="accent3"/>
                      </a:solidFill>
                    </a:endParaRPr>
                  </a:p>
                </p:txBody>
              </p:sp>
              <p:grpSp>
                <p:nvGrpSpPr>
                  <p:cNvPr id="6" name="Group 5">
                    <a:extLst>
                      <a:ext uri="{FF2B5EF4-FFF2-40B4-BE49-F238E27FC236}">
                        <a16:creationId xmlns:a16="http://schemas.microsoft.com/office/drawing/2014/main" id="{D6E439FA-DCDD-A347-81FD-CD9F0A82EE50}"/>
                      </a:ext>
                    </a:extLst>
                  </p:cNvPr>
                  <p:cNvGrpSpPr/>
                  <p:nvPr/>
                </p:nvGrpSpPr>
                <p:grpSpPr>
                  <a:xfrm>
                    <a:off x="1098193" y="3041856"/>
                    <a:ext cx="535155" cy="535155"/>
                    <a:chOff x="1098193" y="3041856"/>
                    <a:chExt cx="535155" cy="535155"/>
                  </a:xfrm>
                </p:grpSpPr>
                <p:pic>
                  <p:nvPicPr>
                    <p:cNvPr id="94" name="图形 172">
                      <a:extLst>
                        <a:ext uri="{FF2B5EF4-FFF2-40B4-BE49-F238E27FC236}">
                          <a16:creationId xmlns:a16="http://schemas.microsoft.com/office/drawing/2014/main" id="{B5224C47-CA70-FC48-898D-0945FAB76632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  <a:ext uri="{96DAC541-7B7A-43D3-8B79-37D633B846F1}">
                          <asvg:svgBlip xmlns:asvg="http://schemas.microsoft.com/office/drawing/2016/SVG/main" r:embed="rId2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098193" y="3041856"/>
                      <a:ext cx="535155" cy="535155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95" name="图形 173">
                      <a:extLst>
                        <a:ext uri="{FF2B5EF4-FFF2-40B4-BE49-F238E27FC236}">
                          <a16:creationId xmlns:a16="http://schemas.microsoft.com/office/drawing/2014/main" id="{1033A8B7-DB46-E942-9FC0-A18D3C5C8E7F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1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  <a:ext uri="{96DAC541-7B7A-43D3-8B79-37D633B846F1}">
                          <asvg:svgBlip xmlns:asvg="http://schemas.microsoft.com/office/drawing/2016/SVG/main" r:embed="rId22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346007" y="3368427"/>
                      <a:ext cx="207153" cy="207154"/>
                    </a:xfrm>
                    <a:prstGeom prst="rect">
                      <a:avLst/>
                    </a:prstGeom>
                  </p:spPr>
                </p:pic>
              </p:grpSp>
              <p:cxnSp>
                <p:nvCxnSpPr>
                  <p:cNvPr id="96" name="肘形连接符 37">
                    <a:extLst>
                      <a:ext uri="{FF2B5EF4-FFF2-40B4-BE49-F238E27FC236}">
                        <a16:creationId xmlns:a16="http://schemas.microsoft.com/office/drawing/2014/main" id="{B9B369CB-BC72-E34B-84BF-ABEE206B6300}"/>
                      </a:ext>
                    </a:extLst>
                  </p:cNvPr>
                  <p:cNvCxnSpPr>
                    <a:cxnSpLocks/>
                    <a:stCxn id="55" idx="2"/>
                    <a:endCxn id="88" idx="0"/>
                  </p:cNvCxnSpPr>
                  <p:nvPr/>
                </p:nvCxnSpPr>
                <p:spPr>
                  <a:xfrm rot="5400000">
                    <a:off x="793394" y="1737969"/>
                    <a:ext cx="426766" cy="717989"/>
                  </a:xfrm>
                  <a:prstGeom prst="bentConnector3">
                    <a:avLst>
                      <a:gd name="adj1" fmla="val 50000"/>
                    </a:avLst>
                  </a:prstGeom>
                  <a:ln w="12700">
                    <a:solidFill>
                      <a:schemeClr val="accent3"/>
                    </a:solidFill>
                    <a:tailEnd type="stealth" w="lg" len="lg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7" name="直接箭头连接符 189">
                    <a:extLst>
                      <a:ext uri="{FF2B5EF4-FFF2-40B4-BE49-F238E27FC236}">
                        <a16:creationId xmlns:a16="http://schemas.microsoft.com/office/drawing/2014/main" id="{D64A6A4D-2650-B74C-92CC-273B53AE85AF}"/>
                      </a:ext>
                    </a:extLst>
                  </p:cNvPr>
                  <p:cNvCxnSpPr>
                    <a:cxnSpLocks/>
                    <a:stCxn id="55" idx="2"/>
                    <a:endCxn id="94" idx="0"/>
                  </p:cNvCxnSpPr>
                  <p:nvPr/>
                </p:nvCxnSpPr>
                <p:spPr>
                  <a:xfrm>
                    <a:off x="1365771" y="1883580"/>
                    <a:ext cx="0" cy="1158276"/>
                  </a:xfrm>
                  <a:prstGeom prst="straightConnector1">
                    <a:avLst/>
                  </a:prstGeom>
                  <a:ln w="12700">
                    <a:solidFill>
                      <a:schemeClr val="accent3"/>
                    </a:solidFill>
                    <a:tailEnd type="stealth" w="lg" len="lg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C6E505C9-0AF9-2247-BEFD-620EF8433F93}"/>
                  </a:ext>
                </a:extLst>
              </p:cNvPr>
              <p:cNvGrpSpPr/>
              <p:nvPr/>
            </p:nvGrpSpPr>
            <p:grpSpPr>
              <a:xfrm>
                <a:off x="7861249" y="1138092"/>
                <a:ext cx="3992395" cy="951368"/>
                <a:chOff x="7897042" y="1212804"/>
                <a:chExt cx="3992395" cy="951368"/>
              </a:xfrm>
            </p:grpSpPr>
            <p:pic>
              <p:nvPicPr>
                <p:cNvPr id="102" name="图形 122">
                  <a:extLst>
                    <a:ext uri="{FF2B5EF4-FFF2-40B4-BE49-F238E27FC236}">
                      <a16:creationId xmlns:a16="http://schemas.microsoft.com/office/drawing/2014/main" id="{8CAB5831-98A2-5041-9473-E046D4FCA8E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2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383692" y="1231325"/>
                  <a:ext cx="443883" cy="447063"/>
                </a:xfrm>
                <a:prstGeom prst="rect">
                  <a:avLst/>
                </a:prstGeom>
              </p:spPr>
            </p:pic>
            <p:sp>
              <p:nvSpPr>
                <p:cNvPr id="103" name="文本框 123">
                  <a:extLst>
                    <a:ext uri="{FF2B5EF4-FFF2-40B4-BE49-F238E27FC236}">
                      <a16:creationId xmlns:a16="http://schemas.microsoft.com/office/drawing/2014/main" id="{0088578D-1D94-F042-BDCE-1C0FB1E74EC2}"/>
                    </a:ext>
                  </a:extLst>
                </p:cNvPr>
                <p:cNvSpPr txBox="1"/>
                <p:nvPr/>
              </p:nvSpPr>
              <p:spPr>
                <a:xfrm>
                  <a:off x="7897042" y="1685610"/>
                  <a:ext cx="1417182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zh-CN" sz="1200" b="1" dirty="0">
                      <a:solidFill>
                        <a:schemeClr val="accent4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Business </a:t>
                  </a:r>
                </a:p>
                <a:p>
                  <a:pPr algn="ctr"/>
                  <a:r>
                    <a:rPr lang="en-US" altLang="zh-CN" sz="1200" b="1" dirty="0">
                      <a:solidFill>
                        <a:schemeClr val="accent4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Promotion</a:t>
                  </a:r>
                </a:p>
              </p:txBody>
            </p:sp>
            <p:pic>
              <p:nvPicPr>
                <p:cNvPr id="104" name="图形 124">
                  <a:extLst>
                    <a:ext uri="{FF2B5EF4-FFF2-40B4-BE49-F238E27FC236}">
                      <a16:creationId xmlns:a16="http://schemas.microsoft.com/office/drawing/2014/main" id="{76D988B3-75A9-104B-8F38-698F0C4671F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2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747792" y="1231325"/>
                  <a:ext cx="443883" cy="447063"/>
                </a:xfrm>
                <a:prstGeom prst="rect">
                  <a:avLst/>
                </a:prstGeom>
              </p:spPr>
            </p:pic>
            <p:sp>
              <p:nvSpPr>
                <p:cNvPr id="105" name="文本框 125">
                  <a:extLst>
                    <a:ext uri="{FF2B5EF4-FFF2-40B4-BE49-F238E27FC236}">
                      <a16:creationId xmlns:a16="http://schemas.microsoft.com/office/drawing/2014/main" id="{A62F669E-62DF-6E4E-A270-3057E8BCB088}"/>
                    </a:ext>
                  </a:extLst>
                </p:cNvPr>
                <p:cNvSpPr txBox="1"/>
                <p:nvPr/>
              </p:nvSpPr>
              <p:spPr>
                <a:xfrm>
                  <a:off x="9211182" y="1702507"/>
                  <a:ext cx="1517101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zh-CN" sz="1200" b="1" dirty="0">
                      <a:solidFill>
                        <a:schemeClr val="accent4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Brand</a:t>
                  </a:r>
                </a:p>
                <a:p>
                  <a:pPr algn="ctr"/>
                  <a:r>
                    <a:rPr lang="en-US" altLang="zh-CN" sz="1200" b="1" dirty="0">
                      <a:solidFill>
                        <a:schemeClr val="accent4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Collaborations</a:t>
                  </a:r>
                </a:p>
              </p:txBody>
            </p:sp>
            <p:pic>
              <p:nvPicPr>
                <p:cNvPr id="106" name="图形 126">
                  <a:extLst>
                    <a:ext uri="{FF2B5EF4-FFF2-40B4-BE49-F238E27FC236}">
                      <a16:creationId xmlns:a16="http://schemas.microsoft.com/office/drawing/2014/main" id="{F99DFC56-34AA-DB4E-8DE6-A922C6AAD75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7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2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089957" y="1212804"/>
                  <a:ext cx="443883" cy="447063"/>
                </a:xfrm>
                <a:prstGeom prst="rect">
                  <a:avLst/>
                </a:prstGeom>
              </p:spPr>
            </p:pic>
            <p:sp>
              <p:nvSpPr>
                <p:cNvPr id="107" name="文本框 127">
                  <a:extLst>
                    <a:ext uri="{FF2B5EF4-FFF2-40B4-BE49-F238E27FC236}">
                      <a16:creationId xmlns:a16="http://schemas.microsoft.com/office/drawing/2014/main" id="{550E1830-8961-8C4A-9003-41E240F0C6CC}"/>
                    </a:ext>
                  </a:extLst>
                </p:cNvPr>
                <p:cNvSpPr txBox="1"/>
                <p:nvPr/>
              </p:nvSpPr>
              <p:spPr>
                <a:xfrm>
                  <a:off x="10735228" y="1689944"/>
                  <a:ext cx="1154209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zh-CN" sz="1200" b="1" dirty="0">
                      <a:solidFill>
                        <a:schemeClr val="accent4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Store</a:t>
                  </a:r>
                </a:p>
                <a:p>
                  <a:pPr algn="ctr"/>
                  <a:r>
                    <a:rPr lang="en-US" altLang="zh-CN" sz="1200" b="1" dirty="0">
                      <a:solidFill>
                        <a:schemeClr val="accent4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Expansion</a:t>
                  </a:r>
                </a:p>
              </p:txBody>
            </p:sp>
          </p:grpSp>
          <p:pic>
            <p:nvPicPr>
              <p:cNvPr id="108" name="图形 130">
                <a:extLst>
                  <a:ext uri="{FF2B5EF4-FFF2-40B4-BE49-F238E27FC236}">
                    <a16:creationId xmlns:a16="http://schemas.microsoft.com/office/drawing/2014/main" id="{E8A40375-56BD-CA44-B5A5-EA7983A649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0"/>
                  </a:ext>
                </a:extLst>
              </a:blip>
              <a:stretch>
                <a:fillRect/>
              </a:stretch>
            </p:blipFill>
            <p:spPr>
              <a:xfrm rot="10800000">
                <a:off x="7335928" y="1231325"/>
                <a:ext cx="671798" cy="671798"/>
              </a:xfrm>
              <a:prstGeom prst="rect">
                <a:avLst/>
              </a:prstGeom>
            </p:spPr>
          </p:pic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F6B05CF4-0E5E-BF41-BB3E-60A113A60036}"/>
                  </a:ext>
                </a:extLst>
              </p:cNvPr>
              <p:cNvGrpSpPr/>
              <p:nvPr/>
            </p:nvGrpSpPr>
            <p:grpSpPr>
              <a:xfrm>
                <a:off x="7857644" y="2636269"/>
                <a:ext cx="4147394" cy="3105176"/>
                <a:chOff x="7887987" y="2276459"/>
                <a:chExt cx="4147394" cy="3105176"/>
              </a:xfrm>
            </p:grpSpPr>
            <p:grpSp>
              <p:nvGrpSpPr>
                <p:cNvPr id="111" name="组合 119">
                  <a:extLst>
                    <a:ext uri="{FF2B5EF4-FFF2-40B4-BE49-F238E27FC236}">
                      <a16:creationId xmlns:a16="http://schemas.microsoft.com/office/drawing/2014/main" id="{5EA19D3B-397B-9244-B92B-43643131C928}"/>
                    </a:ext>
                  </a:extLst>
                </p:cNvPr>
                <p:cNvGrpSpPr/>
                <p:nvPr/>
              </p:nvGrpSpPr>
              <p:grpSpPr>
                <a:xfrm>
                  <a:off x="8355156" y="2276459"/>
                  <a:ext cx="3229151" cy="1235208"/>
                  <a:chOff x="8544272" y="3182660"/>
                  <a:chExt cx="3229151" cy="1235208"/>
                </a:xfrm>
              </p:grpSpPr>
              <p:pic>
                <p:nvPicPr>
                  <p:cNvPr id="112" name="图片 118">
                    <a:extLst>
                      <a:ext uri="{FF2B5EF4-FFF2-40B4-BE49-F238E27FC236}">
                        <a16:creationId xmlns:a16="http://schemas.microsoft.com/office/drawing/2014/main" id="{7F52E85F-D09D-AC4B-8D69-0FCC741FB31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8544272" y="3182660"/>
                    <a:ext cx="3229151" cy="1235208"/>
                  </a:xfrm>
                  <a:prstGeom prst="rect">
                    <a:avLst/>
                  </a:prstGeom>
                </p:spPr>
              </p:pic>
              <p:cxnSp>
                <p:nvCxnSpPr>
                  <p:cNvPr id="113" name="直接箭头连接符 22">
                    <a:extLst>
                      <a:ext uri="{FF2B5EF4-FFF2-40B4-BE49-F238E27FC236}">
                        <a16:creationId xmlns:a16="http://schemas.microsoft.com/office/drawing/2014/main" id="{A07053D3-8F5F-574D-BC06-868DC001D577}"/>
                      </a:ext>
                    </a:extLst>
                  </p:cNvPr>
                  <p:cNvCxnSpPr/>
                  <p:nvPr/>
                </p:nvCxnSpPr>
                <p:spPr>
                  <a:xfrm>
                    <a:off x="9148607" y="3195223"/>
                    <a:ext cx="2448272" cy="576064"/>
                  </a:xfrm>
                  <a:prstGeom prst="straightConnector1">
                    <a:avLst/>
                  </a:prstGeom>
                  <a:ln w="12700">
                    <a:solidFill>
                      <a:srgbClr val="FFC000"/>
                    </a:solidFill>
                    <a:tailEnd type="stealth" w="lg" len="lg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14" name="文本框 104">
                  <a:extLst>
                    <a:ext uri="{FF2B5EF4-FFF2-40B4-BE49-F238E27FC236}">
                      <a16:creationId xmlns:a16="http://schemas.microsoft.com/office/drawing/2014/main" id="{A973C646-72ED-C147-A668-6A79DA19213C}"/>
                    </a:ext>
                  </a:extLst>
                </p:cNvPr>
                <p:cNvSpPr txBox="1"/>
                <p:nvPr/>
              </p:nvSpPr>
              <p:spPr>
                <a:xfrm>
                  <a:off x="7887987" y="3681026"/>
                  <a:ext cx="4147394" cy="3385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zh-CN" sz="1600" b="1" dirty="0">
                      <a:solidFill>
                        <a:srgbClr val="FFC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Underperformance in the U.S. stock market</a:t>
                  </a:r>
                  <a:endParaRPr lang="zh-CN" altLang="en-US" sz="1600" b="1" dirty="0">
                    <a:solidFill>
                      <a:srgbClr val="FFC000"/>
                    </a:solidFill>
                  </a:endParaRPr>
                </a:p>
              </p:txBody>
            </p:sp>
            <p:sp>
              <p:nvSpPr>
                <p:cNvPr id="115" name="文本框 105">
                  <a:extLst>
                    <a:ext uri="{FF2B5EF4-FFF2-40B4-BE49-F238E27FC236}">
                      <a16:creationId xmlns:a16="http://schemas.microsoft.com/office/drawing/2014/main" id="{5692664E-7A87-9242-A4C8-FAC80AB47D69}"/>
                    </a:ext>
                  </a:extLst>
                </p:cNvPr>
                <p:cNvSpPr txBox="1"/>
                <p:nvPr/>
              </p:nvSpPr>
              <p:spPr>
                <a:xfrm>
                  <a:off x="8347109" y="5043081"/>
                  <a:ext cx="3229150" cy="3385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zh-CN" sz="1600" b="1" dirty="0">
                      <a:solidFill>
                        <a:srgbClr val="FFC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Looming threat from the SEC</a:t>
                  </a:r>
                  <a:endParaRPr lang="zh-CN" altLang="en-US" sz="1600" b="1" dirty="0">
                    <a:solidFill>
                      <a:srgbClr val="FFC000"/>
                    </a:solidFill>
                  </a:endParaRPr>
                </a:p>
              </p:txBody>
            </p:sp>
            <p:pic>
              <p:nvPicPr>
                <p:cNvPr id="116" name="图片 106">
                  <a:extLst>
                    <a:ext uri="{FF2B5EF4-FFF2-40B4-BE49-F238E27FC236}">
                      <a16:creationId xmlns:a16="http://schemas.microsoft.com/office/drawing/2014/main" id="{E41B83D1-B048-9143-A3D8-2283BC03288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9475429" y="4101141"/>
                  <a:ext cx="972511" cy="972511"/>
                </a:xfrm>
                <a:prstGeom prst="rect">
                  <a:avLst/>
                </a:prstGeom>
              </p:spPr>
            </p:pic>
          </p:grpSp>
          <p:pic>
            <p:nvPicPr>
              <p:cNvPr id="117" name="图形 130">
                <a:extLst>
                  <a:ext uri="{FF2B5EF4-FFF2-40B4-BE49-F238E27FC236}">
                    <a16:creationId xmlns:a16="http://schemas.microsoft.com/office/drawing/2014/main" id="{1D754280-F417-E142-9165-8AE8F3F358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4"/>
                  </a:ext>
                </a:extLst>
              </a:blip>
              <a:stretch>
                <a:fillRect/>
              </a:stretch>
            </p:blipFill>
            <p:spPr>
              <a:xfrm rot="10800000">
                <a:off x="7376787" y="3064434"/>
                <a:ext cx="671798" cy="671798"/>
              </a:xfrm>
              <a:prstGeom prst="rect">
                <a:avLst/>
              </a:prstGeom>
            </p:spPr>
          </p:pic>
          <p:graphicFrame>
            <p:nvGraphicFramePr>
              <p:cNvPr id="118" name="图表 131">
                <a:extLst>
                  <a:ext uri="{FF2B5EF4-FFF2-40B4-BE49-F238E27FC236}">
                    <a16:creationId xmlns:a16="http://schemas.microsoft.com/office/drawing/2014/main" id="{F02386AD-CBAF-0148-9371-4C9C6F2EAFB3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154236905"/>
                  </p:ext>
                </p:extLst>
              </p:nvPr>
            </p:nvGraphicFramePr>
            <p:xfrm>
              <a:off x="380835" y="4286169"/>
              <a:ext cx="2877779" cy="1670714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35"/>
              </a:graphicData>
            </a:graphic>
          </p:graphicFrame>
          <p:cxnSp>
            <p:nvCxnSpPr>
              <p:cNvPr id="119" name="直接箭头连接符 155">
                <a:extLst>
                  <a:ext uri="{FF2B5EF4-FFF2-40B4-BE49-F238E27FC236}">
                    <a16:creationId xmlns:a16="http://schemas.microsoft.com/office/drawing/2014/main" id="{6EE34851-E1ED-2E4D-BFD2-E599877FED4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95821" y="4422099"/>
                <a:ext cx="1688629" cy="276616"/>
              </a:xfrm>
              <a:prstGeom prst="straightConnector1">
                <a:avLst/>
              </a:prstGeom>
              <a:ln w="12700">
                <a:solidFill>
                  <a:schemeClr val="accent6">
                    <a:lumMod val="50000"/>
                  </a:schemeClr>
                </a:solidFill>
                <a:tailEnd type="stealth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0" name="矩形: 圆角 6">
                <a:extLst>
                  <a:ext uri="{FF2B5EF4-FFF2-40B4-BE49-F238E27FC236}">
                    <a16:creationId xmlns:a16="http://schemas.microsoft.com/office/drawing/2014/main" id="{B9361154-CF82-D342-9CEE-BD35C78E409F}"/>
                  </a:ext>
                </a:extLst>
              </p:cNvPr>
              <p:cNvSpPr/>
              <p:nvPr/>
            </p:nvSpPr>
            <p:spPr>
              <a:xfrm>
                <a:off x="3521774" y="4743844"/>
                <a:ext cx="4338468" cy="765003"/>
              </a:xfrm>
              <a:prstGeom prst="roundRect">
                <a:avLst>
                  <a:gd name="adj" fmla="val 7353"/>
                </a:avLst>
              </a:prstGeom>
              <a:solidFill>
                <a:schemeClr val="accent6">
                  <a:lumMod val="20000"/>
                  <a:lumOff val="80000"/>
                  <a:alpha val="5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With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b="1" dirty="0">
                    <a:solidFill>
                      <a:schemeClr val="accent6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declining revenue per store</a:t>
                </a:r>
                <a:r>
                  <a:rPr lang="en-US" altLang="zh-CN" sz="16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MINISO will have to rely on </a:t>
                </a:r>
                <a:r>
                  <a:rPr lang="en-US" altLang="zh-CN" sz="1600" b="1" dirty="0">
                    <a:solidFill>
                      <a:schemeClr val="accent6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store expansion</a:t>
                </a:r>
                <a:r>
                  <a:rPr lang="en-US" altLang="zh-CN" sz="1600" b="1" dirty="0">
                    <a:solidFill>
                      <a:srgbClr val="00206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  grow the pie.</a:t>
                </a:r>
              </a:p>
            </p:txBody>
          </p:sp>
        </p:grpSp>
      </p:grpSp>
      <p:sp>
        <p:nvSpPr>
          <p:cNvPr id="121" name="矩形: 圆角 6">
            <a:extLst>
              <a:ext uri="{FF2B5EF4-FFF2-40B4-BE49-F238E27FC236}">
                <a16:creationId xmlns:a16="http://schemas.microsoft.com/office/drawing/2014/main" id="{A5C7D7E2-DFA4-CC4E-A1C9-4E4085B0422F}"/>
              </a:ext>
            </a:extLst>
          </p:cNvPr>
          <p:cNvSpPr/>
          <p:nvPr/>
        </p:nvSpPr>
        <p:spPr>
          <a:xfrm>
            <a:off x="1561261" y="6004376"/>
            <a:ext cx="9069477" cy="438577"/>
          </a:xfrm>
          <a:prstGeom prst="roundRect">
            <a:avLst>
              <a:gd name="adj" fmla="val 16667"/>
            </a:avLst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accent1"/>
            </a:solidFill>
            <a:prstDash val="dashDot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Pursuing a listing in Hong Kong has become not only a </a:t>
            </a:r>
            <a:r>
              <a:rPr lang="en-US" altLang="zh-CN" sz="18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reasonable</a:t>
            </a:r>
            <a:r>
              <a:rPr lang="en-US" altLang="zh-CN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but also a </a:t>
            </a:r>
            <a:r>
              <a:rPr lang="en-US" altLang="zh-CN" sz="18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necessary</a:t>
            </a:r>
            <a:r>
              <a:rPr lang="en-US" altLang="zh-CN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step.</a:t>
            </a:r>
          </a:p>
        </p:txBody>
      </p:sp>
    </p:spTree>
    <p:extLst>
      <p:ext uri="{BB962C8B-B14F-4D97-AF65-F5344CB8AC3E}">
        <p14:creationId xmlns:p14="http://schemas.microsoft.com/office/powerpoint/2010/main" val="30953747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4E540DD9-E33F-9B4F-89DA-CE916E73A8FE}"/>
              </a:ext>
            </a:extLst>
          </p:cNvPr>
          <p:cNvGrpSpPr/>
          <p:nvPr/>
        </p:nvGrpSpPr>
        <p:grpSpPr>
          <a:xfrm>
            <a:off x="407368" y="1627904"/>
            <a:ext cx="5112568" cy="4391442"/>
            <a:chOff x="334393" y="1601191"/>
            <a:chExt cx="5112568" cy="4391442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74FDEA27-14BF-814A-AD23-5669B363F0A3}"/>
                </a:ext>
              </a:extLst>
            </p:cNvPr>
            <p:cNvGrpSpPr/>
            <p:nvPr/>
          </p:nvGrpSpPr>
          <p:grpSpPr>
            <a:xfrm>
              <a:off x="334393" y="1601191"/>
              <a:ext cx="5112568" cy="861774"/>
              <a:chOff x="1" y="1049331"/>
              <a:chExt cx="4511823" cy="813416"/>
            </a:xfrm>
          </p:grpSpPr>
          <p:sp>
            <p:nvSpPr>
              <p:cNvPr id="28" name="文本占位符 1">
                <a:extLst>
                  <a:ext uri="{FF2B5EF4-FFF2-40B4-BE49-F238E27FC236}">
                    <a16:creationId xmlns:a16="http://schemas.microsoft.com/office/drawing/2014/main" id="{D854F6FF-64FD-0E4D-96D6-313F36BCF0B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1085645"/>
                <a:ext cx="1271464" cy="740790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ctr">
                <a:sp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buFont typeface="Arial" panose="020B0604020202020204" pitchFamily="34" charset="0"/>
                  <a:buNone/>
                  <a:defRPr sz="11500" kern="1200">
                    <a:solidFill>
                      <a:schemeClr val="bg1"/>
                    </a:solidFill>
                    <a:latin typeface="Times New Roman" panose="02020603050405020304" pitchFamily="18" charset="0"/>
                    <a:ea typeface="KaiTi" panose="02010609060101010101" pitchFamily="49" charset="-122"/>
                    <a:cs typeface="Times New Roman" panose="02020603050405020304" pitchFamily="18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KaiTi" panose="02010609060101010101" pitchFamily="49" charset="-122"/>
                    <a:ea typeface="KaiTi" panose="02010609060101010101" pitchFamily="49" charset="-122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KaiTi" panose="02010609060101010101" pitchFamily="49" charset="-122"/>
                    <a:ea typeface="KaiTi" panose="02010609060101010101" pitchFamily="49" charset="-122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KaiTi" panose="02010609060101010101" pitchFamily="49" charset="-122"/>
                    <a:ea typeface="KaiTi" panose="02010609060101010101" pitchFamily="49" charset="-122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KaiTi" panose="02010609060101010101" pitchFamily="49" charset="-122"/>
                    <a:ea typeface="KaiTi" panose="02010609060101010101" pitchFamily="49" charset="-122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zh-CN" sz="5000" b="1" dirty="0"/>
                  <a:t>04</a:t>
                </a:r>
                <a:endParaRPr lang="zh-CN" altLang="en-US" sz="5000" b="1" dirty="0"/>
              </a:p>
            </p:txBody>
          </p:sp>
          <p:sp>
            <p:nvSpPr>
              <p:cNvPr id="29" name="文本占位符 2">
                <a:extLst>
                  <a:ext uri="{FF2B5EF4-FFF2-40B4-BE49-F238E27FC236}">
                    <a16:creationId xmlns:a16="http://schemas.microsoft.com/office/drawing/2014/main" id="{D875ECF0-8329-7140-9E6C-D79A047FC16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71465" y="1049331"/>
                <a:ext cx="3240359" cy="813416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ctr">
                <a:spAutoFit/>
              </a:bodyPr>
              <a:lstStyle>
                <a:lvl1pPr marL="0" indent="0" algn="ctr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None/>
                  <a:defRPr sz="8000" kern="1200">
                    <a:solidFill>
                      <a:schemeClr val="bg1"/>
                    </a:solidFill>
                    <a:latin typeface="Times New Roman" panose="02020603050405020304" pitchFamily="18" charset="0"/>
                    <a:ea typeface="+mj-ea"/>
                    <a:cs typeface="Times New Roman" panose="02020603050405020304" pitchFamily="18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KaiTi" panose="02010609060101010101" pitchFamily="49" charset="-122"/>
                    <a:ea typeface="KaiTi" panose="02010609060101010101" pitchFamily="49" charset="-122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KaiTi" panose="02010609060101010101" pitchFamily="49" charset="-122"/>
                    <a:ea typeface="KaiTi" panose="02010609060101010101" pitchFamily="49" charset="-122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KaiTi" panose="02010609060101010101" pitchFamily="49" charset="-122"/>
                    <a:ea typeface="KaiTi" panose="02010609060101010101" pitchFamily="49" charset="-122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KaiTi" panose="02010609060101010101" pitchFamily="49" charset="-122"/>
                    <a:ea typeface="KaiTi" panose="02010609060101010101" pitchFamily="49" charset="-122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altLang="zh-CN" sz="5000" b="1" dirty="0">
                    <a:ea typeface="KaiTi" panose="02010609060101010101" pitchFamily="49" charset="-122"/>
                  </a:rPr>
                  <a:t>Valuation</a:t>
                </a:r>
                <a:endParaRPr lang="zh-CN" altLang="en-US" sz="5000" b="1" dirty="0">
                  <a:ea typeface="KaiTi" panose="02010609060101010101" pitchFamily="49" charset="-122"/>
                </a:endParaRP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601471EC-74B8-364A-BC0F-1A34507EFCD8}"/>
                </a:ext>
              </a:extLst>
            </p:cNvPr>
            <p:cNvGrpSpPr/>
            <p:nvPr/>
          </p:nvGrpSpPr>
          <p:grpSpPr>
            <a:xfrm>
              <a:off x="334393" y="3068960"/>
              <a:ext cx="5109842" cy="2923673"/>
              <a:chOff x="191344" y="3068960"/>
              <a:chExt cx="5109842" cy="2923673"/>
            </a:xfrm>
          </p:grpSpPr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1208FAB1-057A-8641-8641-A1917D61F017}"/>
                  </a:ext>
                </a:extLst>
              </p:cNvPr>
              <p:cNvGrpSpPr/>
              <p:nvPr/>
            </p:nvGrpSpPr>
            <p:grpSpPr>
              <a:xfrm>
                <a:off x="695400" y="3068960"/>
                <a:ext cx="4605786" cy="2923673"/>
                <a:chOff x="695400" y="3068960"/>
                <a:chExt cx="4605786" cy="2923673"/>
              </a:xfrm>
            </p:grpSpPr>
            <p:sp>
              <p:nvSpPr>
                <p:cNvPr id="25" name="Rounded Rectangle 24">
                  <a:extLst>
                    <a:ext uri="{FF2B5EF4-FFF2-40B4-BE49-F238E27FC236}">
                      <a16:creationId xmlns:a16="http://schemas.microsoft.com/office/drawing/2014/main" id="{446D0D81-7D4D-1248-A302-891908A8696A}"/>
                    </a:ext>
                  </a:extLst>
                </p:cNvPr>
                <p:cNvSpPr/>
                <p:nvPr/>
              </p:nvSpPr>
              <p:spPr>
                <a:xfrm>
                  <a:off x="698597" y="3068960"/>
                  <a:ext cx="4602589" cy="702205"/>
                </a:xfrm>
                <a:prstGeom prst="roundRect">
                  <a:avLst>
                    <a:gd name="adj" fmla="val 11943"/>
                  </a:avLst>
                </a:prstGeom>
                <a:noFill/>
                <a:ln w="12700">
                  <a:solidFill>
                    <a:schemeClr val="bg1"/>
                  </a:solidFill>
                  <a:prstDash val="solid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2800" b="1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4.1</a:t>
                  </a:r>
                  <a:r>
                    <a:rPr lang="zh-CN" altLang="en-US" sz="2800" b="1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altLang="zh-CN" sz="2800" b="1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FCF Forecast</a:t>
                  </a:r>
                  <a:endParaRPr lang="en-CN" sz="28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6" name="Rounded Rectangle 25">
                  <a:extLst>
                    <a:ext uri="{FF2B5EF4-FFF2-40B4-BE49-F238E27FC236}">
                      <a16:creationId xmlns:a16="http://schemas.microsoft.com/office/drawing/2014/main" id="{D22F66DA-6865-1E45-BD75-835ABF45D517}"/>
                    </a:ext>
                  </a:extLst>
                </p:cNvPr>
                <p:cNvSpPr/>
                <p:nvPr/>
              </p:nvSpPr>
              <p:spPr>
                <a:xfrm>
                  <a:off x="698597" y="4179694"/>
                  <a:ext cx="4602588" cy="702205"/>
                </a:xfrm>
                <a:prstGeom prst="roundRect">
                  <a:avLst>
                    <a:gd name="adj" fmla="val 11943"/>
                  </a:avLst>
                </a:prstGeom>
                <a:noFill/>
                <a:ln w="12700">
                  <a:solidFill>
                    <a:schemeClr val="bg1"/>
                  </a:solidFill>
                  <a:prstDash val="solid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2800" b="1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4.2 Fundamental Val</a:t>
                  </a:r>
                  <a:endParaRPr lang="en-CN" sz="28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7" name="Rounded Rectangle 26">
                  <a:extLst>
                    <a:ext uri="{FF2B5EF4-FFF2-40B4-BE49-F238E27FC236}">
                      <a16:creationId xmlns:a16="http://schemas.microsoft.com/office/drawing/2014/main" id="{762789C3-D01A-A443-BB2A-C7DF69ECBA43}"/>
                    </a:ext>
                  </a:extLst>
                </p:cNvPr>
                <p:cNvSpPr/>
                <p:nvPr/>
              </p:nvSpPr>
              <p:spPr>
                <a:xfrm>
                  <a:off x="695400" y="5290428"/>
                  <a:ext cx="4602588" cy="702205"/>
                </a:xfrm>
                <a:prstGeom prst="roundRect">
                  <a:avLst>
                    <a:gd name="adj" fmla="val 11943"/>
                  </a:avLst>
                </a:prstGeom>
                <a:noFill/>
                <a:ln w="12700">
                  <a:solidFill>
                    <a:schemeClr val="bg1"/>
                  </a:solidFill>
                  <a:prstDash val="solid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2800" b="1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4.3 Relative Val</a:t>
                  </a:r>
                  <a:endParaRPr lang="en-CN" sz="28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24" name="Left Brace 23">
                <a:extLst>
                  <a:ext uri="{FF2B5EF4-FFF2-40B4-BE49-F238E27FC236}">
                    <a16:creationId xmlns:a16="http://schemas.microsoft.com/office/drawing/2014/main" id="{065FE643-7FC3-4643-9DE0-D2941E5CD2F2}"/>
                  </a:ext>
                </a:extLst>
              </p:cNvPr>
              <p:cNvSpPr/>
              <p:nvPr/>
            </p:nvSpPr>
            <p:spPr>
              <a:xfrm>
                <a:off x="191344" y="3402287"/>
                <a:ext cx="288032" cy="2239242"/>
              </a:xfrm>
              <a:prstGeom prst="leftBrace">
                <a:avLst>
                  <a:gd name="adj1" fmla="val 212500"/>
                  <a:gd name="adj2" fmla="val 50000"/>
                </a:avLst>
              </a:prstGeom>
              <a:ln w="12700"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N"/>
              </a:p>
            </p:txBody>
          </p:sp>
        </p:grpSp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72B289D-94FC-0B46-9D33-40774E9870D6}"/>
              </a:ext>
            </a:extLst>
          </p:cNvPr>
          <p:cNvCxnSpPr>
            <a:cxnSpLocks/>
            <a:stCxn id="25" idx="2"/>
            <a:endCxn id="26" idx="0"/>
          </p:cNvCxnSpPr>
          <p:nvPr/>
        </p:nvCxnSpPr>
        <p:spPr>
          <a:xfrm flipH="1">
            <a:off x="3215915" y="3797878"/>
            <a:ext cx="1" cy="408529"/>
          </a:xfrm>
          <a:prstGeom prst="straightConnector1">
            <a:avLst/>
          </a:prstGeom>
          <a:ln w="12700">
            <a:solidFill>
              <a:schemeClr val="bg1"/>
            </a:solidFill>
            <a:prstDash val="solid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53401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96">
            <a:extLst>
              <a:ext uri="{FF2B5EF4-FFF2-40B4-BE49-F238E27FC236}">
                <a16:creationId xmlns:a16="http://schemas.microsoft.com/office/drawing/2014/main" id="{5C98D013-DCA6-2446-B92D-4AEBE391092F}"/>
              </a:ext>
            </a:extLst>
          </p:cNvPr>
          <p:cNvSpPr txBox="1"/>
          <p:nvPr/>
        </p:nvSpPr>
        <p:spPr>
          <a:xfrm>
            <a:off x="132962" y="781902"/>
            <a:ext cx="11892643" cy="1231032"/>
          </a:xfrm>
          <a:prstGeom prst="rect">
            <a:avLst/>
          </a:prstGeom>
          <a:noFill/>
          <a:ln w="12700">
            <a:solidFill>
              <a:schemeClr val="accent1"/>
            </a:solidFill>
            <a:prstDash val="dashDot"/>
          </a:ln>
        </p:spPr>
        <p:txBody>
          <a:bodyPr wrap="square" rtlCol="0" anchor="t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3E0B0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Predicted revenue growth from the prospectus to derive future FCF projections. 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3E0B0E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16CCAEB-773E-2348-B4EC-457158B3AA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67408" y="181801"/>
            <a:ext cx="8136904" cy="503999"/>
          </a:xfrm>
        </p:spPr>
        <p:txBody>
          <a:bodyPr/>
          <a:lstStyle/>
          <a:p>
            <a:r>
              <a:rPr lang="en-US" altLang="zh-CN" b="1" dirty="0"/>
              <a:t>4.1 </a:t>
            </a:r>
            <a:r>
              <a:rPr lang="en-US" b="1" dirty="0"/>
              <a:t>Free Cash Flow </a:t>
            </a:r>
            <a:r>
              <a:rPr lang="en-US" b="1" dirty="0">
                <a:solidFill>
                  <a:schemeClr val="accent1"/>
                </a:solidFill>
              </a:rPr>
              <a:t>Forecast Framework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B2167B0-C6BE-E14F-B190-5D663E07FD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F3F4A9-0F58-437F-968E-A13FC12BE5D0}" type="slidenum">
              <a:rPr lang="zh-CN" altLang="en-US" smtClean="0"/>
              <a:pPr/>
              <a:t>22</a:t>
            </a:fld>
            <a:endParaRPr lang="zh-CN" altLang="en-US" dirty="0"/>
          </a:p>
        </p:txBody>
      </p:sp>
      <p:graphicFrame>
        <p:nvGraphicFramePr>
          <p:cNvPr id="5" name="表格 93">
            <a:extLst>
              <a:ext uri="{FF2B5EF4-FFF2-40B4-BE49-F238E27FC236}">
                <a16:creationId xmlns:a16="http://schemas.microsoft.com/office/drawing/2014/main" id="{A222339E-E0AD-034F-A2D6-BE573CD014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7451127"/>
              </p:ext>
            </p:extLst>
          </p:nvPr>
        </p:nvGraphicFramePr>
        <p:xfrm>
          <a:off x="5375919" y="1181470"/>
          <a:ext cx="6569445" cy="7168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34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813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813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744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7441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7441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43473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1" u="none" strike="noStrike" dirty="0">
                          <a:solidFill>
                            <a:schemeClr val="accent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Year </a:t>
                      </a:r>
                    </a:p>
                    <a:p>
                      <a:pPr algn="ctr" fontAlgn="ctr"/>
                      <a:r>
                        <a:rPr lang="en-GB" sz="1200" b="1" u="none" strike="noStrike" dirty="0">
                          <a:solidFill>
                            <a:schemeClr val="accent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(Million RMB)</a:t>
                      </a:r>
                      <a:endParaRPr lang="en-GB" sz="1200" b="1" i="0" u="none" strike="noStrike" dirty="0">
                        <a:solidFill>
                          <a:schemeClr val="accent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600" b="1" u="none" strike="noStrike" dirty="0">
                          <a:solidFill>
                            <a:schemeClr val="accent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2023E</a:t>
                      </a:r>
                      <a:endParaRPr lang="en-US" altLang="zh-CN" sz="1600" b="1" i="0" u="none" strike="noStrike" dirty="0">
                        <a:solidFill>
                          <a:schemeClr val="accent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600" b="1" u="none" strike="noStrike" dirty="0">
                          <a:solidFill>
                            <a:schemeClr val="accent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2024E</a:t>
                      </a:r>
                      <a:endParaRPr lang="en-US" altLang="zh-CN" sz="1600" b="1" i="0" u="none" strike="noStrike" dirty="0">
                        <a:solidFill>
                          <a:schemeClr val="accent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600" b="1" u="none" strike="noStrike" dirty="0">
                          <a:solidFill>
                            <a:schemeClr val="accent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2025E</a:t>
                      </a:r>
                      <a:endParaRPr lang="en-US" altLang="zh-CN" sz="1600" b="1" i="0" u="none" strike="noStrike" dirty="0">
                        <a:solidFill>
                          <a:schemeClr val="accent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600" b="1" u="none" strike="noStrike" dirty="0">
                          <a:solidFill>
                            <a:schemeClr val="accent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2026E</a:t>
                      </a:r>
                      <a:endParaRPr lang="en-US" altLang="zh-CN" sz="1600" b="1" i="0" u="none" strike="noStrike" dirty="0">
                        <a:solidFill>
                          <a:schemeClr val="accent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600" b="1" u="none" strike="noStrike" dirty="0">
                          <a:solidFill>
                            <a:schemeClr val="accent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2027E</a:t>
                      </a:r>
                      <a:endParaRPr lang="en-US" altLang="zh-CN" sz="1600" b="1" i="0" u="none" strike="noStrike" dirty="0">
                        <a:solidFill>
                          <a:schemeClr val="accent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3473"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Forecast FCF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600" b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1280.48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600" b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1462.31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600" b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1669.96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600" b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1907.09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600" b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2177.90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文本框 94">
            <a:extLst>
              <a:ext uri="{FF2B5EF4-FFF2-40B4-BE49-F238E27FC236}">
                <a16:creationId xmlns:a16="http://schemas.microsoft.com/office/drawing/2014/main" id="{9F4D571A-4DF7-7B46-A100-1B4D853D9F48}"/>
              </a:ext>
            </a:extLst>
          </p:cNvPr>
          <p:cNvSpPr txBox="1"/>
          <p:nvPr/>
        </p:nvSpPr>
        <p:spPr>
          <a:xfrm>
            <a:off x="246636" y="1244484"/>
            <a:ext cx="4830006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defRPr/>
            </a:pPr>
            <a:r>
              <a:rPr lang="en-US" altLang="zh-CN" sz="1600" b="1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Baseline</a:t>
            </a:r>
            <a:r>
              <a:rPr lang="zh-CN" altLang="en-US" sz="1600" b="1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Method:</a:t>
            </a:r>
            <a:r>
              <a:rPr lang="zh-CN" altLang="en-US" sz="1600" b="1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GB" altLang="zh-CN" sz="16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Estimate FCF by Prospectus </a:t>
            </a:r>
            <a:r>
              <a:rPr lang="en-US" altLang="zh-CN" sz="16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CAGR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.</a:t>
            </a:r>
            <a:endParaRPr lang="en-US" altLang="zh-CN" sz="160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algn="ctr">
              <a:defRPr/>
            </a:pPr>
            <a:r>
              <a:rPr lang="en-US" altLang="zh-CN" sz="16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Data given by MINISO Prospectus (2022.06.30)</a:t>
            </a:r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028A1CA3-77B5-2A43-AFBB-91CA9F56EF65}"/>
              </a:ext>
            </a:extLst>
          </p:cNvPr>
          <p:cNvGrpSpPr/>
          <p:nvPr/>
        </p:nvGrpSpPr>
        <p:grpSpPr>
          <a:xfrm>
            <a:off x="184449" y="2110290"/>
            <a:ext cx="11548739" cy="4722056"/>
            <a:chOff x="152618" y="2067457"/>
            <a:chExt cx="11548739" cy="4722056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B271DBD5-D8E4-7646-B1E5-5373A4BB878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1348" y="5479886"/>
              <a:ext cx="726251" cy="726251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FC6178C0-371A-DB46-BAB9-8CCAD9B6D21D}"/>
                </a:ext>
              </a:extLst>
            </p:cNvPr>
            <p:cNvGrpSpPr/>
            <p:nvPr/>
          </p:nvGrpSpPr>
          <p:grpSpPr>
            <a:xfrm>
              <a:off x="152618" y="2830139"/>
              <a:ext cx="1703705" cy="1220385"/>
              <a:chOff x="152618" y="2830139"/>
              <a:chExt cx="1703705" cy="1220385"/>
            </a:xfrm>
          </p:grpSpPr>
          <p:pic>
            <p:nvPicPr>
              <p:cNvPr id="9" name="图片 5">
                <a:extLst>
                  <a:ext uri="{FF2B5EF4-FFF2-40B4-BE49-F238E27FC236}">
                    <a16:creationId xmlns:a16="http://schemas.microsoft.com/office/drawing/2014/main" id="{4B3CA326-45A1-5B4B-948F-EA187633BD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641348" y="2830139"/>
                <a:ext cx="726251" cy="886893"/>
              </a:xfrm>
              <a:prstGeom prst="rect">
                <a:avLst/>
              </a:prstGeo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11" name="文本框 53">
                <a:extLst>
                  <a:ext uri="{FF2B5EF4-FFF2-40B4-BE49-F238E27FC236}">
                    <a16:creationId xmlns:a16="http://schemas.microsoft.com/office/drawing/2014/main" id="{B7A90A0A-A94A-0A4D-8C81-EFC9085DCF8B}"/>
                  </a:ext>
                </a:extLst>
              </p:cNvPr>
              <p:cNvSpPr txBox="1"/>
              <p:nvPr/>
            </p:nvSpPr>
            <p:spPr>
              <a:xfrm>
                <a:off x="152618" y="3743819"/>
                <a:ext cx="1703705" cy="30670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algn="ctr"/>
                <a:r>
                  <a:rPr lang="en-US" altLang="zh-CN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Master Brand</a:t>
                </a:r>
              </a:p>
            </p:txBody>
          </p:sp>
        </p:grpSp>
        <p:sp>
          <p:nvSpPr>
            <p:cNvPr id="12" name="文本框 54">
              <a:extLst>
                <a:ext uri="{FF2B5EF4-FFF2-40B4-BE49-F238E27FC236}">
                  <a16:creationId xmlns:a16="http://schemas.microsoft.com/office/drawing/2014/main" id="{C389C3C4-836B-F740-894C-10D3380A7750}"/>
                </a:ext>
              </a:extLst>
            </p:cNvPr>
            <p:cNvSpPr txBox="1"/>
            <p:nvPr/>
          </p:nvSpPr>
          <p:spPr>
            <a:xfrm>
              <a:off x="300572" y="6263322"/>
              <a:ext cx="1407795" cy="306705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US" altLang="zh-CN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Sub-brand</a:t>
              </a:r>
            </a:p>
          </p:txBody>
        </p:sp>
        <p:sp>
          <p:nvSpPr>
            <p:cNvPr id="15" name="左大括号 56">
              <a:extLst>
                <a:ext uri="{FF2B5EF4-FFF2-40B4-BE49-F238E27FC236}">
                  <a16:creationId xmlns:a16="http://schemas.microsoft.com/office/drawing/2014/main" id="{F9C104D9-24A5-8D4E-BB7C-8DAEF892CEB4}"/>
                </a:ext>
              </a:extLst>
            </p:cNvPr>
            <p:cNvSpPr/>
            <p:nvPr/>
          </p:nvSpPr>
          <p:spPr>
            <a:xfrm>
              <a:off x="1708369" y="2358867"/>
              <a:ext cx="323850" cy="1829435"/>
            </a:xfrm>
            <a:prstGeom prst="leftBrace">
              <a:avLst>
                <a:gd name="adj1" fmla="val 131400"/>
                <a:gd name="adj2" fmla="val 50000"/>
              </a:avLst>
            </a:prstGeom>
            <a:ln w="12700">
              <a:solidFill>
                <a:srgbClr val="C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17" name="圆角矩形 6">
              <a:extLst>
                <a:ext uri="{FF2B5EF4-FFF2-40B4-BE49-F238E27FC236}">
                  <a16:creationId xmlns:a16="http://schemas.microsoft.com/office/drawing/2014/main" id="{FF2166DD-3BFC-5E43-A4E3-41E892CE6095}"/>
                </a:ext>
              </a:extLst>
            </p:cNvPr>
            <p:cNvSpPr/>
            <p:nvPr/>
          </p:nvSpPr>
          <p:spPr>
            <a:xfrm>
              <a:off x="2108573" y="2359396"/>
              <a:ext cx="1158240" cy="470743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Domestic</a:t>
              </a:r>
            </a:p>
          </p:txBody>
        </p:sp>
        <p:sp>
          <p:nvSpPr>
            <p:cNvPr id="18" name="圆角矩形 7">
              <a:extLst>
                <a:ext uri="{FF2B5EF4-FFF2-40B4-BE49-F238E27FC236}">
                  <a16:creationId xmlns:a16="http://schemas.microsoft.com/office/drawing/2014/main" id="{293C8599-04BD-DD4E-95F2-5F057B9DBD80}"/>
                </a:ext>
              </a:extLst>
            </p:cNvPr>
            <p:cNvSpPr/>
            <p:nvPr/>
          </p:nvSpPr>
          <p:spPr>
            <a:xfrm>
              <a:off x="2106668" y="3705067"/>
              <a:ext cx="1160145" cy="483235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Overseas </a:t>
              </a:r>
            </a:p>
          </p:txBody>
        </p:sp>
        <p:sp>
          <p:nvSpPr>
            <p:cNvPr id="19" name="左大括号 56">
              <a:extLst>
                <a:ext uri="{FF2B5EF4-FFF2-40B4-BE49-F238E27FC236}">
                  <a16:creationId xmlns:a16="http://schemas.microsoft.com/office/drawing/2014/main" id="{B4F783F1-8D4B-0441-A52D-6323731F1924}"/>
                </a:ext>
              </a:extLst>
            </p:cNvPr>
            <p:cNvSpPr/>
            <p:nvPr/>
          </p:nvSpPr>
          <p:spPr>
            <a:xfrm>
              <a:off x="3343167" y="2158481"/>
              <a:ext cx="323850" cy="872572"/>
            </a:xfrm>
            <a:prstGeom prst="leftBrace">
              <a:avLst>
                <a:gd name="adj1" fmla="val 131400"/>
                <a:gd name="adj2" fmla="val 50000"/>
              </a:avLst>
            </a:prstGeom>
            <a:ln w="12700">
              <a:solidFill>
                <a:srgbClr val="DC273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20" name="左大括号 56">
              <a:extLst>
                <a:ext uri="{FF2B5EF4-FFF2-40B4-BE49-F238E27FC236}">
                  <a16:creationId xmlns:a16="http://schemas.microsoft.com/office/drawing/2014/main" id="{D5332B36-8A9A-2F42-823A-2BB3DEC4EA3D}"/>
                </a:ext>
              </a:extLst>
            </p:cNvPr>
            <p:cNvSpPr/>
            <p:nvPr/>
          </p:nvSpPr>
          <p:spPr>
            <a:xfrm>
              <a:off x="3343167" y="3430147"/>
              <a:ext cx="323850" cy="1033073"/>
            </a:xfrm>
            <a:prstGeom prst="leftBrace">
              <a:avLst>
                <a:gd name="adj1" fmla="val 131400"/>
                <a:gd name="adj2" fmla="val 50000"/>
              </a:avLst>
            </a:prstGeom>
            <a:ln w="12700"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/>
            <a:lstStyle/>
            <a:p>
              <a:endParaRPr lang="zh-CN" altLang="en-US"/>
            </a:p>
          </p:txBody>
        </p: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B6157AA9-5979-464E-9FE2-5E9A58C12A54}"/>
                </a:ext>
              </a:extLst>
            </p:cNvPr>
            <p:cNvGrpSpPr/>
            <p:nvPr/>
          </p:nvGrpSpPr>
          <p:grpSpPr>
            <a:xfrm>
              <a:off x="3741495" y="2158481"/>
              <a:ext cx="1850449" cy="862286"/>
              <a:chOff x="3741495" y="2158481"/>
              <a:chExt cx="1850449" cy="862286"/>
            </a:xfrm>
          </p:grpSpPr>
          <p:sp>
            <p:nvSpPr>
              <p:cNvPr id="22" name="圆角矩形 14">
                <a:extLst>
                  <a:ext uri="{FF2B5EF4-FFF2-40B4-BE49-F238E27FC236}">
                    <a16:creationId xmlns:a16="http://schemas.microsoft.com/office/drawing/2014/main" id="{73D3A3C0-D115-A94B-A753-42E1C86AB7A5}"/>
                  </a:ext>
                </a:extLst>
              </p:cNvPr>
              <p:cNvSpPr/>
              <p:nvPr/>
            </p:nvSpPr>
            <p:spPr>
              <a:xfrm>
                <a:off x="3741495" y="2158481"/>
                <a:ext cx="1850449" cy="321003"/>
              </a:xfrm>
              <a:prstGeom prst="round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Direct </a:t>
                </a:r>
                <a:r>
                  <a:rPr lang="en-US" altLang="zh-CN" sz="1400" kern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Operated</a:t>
                </a:r>
                <a:r>
                  <a:rPr kumimoji="0" lang="en-US" altLang="zh-CN" sz="1400" b="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Stores</a:t>
                </a:r>
              </a:p>
            </p:txBody>
          </p:sp>
          <p:sp>
            <p:nvSpPr>
              <p:cNvPr id="23" name="圆角矩形 14">
                <a:extLst>
                  <a:ext uri="{FF2B5EF4-FFF2-40B4-BE49-F238E27FC236}">
                    <a16:creationId xmlns:a16="http://schemas.microsoft.com/office/drawing/2014/main" id="{4316E05C-D10E-AE43-BA5F-2276D5B10E5A}"/>
                  </a:ext>
                </a:extLst>
              </p:cNvPr>
              <p:cNvSpPr/>
              <p:nvPr/>
            </p:nvSpPr>
            <p:spPr>
              <a:xfrm>
                <a:off x="3741495" y="2699764"/>
                <a:ext cx="1850449" cy="321003"/>
              </a:xfrm>
              <a:prstGeom prst="round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/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Third Party Stores</a:t>
                </a:r>
              </a:p>
            </p:txBody>
          </p:sp>
        </p:grpSp>
        <p:graphicFrame>
          <p:nvGraphicFramePr>
            <p:cNvPr id="32" name="表格 32">
              <a:extLst>
                <a:ext uri="{FF2B5EF4-FFF2-40B4-BE49-F238E27FC236}">
                  <a16:creationId xmlns:a16="http://schemas.microsoft.com/office/drawing/2014/main" id="{A99AEBE1-C4E8-624D-94E0-09CF633B1A93}"/>
                </a:ext>
              </a:extLst>
            </p:cNvPr>
            <p:cNvGraphicFramePr/>
            <p:nvPr>
              <p:custDataLst>
                <p:tags r:id="rId1"/>
              </p:custDataLst>
              <p:extLst>
                <p:ext uri="{D42A27DB-BD31-4B8C-83A1-F6EECF244321}">
                  <p14:modId xmlns:p14="http://schemas.microsoft.com/office/powerpoint/2010/main" val="2428237330"/>
                </p:ext>
              </p:extLst>
            </p:nvPr>
          </p:nvGraphicFramePr>
          <p:xfrm>
            <a:off x="9850907" y="2067828"/>
            <a:ext cx="1850450" cy="1463040"/>
          </p:xfrm>
          <a:graphic>
            <a:graphicData uri="http://schemas.openxmlformats.org/drawingml/2006/table">
              <a:tbl>
                <a:tblPr firstRow="1" bandRow="1"/>
                <a:tblGrid>
                  <a:gridCol w="925225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925225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</a:tblGrid>
                <a:tr h="160824">
                  <a:tc>
                    <a:txBody>
                      <a:bodyPr/>
                      <a:lstStyle>
                        <a:lvl1pPr marL="0" algn="l" defTabSz="91440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Roboto Bold"/>
                            <a:ea typeface="思源黑体 CN Regular"/>
                          </a:defRPr>
                        </a:lvl1pPr>
                        <a:lvl2pPr marL="457200" algn="l" defTabSz="91440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Roboto Bold"/>
                            <a:ea typeface="思源黑体 CN Regular"/>
                          </a:defRPr>
                        </a:lvl2pPr>
                        <a:lvl3pPr marL="914400" algn="l" defTabSz="91440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Roboto Bold"/>
                            <a:ea typeface="思源黑体 CN Regular"/>
                          </a:defRPr>
                        </a:lvl3pPr>
                        <a:lvl4pPr marL="1371600" algn="l" defTabSz="91440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Roboto Bold"/>
                            <a:ea typeface="思源黑体 CN Regular"/>
                          </a:defRPr>
                        </a:lvl4pPr>
                        <a:lvl5pPr marL="1828800" algn="l" defTabSz="91440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Roboto Bold"/>
                            <a:ea typeface="思源黑体 CN Regular"/>
                          </a:defRPr>
                        </a:lvl5pPr>
                        <a:lvl6pPr marL="2286000" algn="l" defTabSz="91440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Roboto Bold"/>
                            <a:ea typeface="思源黑体 CN Regular"/>
                          </a:defRPr>
                        </a:lvl6pPr>
                        <a:lvl7pPr marL="2743200" algn="l" defTabSz="91440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Roboto Bold"/>
                            <a:ea typeface="思源黑体 CN Regular"/>
                          </a:defRPr>
                        </a:lvl7pPr>
                        <a:lvl8pPr marL="3200400" algn="l" defTabSz="91440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Roboto Bold"/>
                            <a:ea typeface="思源黑体 CN Regular"/>
                          </a:defRPr>
                        </a:lvl8pPr>
                        <a:lvl9pPr marL="3657600" algn="l" defTabSz="91440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Roboto Bold"/>
                            <a:ea typeface="思源黑体 CN Regular"/>
                          </a:defRPr>
                        </a:lvl9pPr>
                      </a:lstStyle>
                      <a:p>
                        <a:pPr>
                          <a:buNone/>
                        </a:pPr>
                        <a:r>
                          <a:rPr lang="en-US" altLang="zh-CN" sz="1000" b="1" dirty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Year</a:t>
                        </a:r>
                      </a:p>
                    </a:txBody>
                    <a:tcPr>
                      <a:lnL w="12700" cmpd="sng">
                        <a:solidFill>
                          <a:srgbClr val="FFFFFF"/>
                        </a:solidFill>
                      </a:lnL>
                      <a:lnR w="12700" cmpd="sng">
                        <a:solidFill>
                          <a:srgbClr val="FFFFFF"/>
                        </a:solidFill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>
                        <a:lvl1pPr marL="0" algn="l" defTabSz="91440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Roboto Bold"/>
                            <a:ea typeface="思源黑体 CN Regular"/>
                          </a:defRPr>
                        </a:lvl1pPr>
                        <a:lvl2pPr marL="457200" algn="l" defTabSz="91440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Roboto Bold"/>
                            <a:ea typeface="思源黑体 CN Regular"/>
                          </a:defRPr>
                        </a:lvl2pPr>
                        <a:lvl3pPr marL="914400" algn="l" defTabSz="91440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Roboto Bold"/>
                            <a:ea typeface="思源黑体 CN Regular"/>
                          </a:defRPr>
                        </a:lvl3pPr>
                        <a:lvl4pPr marL="1371600" algn="l" defTabSz="91440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Roboto Bold"/>
                            <a:ea typeface="思源黑体 CN Regular"/>
                          </a:defRPr>
                        </a:lvl4pPr>
                        <a:lvl5pPr marL="1828800" algn="l" defTabSz="91440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Roboto Bold"/>
                            <a:ea typeface="思源黑体 CN Regular"/>
                          </a:defRPr>
                        </a:lvl5pPr>
                        <a:lvl6pPr marL="2286000" algn="l" defTabSz="91440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Roboto Bold"/>
                            <a:ea typeface="思源黑体 CN Regular"/>
                          </a:defRPr>
                        </a:lvl6pPr>
                        <a:lvl7pPr marL="2743200" algn="l" defTabSz="91440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Roboto Bold"/>
                            <a:ea typeface="思源黑体 CN Regular"/>
                          </a:defRPr>
                        </a:lvl7pPr>
                        <a:lvl8pPr marL="3200400" algn="l" defTabSz="91440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Roboto Bold"/>
                            <a:ea typeface="思源黑体 CN Regular"/>
                          </a:defRPr>
                        </a:lvl8pPr>
                        <a:lvl9pPr marL="3657600" algn="l" defTabSz="91440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Roboto Bold"/>
                            <a:ea typeface="思源黑体 CN Regular"/>
                          </a:defRPr>
                        </a:lvl9pPr>
                      </a:lstStyle>
                      <a:p>
                        <a:pPr>
                          <a:buNone/>
                        </a:pPr>
                        <a:r>
                          <a:rPr lang="en-US" altLang="zh-CN" sz="1000" b="1" dirty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Growth Rate</a:t>
                        </a:r>
                      </a:p>
                    </a:txBody>
                    <a:tcPr>
                      <a:lnL w="12700" cmpd="sng">
                        <a:solidFill>
                          <a:srgbClr val="FFFFFF"/>
                        </a:solidFill>
                      </a:lnL>
                      <a:lnR w="12700" cmpd="sng">
                        <a:solidFill>
                          <a:srgbClr val="FFFFFF"/>
                        </a:solidFill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160824">
                  <a:tc>
                    <a:txBody>
                      <a:bodyPr/>
                      <a:lstStyle>
                        <a:lvl1pPr marL="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9pPr>
                      </a:lstStyle>
                      <a:p>
                        <a:pPr>
                          <a:buNone/>
                        </a:pPr>
                        <a:r>
                          <a:rPr lang="en-US" altLang="zh-CN" sz="1000" b="0">
                            <a:solidFill>
                              <a:schemeClr val="accent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2023</a:t>
                        </a:r>
                      </a:p>
                    </a:txBody>
                    <a:tcPr>
                      <a:lnL w="12700" cmpd="sng">
                        <a:solidFill>
                          <a:srgbClr val="FFFFFF"/>
                        </a:solidFill>
                      </a:lnL>
                      <a:lnR w="12700" cmpd="sng">
                        <a:solidFill>
                          <a:srgbClr val="FFFFFF"/>
                        </a:solidFill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mpd="sng">
                        <a:solidFill>
                          <a:srgbClr val="FFFFFF"/>
                        </a:solidFill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>
                        <a:lvl1pPr marL="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9pPr>
                      </a:lstStyle>
                      <a:p>
                        <a:pPr>
                          <a:buNone/>
                        </a:pPr>
                        <a:r>
                          <a:rPr lang="en-US" altLang="zh-CN" sz="1000" b="0" dirty="0">
                            <a:solidFill>
                              <a:schemeClr val="accent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10%</a:t>
                        </a:r>
                      </a:p>
                    </a:txBody>
                    <a:tcPr>
                      <a:lnL w="12700" cmpd="sng">
                        <a:solidFill>
                          <a:srgbClr val="FFFFFF"/>
                        </a:solidFill>
                      </a:lnL>
                      <a:lnR w="12700" cmpd="sng">
                        <a:solidFill>
                          <a:srgbClr val="FFFFFF"/>
                        </a:solidFill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mpd="sng">
                        <a:solidFill>
                          <a:srgbClr val="FFFFFF"/>
                        </a:solidFill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160824">
                  <a:tc>
                    <a:txBody>
                      <a:bodyPr/>
                      <a:lstStyle>
                        <a:lvl1pPr marL="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9pPr>
                      </a:lstStyle>
                      <a:p>
                        <a:pPr>
                          <a:buNone/>
                        </a:pPr>
                        <a:r>
                          <a:rPr lang="en-US" altLang="zh-CN" sz="1000" b="0" dirty="0">
                            <a:solidFill>
                              <a:schemeClr val="accent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2024</a:t>
                        </a:r>
                      </a:p>
                    </a:txBody>
                    <a:tcPr>
                      <a:lnL w="12700" cmpd="sng">
                        <a:solidFill>
                          <a:srgbClr val="FFFFFF"/>
                        </a:solidFill>
                      </a:lnL>
                      <a:lnR w="12700" cmpd="sng">
                        <a:solidFill>
                          <a:srgbClr val="FFFFFF"/>
                        </a:solidFill>
                      </a:lnR>
                      <a:lnT w="12700" cmpd="sng">
                        <a:solidFill>
                          <a:srgbClr val="FFFFFF"/>
                        </a:solidFill>
                      </a:lnT>
                      <a:lnB w="12700" cmpd="sng">
                        <a:solidFill>
                          <a:srgbClr val="FFFFFF"/>
                        </a:solidFill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>
                        <a:lvl1pPr marL="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9pPr>
                      </a:lstStyle>
                      <a:p>
                        <a:pPr>
                          <a:buNone/>
                        </a:pPr>
                        <a:r>
                          <a:rPr lang="en-US" altLang="zh-CN" sz="1000" b="0" dirty="0">
                            <a:solidFill>
                              <a:schemeClr val="accent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12%</a:t>
                        </a:r>
                      </a:p>
                    </a:txBody>
                    <a:tcPr>
                      <a:lnL w="12700" cmpd="sng">
                        <a:solidFill>
                          <a:srgbClr val="FFFFFF"/>
                        </a:solidFill>
                      </a:lnL>
                      <a:lnR w="12700" cmpd="sng">
                        <a:solidFill>
                          <a:srgbClr val="FFFFFF"/>
                        </a:solidFill>
                      </a:lnR>
                      <a:lnT w="12700" cmpd="sng">
                        <a:solidFill>
                          <a:srgbClr val="FFFFFF"/>
                        </a:solidFill>
                      </a:lnT>
                      <a:lnB w="12700" cmpd="sng">
                        <a:solidFill>
                          <a:srgbClr val="FFFFFF"/>
                        </a:solidFill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160824">
                  <a:tc>
                    <a:txBody>
                      <a:bodyPr/>
                      <a:lstStyle>
                        <a:lvl1pPr marL="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9pPr>
                      </a:lstStyle>
                      <a:p>
                        <a:pPr>
                          <a:buNone/>
                        </a:pPr>
                        <a:r>
                          <a:rPr lang="en-US" altLang="zh-CN" sz="1000" b="0" dirty="0">
                            <a:solidFill>
                              <a:schemeClr val="accent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2025</a:t>
                        </a:r>
                      </a:p>
                    </a:txBody>
                    <a:tcPr>
                      <a:lnL w="12700" cmpd="sng">
                        <a:solidFill>
                          <a:srgbClr val="FFFFFF"/>
                        </a:solidFill>
                      </a:lnL>
                      <a:lnR w="12700" cmpd="sng">
                        <a:solidFill>
                          <a:srgbClr val="FFFFFF"/>
                        </a:solidFill>
                      </a:lnR>
                      <a:lnT w="12700" cmpd="sng">
                        <a:solidFill>
                          <a:srgbClr val="FFFFFF"/>
                        </a:solidFill>
                      </a:lnT>
                      <a:lnB w="12700" cmpd="sng">
                        <a:solidFill>
                          <a:srgbClr val="FFFFFF"/>
                        </a:solidFill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>
                        <a:lvl1pPr marL="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9pPr>
                      </a:lstStyle>
                      <a:p>
                        <a:pPr>
                          <a:buNone/>
                        </a:pPr>
                        <a:r>
                          <a:rPr lang="en-US" altLang="zh-CN" sz="1000" b="0" dirty="0">
                            <a:solidFill>
                              <a:schemeClr val="accent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  <a:sym typeface="+mn-ea"/>
                          </a:rPr>
                          <a:t>12%</a:t>
                        </a:r>
                      </a:p>
                    </a:txBody>
                    <a:tcPr>
                      <a:lnL w="12700" cmpd="sng">
                        <a:solidFill>
                          <a:srgbClr val="FFFFFF"/>
                        </a:solidFill>
                      </a:lnL>
                      <a:lnR w="12700" cmpd="sng">
                        <a:solidFill>
                          <a:srgbClr val="FFFFFF"/>
                        </a:solidFill>
                      </a:lnR>
                      <a:lnT w="12700" cmpd="sng">
                        <a:solidFill>
                          <a:srgbClr val="FFFFFF"/>
                        </a:solidFill>
                      </a:lnT>
                      <a:lnB w="12700" cmpd="sng">
                        <a:solidFill>
                          <a:srgbClr val="FFFFFF"/>
                        </a:solidFill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160824">
                  <a:tc>
                    <a:txBody>
                      <a:bodyPr/>
                      <a:lstStyle>
                        <a:lvl1pPr marL="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9pPr>
                      </a:lstStyle>
                      <a:p>
                        <a:pPr>
                          <a:buNone/>
                        </a:pPr>
                        <a:r>
                          <a:rPr lang="en-US" altLang="zh-CN" sz="1000" b="0">
                            <a:solidFill>
                              <a:schemeClr val="accent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2026</a:t>
                        </a:r>
                      </a:p>
                    </a:txBody>
                    <a:tcPr>
                      <a:lnL w="12700" cmpd="sng">
                        <a:solidFill>
                          <a:srgbClr val="FFFFFF"/>
                        </a:solidFill>
                      </a:lnL>
                      <a:lnR w="12700" cmpd="sng">
                        <a:solidFill>
                          <a:srgbClr val="FFFFFF"/>
                        </a:solidFill>
                      </a:lnR>
                      <a:lnT w="12700" cmpd="sng">
                        <a:solidFill>
                          <a:srgbClr val="FFFFFF"/>
                        </a:solidFill>
                      </a:lnT>
                      <a:lnB w="12700" cmpd="sng">
                        <a:solidFill>
                          <a:srgbClr val="FFFFFF"/>
                        </a:solidFill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>
                        <a:lvl1pPr marL="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9pPr>
                      </a:lstStyle>
                      <a:p>
                        <a:pPr>
                          <a:buNone/>
                        </a:pPr>
                        <a:r>
                          <a:rPr lang="en-US" altLang="zh-CN" sz="1000" b="0" dirty="0">
                            <a:solidFill>
                              <a:schemeClr val="accent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  <a:sym typeface="+mn-ea"/>
                          </a:rPr>
                          <a:t>12%</a:t>
                        </a:r>
                      </a:p>
                    </a:txBody>
                    <a:tcPr>
                      <a:lnL w="12700" cmpd="sng">
                        <a:solidFill>
                          <a:srgbClr val="FFFFFF"/>
                        </a:solidFill>
                      </a:lnL>
                      <a:lnR w="12700" cmpd="sng">
                        <a:solidFill>
                          <a:srgbClr val="FFFFFF"/>
                        </a:solidFill>
                      </a:lnR>
                      <a:lnT w="12700" cmpd="sng">
                        <a:solidFill>
                          <a:srgbClr val="FFFFFF"/>
                        </a:solidFill>
                      </a:lnT>
                      <a:lnB w="12700" cmpd="sng">
                        <a:solidFill>
                          <a:srgbClr val="FFFFFF"/>
                        </a:solidFill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4"/>
                    </a:ext>
                  </a:extLst>
                </a:tr>
                <a:tr h="160824">
                  <a:tc>
                    <a:txBody>
                      <a:bodyPr/>
                      <a:lstStyle>
                        <a:lvl1pPr marL="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9pPr>
                      </a:lstStyle>
                      <a:p>
                        <a:pPr>
                          <a:buNone/>
                        </a:pPr>
                        <a:r>
                          <a:rPr lang="en-US" altLang="zh-CN" sz="1000" b="0">
                            <a:solidFill>
                              <a:schemeClr val="accent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2027</a:t>
                        </a:r>
                      </a:p>
                    </a:txBody>
                    <a:tcPr>
                      <a:lnL w="12700" cmpd="sng">
                        <a:solidFill>
                          <a:srgbClr val="FFFFFF"/>
                        </a:solidFill>
                      </a:lnL>
                      <a:lnR w="12700" cmpd="sng">
                        <a:solidFill>
                          <a:srgbClr val="FFFFFF"/>
                        </a:solidFill>
                      </a:lnR>
                      <a:lnT w="12700" cmpd="sng">
                        <a:solidFill>
                          <a:srgbClr val="FFFFFF"/>
                        </a:solidFill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>
                        <a:lvl1pPr marL="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9pPr>
                      </a:lstStyle>
                      <a:p>
                        <a:pPr>
                          <a:buNone/>
                        </a:pPr>
                        <a:r>
                          <a:rPr lang="en-US" altLang="zh-CN" sz="1000" b="0" dirty="0">
                            <a:solidFill>
                              <a:schemeClr val="accent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  <a:sym typeface="+mn-ea"/>
                          </a:rPr>
                          <a:t>12%</a:t>
                        </a:r>
                      </a:p>
                    </a:txBody>
                    <a:tcPr>
                      <a:lnL w="12700" cmpd="sng">
                        <a:solidFill>
                          <a:srgbClr val="FFFFFF"/>
                        </a:solidFill>
                      </a:lnL>
                      <a:lnR w="12700" cmpd="sng">
                        <a:solidFill>
                          <a:srgbClr val="FFFFFF"/>
                        </a:solidFill>
                      </a:lnR>
                      <a:lnT w="12700" cmpd="sng">
                        <a:solidFill>
                          <a:srgbClr val="FFFFFF"/>
                        </a:solidFill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5"/>
                    </a:ext>
                  </a:extLst>
                </a:tr>
              </a:tbl>
            </a:graphicData>
          </a:graphic>
        </p:graphicFrame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5640EA95-C9A8-9D4D-94C7-0314379843B1}"/>
                </a:ext>
              </a:extLst>
            </p:cNvPr>
            <p:cNvGrpSpPr/>
            <p:nvPr/>
          </p:nvGrpSpPr>
          <p:grpSpPr>
            <a:xfrm>
              <a:off x="5671439" y="2067828"/>
              <a:ext cx="3737640" cy="1053877"/>
              <a:chOff x="5656803" y="2045377"/>
              <a:chExt cx="3737640" cy="1053877"/>
            </a:xfrm>
          </p:grpSpPr>
          <p:sp>
            <p:nvSpPr>
              <p:cNvPr id="31" name="圆角矩形 27">
                <a:extLst>
                  <a:ext uri="{FF2B5EF4-FFF2-40B4-BE49-F238E27FC236}">
                    <a16:creationId xmlns:a16="http://schemas.microsoft.com/office/drawing/2014/main" id="{4126E2FC-5A14-DC4E-AEE2-DB32DD4E707D}"/>
                  </a:ext>
                </a:extLst>
              </p:cNvPr>
              <p:cNvSpPr/>
              <p:nvPr/>
            </p:nvSpPr>
            <p:spPr>
              <a:xfrm>
                <a:off x="5666422" y="2045377"/>
                <a:ext cx="1944370" cy="377190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200" b="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epidemic is fluctuating but recovering.</a:t>
                </a:r>
              </a:p>
            </p:txBody>
          </p:sp>
          <p:sp>
            <p:nvSpPr>
              <p:cNvPr id="33" name="圆角矩形 57">
                <a:extLst>
                  <a:ext uri="{FF2B5EF4-FFF2-40B4-BE49-F238E27FC236}">
                    <a16:creationId xmlns:a16="http://schemas.microsoft.com/office/drawing/2014/main" id="{8E8BDDC0-18DF-8A40-B162-0D3CD741F675}"/>
                  </a:ext>
                </a:extLst>
              </p:cNvPr>
              <p:cNvSpPr/>
              <p:nvPr/>
            </p:nvSpPr>
            <p:spPr>
              <a:xfrm>
                <a:off x="7654834" y="2045378"/>
                <a:ext cx="1739609" cy="377190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200" b="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Stable single store revenue.</a:t>
                </a:r>
              </a:p>
            </p:txBody>
          </p:sp>
          <p:sp>
            <p:nvSpPr>
              <p:cNvPr id="34" name="圆角矩形 58">
                <a:extLst>
                  <a:ext uri="{FF2B5EF4-FFF2-40B4-BE49-F238E27FC236}">
                    <a16:creationId xmlns:a16="http://schemas.microsoft.com/office/drawing/2014/main" id="{B170937B-9A71-3344-8C2B-680616532F28}"/>
                  </a:ext>
                </a:extLst>
              </p:cNvPr>
              <p:cNvSpPr/>
              <p:nvPr/>
            </p:nvSpPr>
            <p:spPr>
              <a:xfrm>
                <a:off x="5656803" y="2797629"/>
                <a:ext cx="3737639" cy="301625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200" b="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Estimated growth of store quantity: 400/350/320.</a:t>
                </a:r>
              </a:p>
            </p:txBody>
          </p:sp>
          <p:sp>
            <p:nvSpPr>
              <p:cNvPr id="36" name="圆角矩形 68">
                <a:extLst>
                  <a:ext uri="{FF2B5EF4-FFF2-40B4-BE49-F238E27FC236}">
                    <a16:creationId xmlns:a16="http://schemas.microsoft.com/office/drawing/2014/main" id="{D5B37337-19E7-5145-9414-87447A96E463}"/>
                  </a:ext>
                </a:extLst>
              </p:cNvPr>
              <p:cNvSpPr/>
              <p:nvPr/>
            </p:nvSpPr>
            <p:spPr>
              <a:xfrm>
                <a:off x="5656804" y="2450959"/>
                <a:ext cx="3737639" cy="321004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20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Domestic penetration tends to be mature and stable.</a:t>
                </a:r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EF3D8AD3-5E51-AF4E-9A3D-B57BE9D876C9}"/>
                </a:ext>
              </a:extLst>
            </p:cNvPr>
            <p:cNvGrpSpPr/>
            <p:nvPr/>
          </p:nvGrpSpPr>
          <p:grpSpPr>
            <a:xfrm>
              <a:off x="3743964" y="3429000"/>
              <a:ext cx="1851174" cy="1033073"/>
              <a:chOff x="3740770" y="3510398"/>
              <a:chExt cx="1851174" cy="1033073"/>
            </a:xfrm>
          </p:grpSpPr>
          <p:sp>
            <p:nvSpPr>
              <p:cNvPr id="39" name="圆角矩形 14">
                <a:extLst>
                  <a:ext uri="{FF2B5EF4-FFF2-40B4-BE49-F238E27FC236}">
                    <a16:creationId xmlns:a16="http://schemas.microsoft.com/office/drawing/2014/main" id="{299E7862-4178-384A-8A4C-C7465C1BF767}"/>
                  </a:ext>
                </a:extLst>
              </p:cNvPr>
              <p:cNvSpPr/>
              <p:nvPr/>
            </p:nvSpPr>
            <p:spPr>
              <a:xfrm>
                <a:off x="3741495" y="3510398"/>
                <a:ext cx="1850449" cy="321003"/>
              </a:xfrm>
              <a:prstGeom prst="round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Direct Operated Stores</a:t>
                </a:r>
              </a:p>
            </p:txBody>
          </p:sp>
          <p:sp>
            <p:nvSpPr>
              <p:cNvPr id="40" name="圆角矩形 14">
                <a:extLst>
                  <a:ext uri="{FF2B5EF4-FFF2-40B4-BE49-F238E27FC236}">
                    <a16:creationId xmlns:a16="http://schemas.microsoft.com/office/drawing/2014/main" id="{F5927A5F-7073-374D-A854-87F49598D7C0}"/>
                  </a:ext>
                </a:extLst>
              </p:cNvPr>
              <p:cNvSpPr/>
              <p:nvPr/>
            </p:nvSpPr>
            <p:spPr>
              <a:xfrm>
                <a:off x="3740770" y="3865300"/>
                <a:ext cx="1850449" cy="321003"/>
              </a:xfrm>
              <a:prstGeom prst="round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/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Third Party Stores</a:t>
                </a:r>
              </a:p>
            </p:txBody>
          </p:sp>
          <p:sp>
            <p:nvSpPr>
              <p:cNvPr id="41" name="圆角矩形 14">
                <a:extLst>
                  <a:ext uri="{FF2B5EF4-FFF2-40B4-BE49-F238E27FC236}">
                    <a16:creationId xmlns:a16="http://schemas.microsoft.com/office/drawing/2014/main" id="{F1AD2904-33C1-994B-A71A-9BDCCEB51A4E}"/>
                  </a:ext>
                </a:extLst>
              </p:cNvPr>
              <p:cNvSpPr/>
              <p:nvPr/>
            </p:nvSpPr>
            <p:spPr>
              <a:xfrm>
                <a:off x="3740770" y="4222468"/>
                <a:ext cx="1850449" cy="321003"/>
              </a:xfrm>
              <a:prstGeom prst="round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Direct Operated Stores</a:t>
                </a:r>
              </a:p>
            </p:txBody>
          </p:sp>
        </p:grpSp>
        <p:graphicFrame>
          <p:nvGraphicFramePr>
            <p:cNvPr id="58" name="表格 32">
              <a:extLst>
                <a:ext uri="{FF2B5EF4-FFF2-40B4-BE49-F238E27FC236}">
                  <a16:creationId xmlns:a16="http://schemas.microsoft.com/office/drawing/2014/main" id="{296A0F16-4119-B341-9DC2-FFA27DBECB36}"/>
                </a:ext>
              </a:extLst>
            </p:cNvPr>
            <p:cNvGraphicFramePr/>
            <p:nvPr>
              <p:custDataLst>
                <p:tags r:id="rId2"/>
              </p:custDataLst>
              <p:extLst>
                <p:ext uri="{D42A27DB-BD31-4B8C-83A1-F6EECF244321}">
                  <p14:modId xmlns:p14="http://schemas.microsoft.com/office/powerpoint/2010/main" val="2490738525"/>
                </p:ext>
              </p:extLst>
            </p:nvPr>
          </p:nvGraphicFramePr>
          <p:xfrm>
            <a:off x="9850907" y="3705067"/>
            <a:ext cx="1850450" cy="1463040"/>
          </p:xfrm>
          <a:graphic>
            <a:graphicData uri="http://schemas.openxmlformats.org/drawingml/2006/table">
              <a:tbl>
                <a:tblPr firstRow="1" bandRow="1"/>
                <a:tblGrid>
                  <a:gridCol w="925225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925225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</a:tblGrid>
                <a:tr h="160824">
                  <a:tc>
                    <a:txBody>
                      <a:bodyPr/>
                      <a:lstStyle>
                        <a:lvl1pPr marL="0" algn="l" defTabSz="91440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Roboto Bold"/>
                            <a:ea typeface="思源黑体 CN Regular"/>
                          </a:defRPr>
                        </a:lvl1pPr>
                        <a:lvl2pPr marL="457200" algn="l" defTabSz="91440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Roboto Bold"/>
                            <a:ea typeface="思源黑体 CN Regular"/>
                          </a:defRPr>
                        </a:lvl2pPr>
                        <a:lvl3pPr marL="914400" algn="l" defTabSz="91440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Roboto Bold"/>
                            <a:ea typeface="思源黑体 CN Regular"/>
                          </a:defRPr>
                        </a:lvl3pPr>
                        <a:lvl4pPr marL="1371600" algn="l" defTabSz="91440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Roboto Bold"/>
                            <a:ea typeface="思源黑体 CN Regular"/>
                          </a:defRPr>
                        </a:lvl4pPr>
                        <a:lvl5pPr marL="1828800" algn="l" defTabSz="91440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Roboto Bold"/>
                            <a:ea typeface="思源黑体 CN Regular"/>
                          </a:defRPr>
                        </a:lvl5pPr>
                        <a:lvl6pPr marL="2286000" algn="l" defTabSz="91440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Roboto Bold"/>
                            <a:ea typeface="思源黑体 CN Regular"/>
                          </a:defRPr>
                        </a:lvl6pPr>
                        <a:lvl7pPr marL="2743200" algn="l" defTabSz="91440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Roboto Bold"/>
                            <a:ea typeface="思源黑体 CN Regular"/>
                          </a:defRPr>
                        </a:lvl7pPr>
                        <a:lvl8pPr marL="3200400" algn="l" defTabSz="91440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Roboto Bold"/>
                            <a:ea typeface="思源黑体 CN Regular"/>
                          </a:defRPr>
                        </a:lvl8pPr>
                        <a:lvl9pPr marL="3657600" algn="l" defTabSz="91440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Roboto Bold"/>
                            <a:ea typeface="思源黑体 CN Regular"/>
                          </a:defRPr>
                        </a:lvl9pPr>
                      </a:lstStyle>
                      <a:p>
                        <a:pPr>
                          <a:buNone/>
                        </a:pPr>
                        <a:r>
                          <a:rPr lang="en-US" altLang="zh-CN" sz="1000" dirty="0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Year</a:t>
                        </a:r>
                      </a:p>
                    </a:txBody>
                    <a:tcPr>
                      <a:lnL w="12700" cmpd="sng">
                        <a:solidFill>
                          <a:srgbClr val="FFFFFF"/>
                        </a:solidFill>
                      </a:lnL>
                      <a:lnR w="12700" cmpd="sng">
                        <a:solidFill>
                          <a:srgbClr val="FFFFFF"/>
                        </a:solidFill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>
                        <a:lvl1pPr marL="0" algn="l" defTabSz="91440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Roboto Bold"/>
                            <a:ea typeface="思源黑体 CN Regular"/>
                          </a:defRPr>
                        </a:lvl1pPr>
                        <a:lvl2pPr marL="457200" algn="l" defTabSz="91440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Roboto Bold"/>
                            <a:ea typeface="思源黑体 CN Regular"/>
                          </a:defRPr>
                        </a:lvl2pPr>
                        <a:lvl3pPr marL="914400" algn="l" defTabSz="91440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Roboto Bold"/>
                            <a:ea typeface="思源黑体 CN Regular"/>
                          </a:defRPr>
                        </a:lvl3pPr>
                        <a:lvl4pPr marL="1371600" algn="l" defTabSz="91440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Roboto Bold"/>
                            <a:ea typeface="思源黑体 CN Regular"/>
                          </a:defRPr>
                        </a:lvl4pPr>
                        <a:lvl5pPr marL="1828800" algn="l" defTabSz="91440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Roboto Bold"/>
                            <a:ea typeface="思源黑体 CN Regular"/>
                          </a:defRPr>
                        </a:lvl5pPr>
                        <a:lvl6pPr marL="2286000" algn="l" defTabSz="91440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Roboto Bold"/>
                            <a:ea typeface="思源黑体 CN Regular"/>
                          </a:defRPr>
                        </a:lvl6pPr>
                        <a:lvl7pPr marL="2743200" algn="l" defTabSz="91440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Roboto Bold"/>
                            <a:ea typeface="思源黑体 CN Regular"/>
                          </a:defRPr>
                        </a:lvl7pPr>
                        <a:lvl8pPr marL="3200400" algn="l" defTabSz="91440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Roboto Bold"/>
                            <a:ea typeface="思源黑体 CN Regular"/>
                          </a:defRPr>
                        </a:lvl8pPr>
                        <a:lvl9pPr marL="3657600" algn="l" defTabSz="91440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Roboto Bold"/>
                            <a:ea typeface="思源黑体 CN Regular"/>
                          </a:defRPr>
                        </a:lvl9pPr>
                      </a:lstStyle>
                      <a:p>
                        <a:pPr>
                          <a:buNone/>
                        </a:pPr>
                        <a:r>
                          <a:rPr lang="en-US" altLang="zh-CN" sz="1000" dirty="0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Growth Rate</a:t>
                        </a:r>
                      </a:p>
                    </a:txBody>
                    <a:tcPr>
                      <a:lnL w="12700" cmpd="sng">
                        <a:solidFill>
                          <a:srgbClr val="FFFFFF"/>
                        </a:solidFill>
                      </a:lnL>
                      <a:lnR w="12700" cmpd="sng">
                        <a:solidFill>
                          <a:srgbClr val="FFFFFF"/>
                        </a:solidFill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160824">
                  <a:tc>
                    <a:txBody>
                      <a:bodyPr/>
                      <a:lstStyle>
                        <a:lvl1pPr marL="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9pPr>
                      </a:lstStyle>
                      <a:p>
                        <a:pPr>
                          <a:buNone/>
                        </a:pPr>
                        <a:r>
                          <a:rPr lang="en-US" altLang="zh-CN" sz="1000">
                            <a:solidFill>
                              <a:schemeClr val="accent3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2023</a:t>
                        </a:r>
                      </a:p>
                    </a:txBody>
                    <a:tcPr>
                      <a:lnL w="12700" cmpd="sng">
                        <a:solidFill>
                          <a:srgbClr val="FFFFFF"/>
                        </a:solidFill>
                      </a:lnL>
                      <a:lnR w="12700" cmpd="sng">
                        <a:solidFill>
                          <a:srgbClr val="FFFFFF"/>
                        </a:solidFill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mpd="sng">
                        <a:solidFill>
                          <a:srgbClr val="FFFFFF"/>
                        </a:solidFill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>
                        <a:lvl1pPr marL="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9pPr>
                      </a:lstStyle>
                      <a:p>
                        <a:pPr>
                          <a:buNone/>
                        </a:pPr>
                        <a:r>
                          <a:rPr lang="en-US" altLang="zh-CN" sz="1000" dirty="0">
                            <a:solidFill>
                              <a:schemeClr val="accent3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35%</a:t>
                        </a:r>
                        <a:endParaRPr lang="zh-CN" altLang="en-US" sz="1000" dirty="0">
                          <a:solidFill>
                            <a:schemeClr val="accent3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endParaRPr>
                      </a:p>
                    </a:txBody>
                    <a:tcPr>
                      <a:lnL w="12700" cmpd="sng">
                        <a:solidFill>
                          <a:srgbClr val="FFFFFF"/>
                        </a:solidFill>
                      </a:lnL>
                      <a:lnR w="12700" cmpd="sng">
                        <a:solidFill>
                          <a:srgbClr val="FFFFFF"/>
                        </a:solidFill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mpd="sng">
                        <a:solidFill>
                          <a:srgbClr val="FFFFFF"/>
                        </a:solidFill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160824">
                  <a:tc>
                    <a:txBody>
                      <a:bodyPr/>
                      <a:lstStyle>
                        <a:lvl1pPr marL="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9pPr>
                      </a:lstStyle>
                      <a:p>
                        <a:pPr>
                          <a:buNone/>
                        </a:pPr>
                        <a:r>
                          <a:rPr lang="en-US" altLang="zh-CN" sz="1000">
                            <a:solidFill>
                              <a:schemeClr val="accent3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2024</a:t>
                        </a:r>
                      </a:p>
                    </a:txBody>
                    <a:tcPr>
                      <a:lnL w="12700" cmpd="sng">
                        <a:solidFill>
                          <a:srgbClr val="FFFFFF"/>
                        </a:solidFill>
                      </a:lnL>
                      <a:lnR w="12700" cmpd="sng">
                        <a:solidFill>
                          <a:srgbClr val="FFFFFF"/>
                        </a:solidFill>
                      </a:lnR>
                      <a:lnT w="12700" cmpd="sng">
                        <a:solidFill>
                          <a:srgbClr val="FFFFFF"/>
                        </a:solidFill>
                      </a:lnT>
                      <a:lnB w="12700" cmpd="sng">
                        <a:solidFill>
                          <a:srgbClr val="FFFFFF"/>
                        </a:solidFill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>
                        <a:lvl1pPr marL="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9pPr>
                      </a:lstStyle>
                      <a:p>
                        <a:pPr>
                          <a:buNone/>
                        </a:pPr>
                        <a:r>
                          <a:rPr lang="en-US" altLang="zh-CN" sz="1000">
                            <a:solidFill>
                              <a:schemeClr val="accent3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40%</a:t>
                        </a:r>
                      </a:p>
                    </a:txBody>
                    <a:tcPr>
                      <a:lnL w="12700" cmpd="sng">
                        <a:solidFill>
                          <a:srgbClr val="FFFFFF"/>
                        </a:solidFill>
                      </a:lnL>
                      <a:lnR w="12700" cmpd="sng">
                        <a:solidFill>
                          <a:srgbClr val="FFFFFF"/>
                        </a:solidFill>
                      </a:lnR>
                      <a:lnT w="12700" cmpd="sng">
                        <a:solidFill>
                          <a:srgbClr val="FFFFFF"/>
                        </a:solidFill>
                      </a:lnT>
                      <a:lnB w="12700" cmpd="sng">
                        <a:solidFill>
                          <a:srgbClr val="FFFFFF"/>
                        </a:solidFill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160824">
                  <a:tc>
                    <a:txBody>
                      <a:bodyPr/>
                      <a:lstStyle>
                        <a:lvl1pPr marL="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9pPr>
                      </a:lstStyle>
                      <a:p>
                        <a:pPr>
                          <a:buNone/>
                        </a:pPr>
                        <a:r>
                          <a:rPr lang="en-US" altLang="zh-CN" sz="1000">
                            <a:solidFill>
                              <a:schemeClr val="accent3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2025</a:t>
                        </a:r>
                      </a:p>
                    </a:txBody>
                    <a:tcPr>
                      <a:lnL w="12700" cmpd="sng">
                        <a:solidFill>
                          <a:srgbClr val="FFFFFF"/>
                        </a:solidFill>
                      </a:lnL>
                      <a:lnR w="12700" cmpd="sng">
                        <a:solidFill>
                          <a:srgbClr val="FFFFFF"/>
                        </a:solidFill>
                      </a:lnR>
                      <a:lnT w="12700" cmpd="sng">
                        <a:solidFill>
                          <a:srgbClr val="FFFFFF"/>
                        </a:solidFill>
                      </a:lnT>
                      <a:lnB w="12700" cmpd="sng">
                        <a:solidFill>
                          <a:srgbClr val="FFFFFF"/>
                        </a:solidFill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>
                        <a:lvl1pPr marL="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9pPr>
                      </a:lstStyle>
                      <a:p>
                        <a:pPr>
                          <a:buNone/>
                        </a:pPr>
                        <a:r>
                          <a:rPr lang="en-US" altLang="zh-CN" sz="1000">
                            <a:solidFill>
                              <a:schemeClr val="accent3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38%</a:t>
                        </a:r>
                      </a:p>
                    </a:txBody>
                    <a:tcPr>
                      <a:lnL w="12700" cmpd="sng">
                        <a:solidFill>
                          <a:srgbClr val="FFFFFF"/>
                        </a:solidFill>
                      </a:lnL>
                      <a:lnR w="12700" cmpd="sng">
                        <a:solidFill>
                          <a:srgbClr val="FFFFFF"/>
                        </a:solidFill>
                      </a:lnR>
                      <a:lnT w="12700" cmpd="sng">
                        <a:solidFill>
                          <a:srgbClr val="FFFFFF"/>
                        </a:solidFill>
                      </a:lnT>
                      <a:lnB w="12700" cmpd="sng">
                        <a:solidFill>
                          <a:srgbClr val="FFFFFF"/>
                        </a:solidFill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160824">
                  <a:tc>
                    <a:txBody>
                      <a:bodyPr/>
                      <a:lstStyle>
                        <a:lvl1pPr marL="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9pPr>
                      </a:lstStyle>
                      <a:p>
                        <a:pPr>
                          <a:buNone/>
                        </a:pPr>
                        <a:r>
                          <a:rPr lang="en-US" altLang="zh-CN" sz="1000">
                            <a:solidFill>
                              <a:schemeClr val="accent3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2026</a:t>
                        </a:r>
                      </a:p>
                    </a:txBody>
                    <a:tcPr>
                      <a:lnL w="12700" cmpd="sng">
                        <a:solidFill>
                          <a:srgbClr val="FFFFFF"/>
                        </a:solidFill>
                      </a:lnL>
                      <a:lnR w="12700" cmpd="sng">
                        <a:solidFill>
                          <a:srgbClr val="FFFFFF"/>
                        </a:solidFill>
                      </a:lnR>
                      <a:lnT w="12700" cmpd="sng">
                        <a:solidFill>
                          <a:srgbClr val="FFFFFF"/>
                        </a:solidFill>
                      </a:lnT>
                      <a:lnB w="12700" cmpd="sng">
                        <a:solidFill>
                          <a:srgbClr val="FFFFFF"/>
                        </a:solidFill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>
                        <a:lvl1pPr marL="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9pPr>
                      </a:lstStyle>
                      <a:p>
                        <a:pPr>
                          <a:buNone/>
                        </a:pPr>
                        <a:r>
                          <a:rPr lang="en-US" altLang="zh-CN" sz="1000">
                            <a:solidFill>
                              <a:schemeClr val="accent3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35%</a:t>
                        </a:r>
                      </a:p>
                    </a:txBody>
                    <a:tcPr>
                      <a:lnL w="12700" cmpd="sng">
                        <a:solidFill>
                          <a:srgbClr val="FFFFFF"/>
                        </a:solidFill>
                      </a:lnL>
                      <a:lnR w="12700" cmpd="sng">
                        <a:solidFill>
                          <a:srgbClr val="FFFFFF"/>
                        </a:solidFill>
                      </a:lnR>
                      <a:lnT w="12700" cmpd="sng">
                        <a:solidFill>
                          <a:srgbClr val="FFFFFF"/>
                        </a:solidFill>
                      </a:lnT>
                      <a:lnB w="12700" cmpd="sng">
                        <a:solidFill>
                          <a:srgbClr val="FFFFFF"/>
                        </a:solidFill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4"/>
                    </a:ext>
                  </a:extLst>
                </a:tr>
                <a:tr h="160824">
                  <a:tc>
                    <a:txBody>
                      <a:bodyPr/>
                      <a:lstStyle>
                        <a:lvl1pPr marL="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9pPr>
                      </a:lstStyle>
                      <a:p>
                        <a:pPr>
                          <a:buNone/>
                        </a:pPr>
                        <a:r>
                          <a:rPr lang="en-US" altLang="zh-CN" sz="1000" dirty="0">
                            <a:solidFill>
                              <a:schemeClr val="accent3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2027</a:t>
                        </a:r>
                      </a:p>
                    </a:txBody>
                    <a:tcPr>
                      <a:lnL w="12700" cmpd="sng">
                        <a:solidFill>
                          <a:srgbClr val="FFFFFF"/>
                        </a:solidFill>
                      </a:lnL>
                      <a:lnR w="12700" cmpd="sng">
                        <a:solidFill>
                          <a:srgbClr val="FFFFFF"/>
                        </a:solidFill>
                      </a:lnR>
                      <a:lnT w="12700" cmpd="sng">
                        <a:solidFill>
                          <a:srgbClr val="FFFFFF"/>
                        </a:solidFill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>
                        <a:lvl1pPr marL="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9pPr>
                      </a:lstStyle>
                      <a:p>
                        <a:pPr>
                          <a:buNone/>
                        </a:pPr>
                        <a:r>
                          <a:rPr lang="en-US" altLang="zh-CN" sz="1000" dirty="0">
                            <a:solidFill>
                              <a:schemeClr val="accent3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35%</a:t>
                        </a:r>
                      </a:p>
                    </a:txBody>
                    <a:tcPr>
                      <a:lnL w="12700" cmpd="sng">
                        <a:solidFill>
                          <a:srgbClr val="FFFFFF"/>
                        </a:solidFill>
                      </a:lnL>
                      <a:lnR w="12700" cmpd="sng">
                        <a:solidFill>
                          <a:srgbClr val="FFFFFF"/>
                        </a:solidFill>
                      </a:lnR>
                      <a:lnT w="12700" cmpd="sng">
                        <a:solidFill>
                          <a:srgbClr val="FFFFFF"/>
                        </a:solidFill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5"/>
                    </a:ext>
                  </a:extLst>
                </a:tr>
              </a:tbl>
            </a:graphicData>
          </a:graphic>
        </p:graphicFrame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9F52F898-91A8-534D-A1F4-054A69135372}"/>
                </a:ext>
              </a:extLst>
            </p:cNvPr>
            <p:cNvGrpSpPr/>
            <p:nvPr/>
          </p:nvGrpSpPr>
          <p:grpSpPr>
            <a:xfrm>
              <a:off x="5661943" y="3190466"/>
              <a:ext cx="3747135" cy="1507873"/>
              <a:chOff x="5661944" y="3362413"/>
              <a:chExt cx="3747135" cy="1507873"/>
            </a:xfrm>
          </p:grpSpPr>
          <p:sp>
            <p:nvSpPr>
              <p:cNvPr id="52" name="圆角矩形 76">
                <a:extLst>
                  <a:ext uri="{FF2B5EF4-FFF2-40B4-BE49-F238E27FC236}">
                    <a16:creationId xmlns:a16="http://schemas.microsoft.com/office/drawing/2014/main" id="{1D1E1C88-A12D-EF47-9637-9AC89D75E5A8}"/>
                  </a:ext>
                </a:extLst>
              </p:cNvPr>
              <p:cNvSpPr/>
              <p:nvPr/>
            </p:nvSpPr>
            <p:spPr>
              <a:xfrm>
                <a:off x="5661944" y="3362413"/>
                <a:ext cx="3747135" cy="396240"/>
              </a:xfrm>
              <a:prstGeom prst="round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just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200" i="0" u="none" strike="noStrike" kern="0" cap="none" spc="0" normalizeH="0" baseline="0" noProof="0" dirty="0">
                    <a:ln>
                      <a:noFill/>
                    </a:ln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Covid-19 restrictions for stores are removed, leading to revenue rebound since stores are reopening.</a:t>
                </a:r>
              </a:p>
            </p:txBody>
          </p:sp>
          <p:sp>
            <p:nvSpPr>
              <p:cNvPr id="55" name="圆角矩形 82">
                <a:extLst>
                  <a:ext uri="{FF2B5EF4-FFF2-40B4-BE49-F238E27FC236}">
                    <a16:creationId xmlns:a16="http://schemas.microsoft.com/office/drawing/2014/main" id="{E09E52C9-3307-9346-9B54-74554EA8A329}"/>
                  </a:ext>
                </a:extLst>
              </p:cNvPr>
              <p:cNvSpPr/>
              <p:nvPr/>
            </p:nvSpPr>
            <p:spPr>
              <a:xfrm>
                <a:off x="5679721" y="4118048"/>
                <a:ext cx="3729357" cy="405765"/>
              </a:xfrm>
              <a:prstGeom prst="round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200" i="0" u="none" strike="noStrike" kern="0" cap="none" spc="0" normalizeH="0" baseline="0" noProof="0" dirty="0">
                    <a:ln>
                      <a:noFill/>
                    </a:ln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Franchising Rapid-scale + Direct-run High-profit </a:t>
                </a: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200" i="0" u="none" strike="noStrike" kern="0" cap="none" spc="0" normalizeH="0" baseline="0" noProof="0" dirty="0">
                    <a:ln>
                      <a:noFill/>
                    </a:ln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 Profitability Boost</a:t>
                </a:r>
              </a:p>
            </p:txBody>
          </p:sp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542D63A6-2A32-A343-8E5C-D46B70C8B8CA}"/>
                  </a:ext>
                </a:extLst>
              </p:cNvPr>
              <p:cNvGrpSpPr/>
              <p:nvPr/>
            </p:nvGrpSpPr>
            <p:grpSpPr>
              <a:xfrm>
                <a:off x="5661944" y="3791895"/>
                <a:ext cx="3747135" cy="291465"/>
                <a:chOff x="5693399" y="3824237"/>
                <a:chExt cx="3747135" cy="291465"/>
              </a:xfrm>
            </p:grpSpPr>
            <p:sp>
              <p:nvSpPr>
                <p:cNvPr id="53" name="圆角矩形 79">
                  <a:extLst>
                    <a:ext uri="{FF2B5EF4-FFF2-40B4-BE49-F238E27FC236}">
                      <a16:creationId xmlns:a16="http://schemas.microsoft.com/office/drawing/2014/main" id="{94BF2515-BE0B-F342-BC32-9EEBC3BA3BBA}"/>
                    </a:ext>
                  </a:extLst>
                </p:cNvPr>
                <p:cNvSpPr/>
                <p:nvPr/>
              </p:nvSpPr>
              <p:spPr>
                <a:xfrm>
                  <a:off x="5693399" y="3824237"/>
                  <a:ext cx="1146821" cy="291465"/>
                </a:xfrm>
                <a:prstGeom prst="round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 w="1905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200" i="0" u="none" strike="noStrike" kern="0" cap="none" spc="0" normalizeH="0" baseline="0" noProof="0" dirty="0">
                      <a:ln>
                        <a:noFill/>
                      </a:ln>
                      <a:uLnTx/>
                      <a:uFillTx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America 4%</a:t>
                  </a:r>
                </a:p>
              </p:txBody>
            </p:sp>
            <p:sp>
              <p:nvSpPr>
                <p:cNvPr id="54" name="圆角矩形 80">
                  <a:extLst>
                    <a:ext uri="{FF2B5EF4-FFF2-40B4-BE49-F238E27FC236}">
                      <a16:creationId xmlns:a16="http://schemas.microsoft.com/office/drawing/2014/main" id="{F29BB5ED-C187-8E42-A75D-ABBDCF62FCE8}"/>
                    </a:ext>
                  </a:extLst>
                </p:cNvPr>
                <p:cNvSpPr/>
                <p:nvPr/>
              </p:nvSpPr>
              <p:spPr>
                <a:xfrm>
                  <a:off x="6892947" y="3824237"/>
                  <a:ext cx="1038227" cy="291465"/>
                </a:xfrm>
                <a:prstGeom prst="round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 w="1905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200" i="0" u="none" strike="noStrike" kern="0" cap="none" spc="0" normalizeH="0" baseline="0" noProof="0" dirty="0">
                      <a:ln>
                        <a:noFill/>
                      </a:ln>
                      <a:uLnTx/>
                      <a:uFillTx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Asia 22%</a:t>
                  </a:r>
                </a:p>
              </p:txBody>
            </p:sp>
            <p:sp>
              <p:nvSpPr>
                <p:cNvPr id="56" name="圆角矩形 85">
                  <a:extLst>
                    <a:ext uri="{FF2B5EF4-FFF2-40B4-BE49-F238E27FC236}">
                      <a16:creationId xmlns:a16="http://schemas.microsoft.com/office/drawing/2014/main" id="{4739DC55-661F-E54A-93C8-9CC2F9DE67D8}"/>
                    </a:ext>
                  </a:extLst>
                </p:cNvPr>
                <p:cNvSpPr/>
                <p:nvPr/>
              </p:nvSpPr>
              <p:spPr>
                <a:xfrm>
                  <a:off x="7990806" y="3824237"/>
                  <a:ext cx="1449728" cy="291465"/>
                </a:xfrm>
                <a:prstGeom prst="round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 w="1905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000" i="0" u="none" strike="noStrike" kern="0" cap="none" spc="0" normalizeH="0" baseline="0" noProof="0" dirty="0">
                      <a:ln>
                        <a:noFill/>
                      </a:ln>
                      <a:uLnTx/>
                      <a:uFillTx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Latin America and Europe 12%</a:t>
                  </a:r>
                </a:p>
              </p:txBody>
            </p:sp>
          </p:grpSp>
          <p:sp>
            <p:nvSpPr>
              <p:cNvPr id="61" name="圆角矩形 86">
                <a:extLst>
                  <a:ext uri="{FF2B5EF4-FFF2-40B4-BE49-F238E27FC236}">
                    <a16:creationId xmlns:a16="http://schemas.microsoft.com/office/drawing/2014/main" id="{0DE757B8-C843-2B47-BC0D-2D8FA534431D}"/>
                  </a:ext>
                </a:extLst>
              </p:cNvPr>
              <p:cNvSpPr/>
              <p:nvPr/>
            </p:nvSpPr>
            <p:spPr>
              <a:xfrm>
                <a:off x="5679721" y="4558501"/>
                <a:ext cx="3729357" cy="311785"/>
              </a:xfrm>
              <a:prstGeom prst="round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20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Estimated growth of store quantity: 650/550/500</a:t>
                </a:r>
              </a:p>
            </p:txBody>
          </p:sp>
        </p:grpSp>
        <p:sp>
          <p:nvSpPr>
            <p:cNvPr id="67" name="左大括号 56">
              <a:extLst>
                <a:ext uri="{FF2B5EF4-FFF2-40B4-BE49-F238E27FC236}">
                  <a16:creationId xmlns:a16="http://schemas.microsoft.com/office/drawing/2014/main" id="{5D3320FB-A437-B443-994A-DBFE0E7DEE5A}"/>
                </a:ext>
              </a:extLst>
            </p:cNvPr>
            <p:cNvSpPr/>
            <p:nvPr/>
          </p:nvSpPr>
          <p:spPr>
            <a:xfrm rot="10800000">
              <a:off x="9468067" y="2067457"/>
              <a:ext cx="323850" cy="1054248"/>
            </a:xfrm>
            <a:prstGeom prst="leftBrace">
              <a:avLst>
                <a:gd name="adj1" fmla="val 131400"/>
                <a:gd name="adj2" fmla="val 21088"/>
              </a:avLst>
            </a:prstGeom>
            <a:ln w="12700">
              <a:solidFill>
                <a:srgbClr val="DC273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68" name="左大括号 56">
              <a:extLst>
                <a:ext uri="{FF2B5EF4-FFF2-40B4-BE49-F238E27FC236}">
                  <a16:creationId xmlns:a16="http://schemas.microsoft.com/office/drawing/2014/main" id="{33EC68FE-9BAF-3F4C-800C-19579A264206}"/>
                </a:ext>
              </a:extLst>
            </p:cNvPr>
            <p:cNvSpPr/>
            <p:nvPr/>
          </p:nvSpPr>
          <p:spPr>
            <a:xfrm rot="10800000">
              <a:off x="9468067" y="3189907"/>
              <a:ext cx="323850" cy="1508431"/>
            </a:xfrm>
            <a:prstGeom prst="leftBrace">
              <a:avLst>
                <a:gd name="adj1" fmla="val 131400"/>
                <a:gd name="adj2" fmla="val 21088"/>
              </a:avLst>
            </a:prstGeom>
            <a:ln w="12700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3D6A00C0-4952-8649-A365-FCEF96620C5E}"/>
                </a:ext>
              </a:extLst>
            </p:cNvPr>
            <p:cNvSpPr txBox="1"/>
            <p:nvPr/>
          </p:nvSpPr>
          <p:spPr>
            <a:xfrm>
              <a:off x="1769955" y="2832387"/>
              <a:ext cx="183642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b="1" dirty="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revenue share</a:t>
              </a:r>
            </a:p>
            <a:p>
              <a:pPr algn="ctr"/>
              <a:r>
                <a:rPr lang="en-US" altLang="zh-CN" sz="1400" b="1" dirty="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66% → 56% </a:t>
              </a:r>
              <a:r>
                <a:rPr lang="en-US" altLang="zh-CN" sz="1400" b="1" dirty="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ea"/>
                </a:rPr>
                <a:t>→ </a:t>
              </a:r>
              <a:r>
                <a:rPr lang="en-US" altLang="zh-CN" sz="1400" b="1" dirty="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47%</a:t>
              </a:r>
              <a:endParaRPr lang="zh-CN" altLang="en-US" sz="14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2C107CE5-2627-2F4E-8720-273B1F86A3D5}"/>
                </a:ext>
              </a:extLst>
            </p:cNvPr>
            <p:cNvSpPr txBox="1"/>
            <p:nvPr/>
          </p:nvSpPr>
          <p:spPr>
            <a:xfrm>
              <a:off x="1769483" y="4174977"/>
              <a:ext cx="183642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b="1" dirty="0">
                  <a:solidFill>
                    <a:schemeClr val="accent3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revenue share</a:t>
              </a:r>
            </a:p>
            <a:p>
              <a:pPr algn="ctr"/>
              <a:r>
                <a:rPr lang="en-US" altLang="zh-CN" sz="1400" b="1" dirty="0">
                  <a:solidFill>
                    <a:schemeClr val="accent3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27% → 35% </a:t>
              </a:r>
              <a:r>
                <a:rPr lang="en-US" altLang="zh-CN" sz="1400" b="1" dirty="0">
                  <a:solidFill>
                    <a:schemeClr val="accent3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ea"/>
                </a:rPr>
                <a:t>→ </a:t>
              </a:r>
              <a:r>
                <a:rPr lang="en-US" altLang="zh-CN" sz="1400" b="1" dirty="0">
                  <a:solidFill>
                    <a:schemeClr val="accent3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43%</a:t>
              </a:r>
              <a:endParaRPr lang="zh-CN" altLang="en-US" sz="1400" b="1" dirty="0"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2" name="文本框 64">
              <a:extLst>
                <a:ext uri="{FF2B5EF4-FFF2-40B4-BE49-F238E27FC236}">
                  <a16:creationId xmlns:a16="http://schemas.microsoft.com/office/drawing/2014/main" id="{065E4A3F-45DF-6D47-806D-CC76959046B0}"/>
                </a:ext>
              </a:extLst>
            </p:cNvPr>
            <p:cNvSpPr txBox="1"/>
            <p:nvPr/>
          </p:nvSpPr>
          <p:spPr>
            <a:xfrm>
              <a:off x="5679720" y="4698197"/>
              <a:ext cx="3729357" cy="358518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en-US" altLang="zh-CN" sz="1000" b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Global IP Transformation + Overseas Market Expansion</a:t>
              </a:r>
            </a:p>
            <a:p>
              <a:pPr algn="ctr"/>
              <a:r>
                <a:rPr lang="en-US" altLang="zh-CN" sz="1000" b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High Profit Margins</a:t>
              </a:r>
            </a:p>
          </p:txBody>
        </p:sp>
        <p:sp>
          <p:nvSpPr>
            <p:cNvPr id="76" name="圆角矩形 13">
              <a:extLst>
                <a:ext uri="{FF2B5EF4-FFF2-40B4-BE49-F238E27FC236}">
                  <a16:creationId xmlns:a16="http://schemas.microsoft.com/office/drawing/2014/main" id="{7D9CFC8B-CFE4-DF4F-AE5E-52835AAA7CEA}"/>
                </a:ext>
              </a:extLst>
            </p:cNvPr>
            <p:cNvSpPr/>
            <p:nvPr/>
          </p:nvSpPr>
          <p:spPr>
            <a:xfrm>
              <a:off x="2106668" y="5601393"/>
              <a:ext cx="1160145" cy="483235"/>
            </a:xfrm>
            <a:prstGeom prst="roundRect">
              <a:avLst/>
            </a:prstGeom>
            <a:solidFill>
              <a:srgbClr val="FFC000"/>
            </a:solidFill>
            <a:ln w="19050" cap="flat" cmpd="sng" algn="ctr">
              <a:noFill/>
              <a:prstDash val="solid"/>
              <a:miter lim="800000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Worldwide</a:t>
              </a:r>
            </a:p>
          </p:txBody>
        </p:sp>
        <p:sp>
          <p:nvSpPr>
            <p:cNvPr id="77" name="文本框 60">
              <a:extLst>
                <a:ext uri="{FF2B5EF4-FFF2-40B4-BE49-F238E27FC236}">
                  <a16:creationId xmlns:a16="http://schemas.microsoft.com/office/drawing/2014/main" id="{CE68556C-009B-A54C-B81D-D100AD4D311D}"/>
                </a:ext>
              </a:extLst>
            </p:cNvPr>
            <p:cNvSpPr txBox="1"/>
            <p:nvPr/>
          </p:nvSpPr>
          <p:spPr>
            <a:xfrm>
              <a:off x="1824092" y="5181970"/>
              <a:ext cx="1725295" cy="412750"/>
            </a:xfrm>
            <a:prstGeom prst="rect">
              <a:avLst/>
            </a:prstGeom>
            <a:noFill/>
            <a:effectLst/>
          </p:spPr>
          <p:txBody>
            <a:bodyPr wrap="square" rtlCol="0">
              <a:noAutofit/>
            </a:bodyPr>
            <a:lstStyle/>
            <a:p>
              <a:pPr algn="ctr"/>
              <a:r>
                <a:rPr lang="en-US" altLang="zh-CN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Believe that there is significant growth worldwide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75FE366B-FB70-4F4D-BA5D-682E860D7A2C}"/>
                </a:ext>
              </a:extLst>
            </p:cNvPr>
            <p:cNvSpPr txBox="1"/>
            <p:nvPr/>
          </p:nvSpPr>
          <p:spPr>
            <a:xfrm>
              <a:off x="1769483" y="6080870"/>
              <a:ext cx="183642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b="1" dirty="0">
                  <a:solidFill>
                    <a:srgbClr val="FFC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revenue share</a:t>
              </a:r>
            </a:p>
            <a:p>
              <a:pPr algn="ctr"/>
              <a:r>
                <a:rPr lang="en-US" altLang="zh-CN" sz="1400" b="1" dirty="0">
                  <a:solidFill>
                    <a:srgbClr val="FFC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7% → 9% </a:t>
              </a:r>
              <a:r>
                <a:rPr lang="en-US" altLang="zh-CN" sz="1400" b="1" dirty="0">
                  <a:solidFill>
                    <a:srgbClr val="FFC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ea"/>
                </a:rPr>
                <a:t>→ 10</a:t>
              </a:r>
              <a:r>
                <a:rPr lang="en-US" altLang="zh-CN" sz="1400" b="1" dirty="0">
                  <a:solidFill>
                    <a:srgbClr val="FFC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%</a:t>
              </a:r>
              <a:endParaRPr lang="zh-CN" altLang="en-US" sz="1400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80" name="直接箭头连接符 100">
              <a:extLst>
                <a:ext uri="{FF2B5EF4-FFF2-40B4-BE49-F238E27FC236}">
                  <a16:creationId xmlns:a16="http://schemas.microsoft.com/office/drawing/2014/main" id="{CFD3CBED-03B3-A64D-9900-4732C74B0A2F}"/>
                </a:ext>
              </a:extLst>
            </p:cNvPr>
            <p:cNvCxnSpPr>
              <a:cxnSpLocks/>
              <a:stCxn id="10" idx="3"/>
              <a:endCxn id="76" idx="1"/>
            </p:cNvCxnSpPr>
            <p:nvPr/>
          </p:nvCxnSpPr>
          <p:spPr>
            <a:xfrm flipV="1">
              <a:off x="1367599" y="5843011"/>
              <a:ext cx="739069" cy="1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圆角矩形 26">
              <a:extLst>
                <a:ext uri="{FF2B5EF4-FFF2-40B4-BE49-F238E27FC236}">
                  <a16:creationId xmlns:a16="http://schemas.microsoft.com/office/drawing/2014/main" id="{EED1C75C-5447-F049-AB05-6D9F2537E2CF}"/>
                </a:ext>
              </a:extLst>
            </p:cNvPr>
            <p:cNvSpPr/>
            <p:nvPr/>
          </p:nvSpPr>
          <p:spPr>
            <a:xfrm>
              <a:off x="3740431" y="5326473"/>
              <a:ext cx="1851514" cy="387010"/>
            </a:xfrm>
            <a:prstGeom prst="roundRect">
              <a:avLst/>
            </a:prstGeom>
            <a:solidFill>
              <a:srgbClr val="FFC000">
                <a:alpha val="58824"/>
              </a:srgbClr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  <a:sym typeface="+mn-ea"/>
                </a:rPr>
                <a:t>Direct Operated Stores</a:t>
              </a:r>
            </a:p>
          </p:txBody>
        </p:sp>
        <p:sp>
          <p:nvSpPr>
            <p:cNvPr id="87" name="圆角矩形 61">
              <a:extLst>
                <a:ext uri="{FF2B5EF4-FFF2-40B4-BE49-F238E27FC236}">
                  <a16:creationId xmlns:a16="http://schemas.microsoft.com/office/drawing/2014/main" id="{ACDA0244-2961-2C40-A7AA-CD9262AD5C2E}"/>
                </a:ext>
              </a:extLst>
            </p:cNvPr>
            <p:cNvSpPr/>
            <p:nvPr/>
          </p:nvSpPr>
          <p:spPr>
            <a:xfrm>
              <a:off x="3741495" y="5968947"/>
              <a:ext cx="1850449" cy="387011"/>
            </a:xfrm>
            <a:prstGeom prst="roundRect">
              <a:avLst/>
            </a:prstGeom>
            <a:solidFill>
              <a:srgbClr val="FFC000">
                <a:alpha val="58824"/>
              </a:srgbClr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  <a:sym typeface="+mn-ea"/>
                </a:rPr>
                <a:t>Partner Stores</a:t>
              </a:r>
            </a:p>
          </p:txBody>
        </p:sp>
        <p:sp>
          <p:nvSpPr>
            <p:cNvPr id="88" name="左大括号 56">
              <a:extLst>
                <a:ext uri="{FF2B5EF4-FFF2-40B4-BE49-F238E27FC236}">
                  <a16:creationId xmlns:a16="http://schemas.microsoft.com/office/drawing/2014/main" id="{40E263A8-525B-F242-99BA-0B37E3A59735}"/>
                </a:ext>
              </a:extLst>
            </p:cNvPr>
            <p:cNvSpPr/>
            <p:nvPr/>
          </p:nvSpPr>
          <p:spPr>
            <a:xfrm>
              <a:off x="3343167" y="5326473"/>
              <a:ext cx="323850" cy="1033073"/>
            </a:xfrm>
            <a:prstGeom prst="leftBrace">
              <a:avLst>
                <a:gd name="adj1" fmla="val 131400"/>
                <a:gd name="adj2" fmla="val 50000"/>
              </a:avLst>
            </a:prstGeom>
            <a:ln w="12700">
              <a:solidFill>
                <a:srgbClr val="FFC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93" name="圆角矩形 69">
              <a:extLst>
                <a:ext uri="{FF2B5EF4-FFF2-40B4-BE49-F238E27FC236}">
                  <a16:creationId xmlns:a16="http://schemas.microsoft.com/office/drawing/2014/main" id="{C2131125-D3A3-6E48-962B-2B67B54272F1}"/>
                </a:ext>
              </a:extLst>
            </p:cNvPr>
            <p:cNvSpPr/>
            <p:nvPr/>
          </p:nvSpPr>
          <p:spPr>
            <a:xfrm>
              <a:off x="5679719" y="5968947"/>
              <a:ext cx="3729357" cy="387011"/>
            </a:xfrm>
            <a:prstGeom prst="roundRect">
              <a:avLst/>
            </a:prstGeom>
            <a:solidFill>
              <a:srgbClr val="FFC000">
                <a:alpha val="9804"/>
              </a:srgbClr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Estimated growth of store quantity: 100/80/80</a:t>
              </a:r>
            </a:p>
          </p:txBody>
        </p:sp>
        <p:sp>
          <p:nvSpPr>
            <p:cNvPr id="94" name="圆角矩形 75">
              <a:extLst>
                <a:ext uri="{FF2B5EF4-FFF2-40B4-BE49-F238E27FC236}">
                  <a16:creationId xmlns:a16="http://schemas.microsoft.com/office/drawing/2014/main" id="{D3258513-A0BB-E24F-A647-2B596A79F7FB}"/>
                </a:ext>
              </a:extLst>
            </p:cNvPr>
            <p:cNvSpPr/>
            <p:nvPr/>
          </p:nvSpPr>
          <p:spPr>
            <a:xfrm>
              <a:off x="5679720" y="5326473"/>
              <a:ext cx="3729357" cy="396182"/>
            </a:xfrm>
            <a:prstGeom prst="roundRect">
              <a:avLst/>
            </a:prstGeom>
            <a:solidFill>
              <a:srgbClr val="FFC000">
                <a:alpha val="9804"/>
              </a:srgbClr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The trendy toy market is booming, 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with rapid expansion underway.</a:t>
              </a:r>
            </a:p>
          </p:txBody>
        </p:sp>
        <p:graphicFrame>
          <p:nvGraphicFramePr>
            <p:cNvPr id="95" name="表格 32">
              <a:extLst>
                <a:ext uri="{FF2B5EF4-FFF2-40B4-BE49-F238E27FC236}">
                  <a16:creationId xmlns:a16="http://schemas.microsoft.com/office/drawing/2014/main" id="{5029D11E-B571-8540-B7AD-67D7C7CC5B36}"/>
                </a:ext>
              </a:extLst>
            </p:cNvPr>
            <p:cNvGraphicFramePr/>
            <p:nvPr>
              <p:custDataLst>
                <p:tags r:id="rId3"/>
              </p:custDataLst>
              <p:extLst>
                <p:ext uri="{D42A27DB-BD31-4B8C-83A1-F6EECF244321}">
                  <p14:modId xmlns:p14="http://schemas.microsoft.com/office/powerpoint/2010/main" val="4114820010"/>
                </p:ext>
              </p:extLst>
            </p:nvPr>
          </p:nvGraphicFramePr>
          <p:xfrm>
            <a:off x="9850907" y="5326473"/>
            <a:ext cx="1850450" cy="1463040"/>
          </p:xfrm>
          <a:graphic>
            <a:graphicData uri="http://schemas.openxmlformats.org/drawingml/2006/table">
              <a:tbl>
                <a:tblPr firstRow="1" bandRow="1"/>
                <a:tblGrid>
                  <a:gridCol w="925225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925225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</a:tblGrid>
                <a:tr h="160824">
                  <a:tc>
                    <a:txBody>
                      <a:bodyPr/>
                      <a:lstStyle>
                        <a:lvl1pPr marL="0" algn="l" defTabSz="91440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Roboto Bold"/>
                            <a:ea typeface="思源黑体 CN Regular"/>
                          </a:defRPr>
                        </a:lvl1pPr>
                        <a:lvl2pPr marL="457200" algn="l" defTabSz="91440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Roboto Bold"/>
                            <a:ea typeface="思源黑体 CN Regular"/>
                          </a:defRPr>
                        </a:lvl2pPr>
                        <a:lvl3pPr marL="914400" algn="l" defTabSz="91440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Roboto Bold"/>
                            <a:ea typeface="思源黑体 CN Regular"/>
                          </a:defRPr>
                        </a:lvl3pPr>
                        <a:lvl4pPr marL="1371600" algn="l" defTabSz="91440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Roboto Bold"/>
                            <a:ea typeface="思源黑体 CN Regular"/>
                          </a:defRPr>
                        </a:lvl4pPr>
                        <a:lvl5pPr marL="1828800" algn="l" defTabSz="91440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Roboto Bold"/>
                            <a:ea typeface="思源黑体 CN Regular"/>
                          </a:defRPr>
                        </a:lvl5pPr>
                        <a:lvl6pPr marL="2286000" algn="l" defTabSz="91440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Roboto Bold"/>
                            <a:ea typeface="思源黑体 CN Regular"/>
                          </a:defRPr>
                        </a:lvl6pPr>
                        <a:lvl7pPr marL="2743200" algn="l" defTabSz="91440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Roboto Bold"/>
                            <a:ea typeface="思源黑体 CN Regular"/>
                          </a:defRPr>
                        </a:lvl7pPr>
                        <a:lvl8pPr marL="3200400" algn="l" defTabSz="91440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Roboto Bold"/>
                            <a:ea typeface="思源黑体 CN Regular"/>
                          </a:defRPr>
                        </a:lvl8pPr>
                        <a:lvl9pPr marL="3657600" algn="l" defTabSz="91440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Roboto Bold"/>
                            <a:ea typeface="思源黑体 CN Regular"/>
                          </a:defRPr>
                        </a:lvl9pPr>
                      </a:lstStyle>
                      <a:p>
                        <a:pPr>
                          <a:buNone/>
                        </a:pPr>
                        <a:r>
                          <a:rPr lang="en-US" altLang="zh-CN" sz="1000" dirty="0">
                            <a:solidFill>
                              <a:srgbClr val="E5B319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Year</a:t>
                        </a:r>
                      </a:p>
                    </a:txBody>
                    <a:tcPr>
                      <a:lnL w="12700" cmpd="sng">
                        <a:solidFill>
                          <a:srgbClr val="FFFFFF"/>
                        </a:solidFill>
                      </a:lnL>
                      <a:lnR w="12700" cmpd="sng">
                        <a:solidFill>
                          <a:srgbClr val="FFFFFF"/>
                        </a:solidFill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>
                        <a:lvl1pPr marL="0" algn="l" defTabSz="91440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Roboto Bold"/>
                            <a:ea typeface="思源黑体 CN Regular"/>
                          </a:defRPr>
                        </a:lvl1pPr>
                        <a:lvl2pPr marL="457200" algn="l" defTabSz="91440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Roboto Bold"/>
                            <a:ea typeface="思源黑体 CN Regular"/>
                          </a:defRPr>
                        </a:lvl2pPr>
                        <a:lvl3pPr marL="914400" algn="l" defTabSz="91440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Roboto Bold"/>
                            <a:ea typeface="思源黑体 CN Regular"/>
                          </a:defRPr>
                        </a:lvl3pPr>
                        <a:lvl4pPr marL="1371600" algn="l" defTabSz="91440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Roboto Bold"/>
                            <a:ea typeface="思源黑体 CN Regular"/>
                          </a:defRPr>
                        </a:lvl4pPr>
                        <a:lvl5pPr marL="1828800" algn="l" defTabSz="91440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Roboto Bold"/>
                            <a:ea typeface="思源黑体 CN Regular"/>
                          </a:defRPr>
                        </a:lvl5pPr>
                        <a:lvl6pPr marL="2286000" algn="l" defTabSz="91440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Roboto Bold"/>
                            <a:ea typeface="思源黑体 CN Regular"/>
                          </a:defRPr>
                        </a:lvl6pPr>
                        <a:lvl7pPr marL="2743200" algn="l" defTabSz="91440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Roboto Bold"/>
                            <a:ea typeface="思源黑体 CN Regular"/>
                          </a:defRPr>
                        </a:lvl7pPr>
                        <a:lvl8pPr marL="3200400" algn="l" defTabSz="91440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Roboto Bold"/>
                            <a:ea typeface="思源黑体 CN Regular"/>
                          </a:defRPr>
                        </a:lvl8pPr>
                        <a:lvl9pPr marL="3657600" algn="l" defTabSz="91440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Roboto Bold"/>
                            <a:ea typeface="思源黑体 CN Regular"/>
                          </a:defRPr>
                        </a:lvl9pPr>
                      </a:lstStyle>
                      <a:p>
                        <a:pPr>
                          <a:buNone/>
                        </a:pPr>
                        <a:r>
                          <a:rPr lang="en-US" altLang="zh-CN" sz="1000" dirty="0">
                            <a:solidFill>
                              <a:srgbClr val="E5B319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Growth Rate</a:t>
                        </a:r>
                      </a:p>
                    </a:txBody>
                    <a:tcPr>
                      <a:lnL w="12700" cmpd="sng">
                        <a:solidFill>
                          <a:srgbClr val="FFFFFF"/>
                        </a:solidFill>
                      </a:lnL>
                      <a:lnR w="12700" cmpd="sng">
                        <a:solidFill>
                          <a:srgbClr val="FFFFFF"/>
                        </a:solidFill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160824">
                  <a:tc>
                    <a:txBody>
                      <a:bodyPr/>
                      <a:lstStyle>
                        <a:lvl1pPr marL="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9pPr>
                      </a:lstStyle>
                      <a:p>
                        <a:pPr>
                          <a:buNone/>
                        </a:pPr>
                        <a:r>
                          <a:rPr lang="en-US" altLang="zh-CN" sz="1000">
                            <a:solidFill>
                              <a:srgbClr val="FFC60F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2023</a:t>
                        </a:r>
                      </a:p>
                    </a:txBody>
                    <a:tcPr>
                      <a:lnL w="12700" cmpd="sng">
                        <a:solidFill>
                          <a:srgbClr val="FFFFFF"/>
                        </a:solidFill>
                      </a:lnL>
                      <a:lnR w="12700" cmpd="sng">
                        <a:solidFill>
                          <a:srgbClr val="FFFFFF"/>
                        </a:solidFill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mpd="sng">
                        <a:solidFill>
                          <a:srgbClr val="FFFFFF"/>
                        </a:solidFill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>
                        <a:lvl1pPr marL="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9pPr>
                      </a:lstStyle>
                      <a:p>
                        <a:pPr>
                          <a:buNone/>
                        </a:pPr>
                        <a:r>
                          <a:rPr lang="en-US" altLang="zh-CN" sz="1000" dirty="0">
                            <a:solidFill>
                              <a:srgbClr val="FFC60F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35%</a:t>
                        </a:r>
                        <a:endParaRPr lang="zh-CN" altLang="en-US" sz="1000" dirty="0">
                          <a:solidFill>
                            <a:srgbClr val="FFC60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endParaRPr>
                      </a:p>
                    </a:txBody>
                    <a:tcPr>
                      <a:lnL w="12700" cmpd="sng">
                        <a:solidFill>
                          <a:srgbClr val="FFFFFF"/>
                        </a:solidFill>
                      </a:lnL>
                      <a:lnR w="12700" cmpd="sng">
                        <a:solidFill>
                          <a:srgbClr val="FFFFFF"/>
                        </a:solidFill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mpd="sng">
                        <a:solidFill>
                          <a:srgbClr val="FFFFFF"/>
                        </a:solidFill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160824">
                  <a:tc>
                    <a:txBody>
                      <a:bodyPr/>
                      <a:lstStyle>
                        <a:lvl1pPr marL="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9pPr>
                      </a:lstStyle>
                      <a:p>
                        <a:pPr>
                          <a:buNone/>
                        </a:pPr>
                        <a:r>
                          <a:rPr lang="en-US" altLang="zh-CN" sz="1000">
                            <a:solidFill>
                              <a:srgbClr val="FFC60F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2024</a:t>
                        </a:r>
                      </a:p>
                    </a:txBody>
                    <a:tcPr>
                      <a:lnL w="12700" cmpd="sng">
                        <a:solidFill>
                          <a:srgbClr val="FFFFFF"/>
                        </a:solidFill>
                      </a:lnL>
                      <a:lnR w="12700" cmpd="sng">
                        <a:solidFill>
                          <a:srgbClr val="FFFFFF"/>
                        </a:solidFill>
                      </a:lnR>
                      <a:lnT w="12700" cmpd="sng">
                        <a:solidFill>
                          <a:srgbClr val="FFFFFF"/>
                        </a:solidFill>
                      </a:lnT>
                      <a:lnB w="12700" cmpd="sng">
                        <a:solidFill>
                          <a:srgbClr val="FFFFFF"/>
                        </a:solidFill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>
                        <a:lvl1pPr marL="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9pPr>
                      </a:lstStyle>
                      <a:p>
                        <a:pPr>
                          <a:buNone/>
                        </a:pPr>
                        <a:r>
                          <a:rPr lang="en-US" altLang="zh-CN" sz="1000">
                            <a:solidFill>
                              <a:srgbClr val="FFC60F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40%</a:t>
                        </a:r>
                      </a:p>
                    </a:txBody>
                    <a:tcPr>
                      <a:lnL w="12700" cmpd="sng">
                        <a:solidFill>
                          <a:srgbClr val="FFFFFF"/>
                        </a:solidFill>
                      </a:lnL>
                      <a:lnR w="12700" cmpd="sng">
                        <a:solidFill>
                          <a:srgbClr val="FFFFFF"/>
                        </a:solidFill>
                      </a:lnR>
                      <a:lnT w="12700" cmpd="sng">
                        <a:solidFill>
                          <a:srgbClr val="FFFFFF"/>
                        </a:solidFill>
                      </a:lnT>
                      <a:lnB w="12700" cmpd="sng">
                        <a:solidFill>
                          <a:srgbClr val="FFFFFF"/>
                        </a:solidFill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160824">
                  <a:tc>
                    <a:txBody>
                      <a:bodyPr/>
                      <a:lstStyle>
                        <a:lvl1pPr marL="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9pPr>
                      </a:lstStyle>
                      <a:p>
                        <a:pPr>
                          <a:buNone/>
                        </a:pPr>
                        <a:r>
                          <a:rPr lang="en-US" altLang="zh-CN" sz="1000">
                            <a:solidFill>
                              <a:srgbClr val="FFC60F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2025</a:t>
                        </a:r>
                      </a:p>
                    </a:txBody>
                    <a:tcPr>
                      <a:lnL w="12700" cmpd="sng">
                        <a:solidFill>
                          <a:srgbClr val="FFFFFF"/>
                        </a:solidFill>
                      </a:lnL>
                      <a:lnR w="12700" cmpd="sng">
                        <a:solidFill>
                          <a:srgbClr val="FFFFFF"/>
                        </a:solidFill>
                      </a:lnR>
                      <a:lnT w="12700" cmpd="sng">
                        <a:solidFill>
                          <a:srgbClr val="FFFFFF"/>
                        </a:solidFill>
                      </a:lnT>
                      <a:lnB w="12700" cmpd="sng">
                        <a:solidFill>
                          <a:srgbClr val="FFFFFF"/>
                        </a:solidFill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>
                        <a:lvl1pPr marL="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9pPr>
                      </a:lstStyle>
                      <a:p>
                        <a:pPr>
                          <a:buNone/>
                        </a:pPr>
                        <a:r>
                          <a:rPr lang="en-US" altLang="zh-CN" sz="1000">
                            <a:solidFill>
                              <a:srgbClr val="FFC60F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38%</a:t>
                        </a:r>
                      </a:p>
                    </a:txBody>
                    <a:tcPr>
                      <a:lnL w="12700" cmpd="sng">
                        <a:solidFill>
                          <a:srgbClr val="FFFFFF"/>
                        </a:solidFill>
                      </a:lnL>
                      <a:lnR w="12700" cmpd="sng">
                        <a:solidFill>
                          <a:srgbClr val="FFFFFF"/>
                        </a:solidFill>
                      </a:lnR>
                      <a:lnT w="12700" cmpd="sng">
                        <a:solidFill>
                          <a:srgbClr val="FFFFFF"/>
                        </a:solidFill>
                      </a:lnT>
                      <a:lnB w="12700" cmpd="sng">
                        <a:solidFill>
                          <a:srgbClr val="FFFFFF"/>
                        </a:solidFill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160824">
                  <a:tc>
                    <a:txBody>
                      <a:bodyPr/>
                      <a:lstStyle>
                        <a:lvl1pPr marL="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9pPr>
                      </a:lstStyle>
                      <a:p>
                        <a:pPr>
                          <a:buNone/>
                        </a:pPr>
                        <a:r>
                          <a:rPr lang="en-US" altLang="zh-CN" sz="1000">
                            <a:solidFill>
                              <a:srgbClr val="FFC60F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2026</a:t>
                        </a:r>
                      </a:p>
                    </a:txBody>
                    <a:tcPr>
                      <a:lnL w="12700" cmpd="sng">
                        <a:solidFill>
                          <a:srgbClr val="FFFFFF"/>
                        </a:solidFill>
                      </a:lnL>
                      <a:lnR w="12700" cmpd="sng">
                        <a:solidFill>
                          <a:srgbClr val="FFFFFF"/>
                        </a:solidFill>
                      </a:lnR>
                      <a:lnT w="12700" cmpd="sng">
                        <a:solidFill>
                          <a:srgbClr val="FFFFFF"/>
                        </a:solidFill>
                      </a:lnT>
                      <a:lnB w="12700" cmpd="sng">
                        <a:solidFill>
                          <a:srgbClr val="FFFFFF"/>
                        </a:solidFill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>
                        <a:lvl1pPr marL="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9pPr>
                      </a:lstStyle>
                      <a:p>
                        <a:pPr>
                          <a:buNone/>
                        </a:pPr>
                        <a:r>
                          <a:rPr lang="en-US" altLang="zh-CN" sz="1000">
                            <a:solidFill>
                              <a:srgbClr val="FFC60F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35%</a:t>
                        </a:r>
                      </a:p>
                    </a:txBody>
                    <a:tcPr>
                      <a:lnL w="12700" cmpd="sng">
                        <a:solidFill>
                          <a:srgbClr val="FFFFFF"/>
                        </a:solidFill>
                      </a:lnL>
                      <a:lnR w="12700" cmpd="sng">
                        <a:solidFill>
                          <a:srgbClr val="FFFFFF"/>
                        </a:solidFill>
                      </a:lnR>
                      <a:lnT w="12700" cmpd="sng">
                        <a:solidFill>
                          <a:srgbClr val="FFFFFF"/>
                        </a:solidFill>
                      </a:lnT>
                      <a:lnB w="12700" cmpd="sng">
                        <a:solidFill>
                          <a:srgbClr val="FFFFFF"/>
                        </a:solidFill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4"/>
                    </a:ext>
                  </a:extLst>
                </a:tr>
                <a:tr h="160824">
                  <a:tc>
                    <a:txBody>
                      <a:bodyPr/>
                      <a:lstStyle>
                        <a:lvl1pPr marL="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9pPr>
                      </a:lstStyle>
                      <a:p>
                        <a:pPr>
                          <a:buNone/>
                        </a:pPr>
                        <a:r>
                          <a:rPr lang="en-US" altLang="zh-CN" sz="1000" dirty="0">
                            <a:solidFill>
                              <a:srgbClr val="FFC60F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2027</a:t>
                        </a:r>
                      </a:p>
                    </a:txBody>
                    <a:tcPr>
                      <a:lnL w="12700" cmpd="sng">
                        <a:solidFill>
                          <a:srgbClr val="FFFFFF"/>
                        </a:solidFill>
                      </a:lnL>
                      <a:lnR w="12700" cmpd="sng">
                        <a:solidFill>
                          <a:srgbClr val="FFFFFF"/>
                        </a:solidFill>
                      </a:lnR>
                      <a:lnT w="12700" cmpd="sng">
                        <a:solidFill>
                          <a:srgbClr val="FFFFFF"/>
                        </a:solidFill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>
                        <a:lvl1pPr marL="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9pPr>
                      </a:lstStyle>
                      <a:p>
                        <a:pPr>
                          <a:buNone/>
                        </a:pPr>
                        <a:r>
                          <a:rPr lang="en-US" altLang="zh-CN" sz="1000" dirty="0">
                            <a:solidFill>
                              <a:srgbClr val="FFC60F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35%</a:t>
                        </a:r>
                      </a:p>
                    </a:txBody>
                    <a:tcPr>
                      <a:lnL w="12700" cmpd="sng">
                        <a:solidFill>
                          <a:srgbClr val="FFFFFF"/>
                        </a:solidFill>
                      </a:lnL>
                      <a:lnR w="12700" cmpd="sng">
                        <a:solidFill>
                          <a:srgbClr val="FFFFFF"/>
                        </a:solidFill>
                      </a:lnR>
                      <a:lnT w="12700" cmpd="sng">
                        <a:solidFill>
                          <a:srgbClr val="FFFFFF"/>
                        </a:solidFill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5"/>
                    </a:ext>
                  </a:extLst>
                </a:tr>
              </a:tbl>
            </a:graphicData>
          </a:graphic>
        </p:graphicFrame>
        <p:sp>
          <p:nvSpPr>
            <p:cNvPr id="96" name="左大括号 56">
              <a:extLst>
                <a:ext uri="{FF2B5EF4-FFF2-40B4-BE49-F238E27FC236}">
                  <a16:creationId xmlns:a16="http://schemas.microsoft.com/office/drawing/2014/main" id="{613985B6-A53D-9948-AD39-D1C728628082}"/>
                </a:ext>
              </a:extLst>
            </p:cNvPr>
            <p:cNvSpPr/>
            <p:nvPr/>
          </p:nvSpPr>
          <p:spPr>
            <a:xfrm rot="10800000">
              <a:off x="9482490" y="5332220"/>
              <a:ext cx="323850" cy="1023737"/>
            </a:xfrm>
            <a:prstGeom prst="leftBrace">
              <a:avLst>
                <a:gd name="adj1" fmla="val 131400"/>
                <a:gd name="adj2" fmla="val 21088"/>
              </a:avLst>
            </a:prstGeom>
            <a:ln w="12700">
              <a:solidFill>
                <a:srgbClr val="FFC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00" name="TextBox 302">
            <a:extLst>
              <a:ext uri="{FF2B5EF4-FFF2-40B4-BE49-F238E27FC236}">
                <a16:creationId xmlns:a16="http://schemas.microsoft.com/office/drawing/2014/main" id="{BA359500-6B26-8441-AB8A-5FBB26D5009C}"/>
              </a:ext>
            </a:extLst>
          </p:cNvPr>
          <p:cNvSpPr txBox="1"/>
          <p:nvPr/>
        </p:nvSpPr>
        <p:spPr>
          <a:xfrm>
            <a:off x="5447928" y="6550223"/>
            <a:ext cx="4061561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CN" sz="1400" i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lang="en-US" sz="1400" i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</a:t>
            </a:r>
            <a:r>
              <a:rPr lang="en-US" altLang="zh-CN" sz="1400" i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ource: MINISO Prospectus (2022.06.30), Wind</a:t>
            </a:r>
            <a:endParaRPr lang="en-CN" sz="1400" i="1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34CB1CC7-9372-4543-936E-5D41AA01D451}"/>
              </a:ext>
            </a:extLst>
          </p:cNvPr>
          <p:cNvSpPr txBox="1"/>
          <p:nvPr/>
        </p:nvSpPr>
        <p:spPr>
          <a:xfrm>
            <a:off x="132962" y="4721841"/>
            <a:ext cx="3819381" cy="369332"/>
          </a:xfrm>
          <a:prstGeom prst="rect">
            <a:avLst/>
          </a:prstGeom>
          <a:noFill/>
          <a:ln w="12700">
            <a:solidFill>
              <a:schemeClr val="accent1"/>
            </a:solidFill>
            <a:prstDash val="dashDot"/>
          </a:ln>
        </p:spPr>
        <p:txBody>
          <a:bodyPr wrap="square">
            <a:spAutoFit/>
          </a:bodyPr>
          <a:lstStyle/>
          <a:p>
            <a:pPr algn="ctr"/>
            <a:r>
              <a:rPr lang="en-CN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Practical Measurement Method</a:t>
            </a:r>
          </a:p>
        </p:txBody>
      </p:sp>
    </p:spTree>
    <p:extLst>
      <p:ext uri="{BB962C8B-B14F-4D97-AF65-F5344CB8AC3E}">
        <p14:creationId xmlns:p14="http://schemas.microsoft.com/office/powerpoint/2010/main" val="398105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D806BF1-7D1B-C24B-BE43-5B473A68F1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F3F4A9-0F58-437F-968E-A13FC12BE5D0}" type="slidenum">
              <a:rPr lang="zh-CN" altLang="en-US" smtClean="0"/>
              <a:pPr/>
              <a:t>23</a:t>
            </a:fld>
            <a:endParaRPr lang="zh-CN" altLang="en-US" dirty="0"/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431855CC-9DF1-7443-A7C8-6A05AC356F7F}"/>
              </a:ext>
            </a:extLst>
          </p:cNvPr>
          <p:cNvGraphicFramePr>
            <a:graphicFrameLocks noGrp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20448565"/>
              </p:ext>
            </p:extLst>
          </p:nvPr>
        </p:nvGraphicFramePr>
        <p:xfrm>
          <a:off x="200350" y="888741"/>
          <a:ext cx="6191952" cy="936000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22776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03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086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0866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0795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0866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34000"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Year</a:t>
                      </a:r>
                      <a:endParaRPr lang="en-GB" sz="1400" b="1" i="0" u="none" strike="noStrike" dirty="0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2023E</a:t>
                      </a:r>
                      <a:endParaRPr lang="en-US" altLang="zh-CN" sz="1400" b="1" i="0" u="none" strike="noStrike" dirty="0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2024E</a:t>
                      </a:r>
                      <a:endParaRPr lang="en-US" altLang="zh-CN" sz="1400" b="1" i="0" u="none" strike="noStrike" dirty="0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2025E</a:t>
                      </a:r>
                      <a:endParaRPr lang="en-US" altLang="zh-CN" sz="1400" b="1" i="0" u="none" strike="noStrike" dirty="0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2026E</a:t>
                      </a:r>
                      <a:endParaRPr lang="en-US" altLang="zh-CN" sz="1400" b="1" i="0" u="none" strike="noStrike" dirty="0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2027E</a:t>
                      </a:r>
                      <a:endParaRPr lang="en-US" altLang="zh-CN" sz="1400" b="1" i="0" u="none" strike="noStrike" dirty="0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4000"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Domestic Revenue Growth Rate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10%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12%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12%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12%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12%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4000"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International Revenue Growth Rate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35%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40%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38%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35%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35%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40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TOP TOY Revenue Growth Rate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35%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45%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40%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35%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35%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C4357C46-ABB5-7548-A8DC-1B985C219E1C}"/>
              </a:ext>
            </a:extLst>
          </p:cNvPr>
          <p:cNvGraphicFramePr>
            <a:graphicFrameLocks noGrp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767003361"/>
              </p:ext>
            </p:extLst>
          </p:nvPr>
        </p:nvGraphicFramePr>
        <p:xfrm>
          <a:off x="200350" y="4813725"/>
          <a:ext cx="11808798" cy="1638000"/>
        </p:xfrm>
        <a:graphic>
          <a:graphicData uri="http://schemas.openxmlformats.org/drawingml/2006/table">
            <a:tbl>
              <a:tblPr firstRow="1" lastRow="1" bandRow="1">
                <a:tableStyleId>{B301B821-A1FF-4177-AEE7-76D212191A09}</a:tableStyleId>
              </a:tblPr>
              <a:tblGrid>
                <a:gridCol w="42322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625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625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613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6500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6131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6377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3400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Million RMB</a:t>
                      </a:r>
                      <a:endParaRPr lang="zh-CN" alt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2022A</a:t>
                      </a:r>
                      <a:endParaRPr lang="en-GB" sz="1400" b="1" i="0" u="none" strike="noStrike" dirty="0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2023E</a:t>
                      </a:r>
                      <a:endParaRPr lang="en-GB" sz="1400" b="1" i="0" u="none" strike="noStrike" dirty="0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2024E</a:t>
                      </a:r>
                      <a:endParaRPr lang="en-GB" sz="1400" b="1" i="0" u="none" strike="noStrike" dirty="0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2025E</a:t>
                      </a:r>
                      <a:endParaRPr lang="en-GB" sz="1400" b="1" i="0" u="none" strike="noStrike" dirty="0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2026E</a:t>
                      </a:r>
                      <a:endParaRPr lang="en-GB" sz="1400" b="1" i="0" u="none" strike="noStrike" dirty="0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2027E</a:t>
                      </a:r>
                      <a:endParaRPr lang="en-GB" sz="1400" b="1" i="0" u="none" strike="noStrike" dirty="0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4000"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CFO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1514.40 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1441.55 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2330.38 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2897.84 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3461.18 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4118.78 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4000"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Net Profit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638.17</a:t>
                      </a:r>
                      <a:r>
                        <a:rPr lang="en-US" altLang="zh-CN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1111.34 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1559.03 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2157.89 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2632.83 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3240.36 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4000"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D&amp;A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389.87 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365.14 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344.87 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331.19 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320.51 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308.96 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40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Changes in Non-Cash Working Capital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-420.03 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34.93 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-426.48 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-408.76 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-507.83 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-569.46 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4000"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CapEx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50800" cmpd="dbl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-1234.21 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50800" cmpd="dbl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-175.79 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50800" cmpd="dbl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-215.39 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50800" cmpd="dbl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-227.10 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50800" cmpd="dbl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-206.09 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50800" cmpd="dbl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-216.19 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50800" cmpd="dbl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4000"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1" u="none" strike="noStrike" dirty="0">
                          <a:solidFill>
                            <a:schemeClr val="accent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FCF</a:t>
                      </a:r>
                      <a:endParaRPr lang="en-GB" sz="1200" b="1" i="0" u="none" strike="noStrike" dirty="0">
                        <a:solidFill>
                          <a:schemeClr val="accent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>
                      <a:noFill/>
                    </a:lnR>
                    <a:lnT w="50800" cmpd="dbl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1" u="none" strike="noStrike" dirty="0">
                          <a:solidFill>
                            <a:schemeClr val="accent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398.83 </a:t>
                      </a:r>
                      <a:endParaRPr lang="en-US" altLang="zh-CN" sz="1200" b="1" i="0" u="none" strike="noStrike" dirty="0">
                        <a:solidFill>
                          <a:schemeClr val="accent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50800" cmpd="dbl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1" u="none" strike="noStrike" dirty="0">
                          <a:solidFill>
                            <a:schemeClr val="accent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1265.8 </a:t>
                      </a:r>
                      <a:endParaRPr lang="en-US" altLang="zh-CN" sz="1200" b="1" i="0" u="none" strike="noStrike" dirty="0">
                        <a:solidFill>
                          <a:schemeClr val="accent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50800" cmpd="dbl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1" u="none" strike="noStrike" dirty="0">
                          <a:solidFill>
                            <a:schemeClr val="accent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2114.98 </a:t>
                      </a:r>
                      <a:endParaRPr lang="en-US" altLang="zh-CN" sz="1200" b="1" i="0" u="none" strike="noStrike" dirty="0">
                        <a:solidFill>
                          <a:schemeClr val="accent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50800" cmpd="dbl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1" u="none" strike="noStrike" dirty="0">
                          <a:solidFill>
                            <a:schemeClr val="accent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2670.7 </a:t>
                      </a:r>
                      <a:endParaRPr lang="en-US" altLang="zh-CN" sz="1200" b="1" i="0" u="none" strike="noStrike" dirty="0">
                        <a:solidFill>
                          <a:schemeClr val="accent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50800" cmpd="dbl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1" u="none" strike="noStrike" dirty="0">
                          <a:solidFill>
                            <a:schemeClr val="accent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3255.1 </a:t>
                      </a:r>
                      <a:endParaRPr lang="en-US" altLang="zh-CN" sz="1200" b="1" i="0" u="none" strike="noStrike" dirty="0">
                        <a:solidFill>
                          <a:schemeClr val="accent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50800" cmpd="dbl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1" u="none" strike="noStrike" dirty="0">
                          <a:solidFill>
                            <a:schemeClr val="accent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3902.6 </a:t>
                      </a:r>
                      <a:endParaRPr lang="en-US" altLang="zh-CN" sz="1200" b="1" i="0" u="none" strike="noStrike" dirty="0">
                        <a:solidFill>
                          <a:schemeClr val="accent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 w="12700" cmpd="sng">
                      <a:noFill/>
                    </a:lnR>
                    <a:lnT w="50800" cmpd="dbl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6" name="矩形: 圆角 20">
            <a:extLst>
              <a:ext uri="{FF2B5EF4-FFF2-40B4-BE49-F238E27FC236}">
                <a16:creationId xmlns:a16="http://schemas.microsoft.com/office/drawing/2014/main" id="{4FD20FFA-01F1-4E44-A534-8752EB52C333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6496078" y="888741"/>
            <a:ext cx="5513070" cy="936000"/>
          </a:xfrm>
          <a:prstGeom prst="roundRect">
            <a:avLst>
              <a:gd name="adj" fmla="val 4267"/>
            </a:avLst>
          </a:prstGeom>
          <a:noFill/>
          <a:ln w="9525" cap="flat" cmpd="sng" algn="ctr">
            <a:solidFill>
              <a:schemeClr val="accent1"/>
            </a:solidFill>
            <a:prstDash val="dash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u="none" strike="noStrike" kern="1200" cap="none" spc="0" normalizeH="0" baseline="0" noProof="0" dirty="0">
              <a:ln>
                <a:noFill/>
              </a:ln>
              <a:solidFill>
                <a:srgbClr val="FF2B40"/>
              </a:solidFill>
              <a:effectLst/>
              <a:uLnTx/>
              <a:uFillTx/>
              <a:latin typeface="Times New Roman" panose="02020603050405020304" pitchFamily="18" charset="0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10">
                <a:extLst>
                  <a:ext uri="{FF2B5EF4-FFF2-40B4-BE49-F238E27FC236}">
                    <a16:creationId xmlns:a16="http://schemas.microsoft.com/office/drawing/2014/main" id="{2EA3C64E-14A4-D94A-AB2D-29E978F4C8B1}"/>
                  </a:ext>
                </a:extLst>
              </p:cNvPr>
              <p:cNvSpPr txBox="1"/>
              <p:nvPr/>
            </p:nvSpPr>
            <p:spPr>
              <a:xfrm>
                <a:off x="7837637" y="1110677"/>
                <a:ext cx="4052570" cy="4921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3E0B0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𝐹𝐶𝐹</m:t>
                      </m:r>
                      <m:r>
                        <a:rPr kumimoji="0" lang="en-US" altLang="zh-CN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3E0B0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r>
                        <a:rPr kumimoji="0" lang="en-US" altLang="zh-CN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3E0B0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𝐸𝐵𝐼𝑇</m:t>
                      </m:r>
                      <m:r>
                        <a:rPr kumimoji="0" lang="en-US" altLang="zh-CN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3E0B0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×</m:t>
                      </m:r>
                      <m:d>
                        <m:dPr>
                          <m:ctrlP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3E0B0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3E0B0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1−</m:t>
                          </m:r>
                          <m: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3E0B0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𝑇𝑎𝑥𝑅𝑎𝑡𝑒</m:t>
                          </m:r>
                        </m:e>
                      </m:d>
                      <m:r>
                        <a:rPr kumimoji="0" lang="en-US" altLang="zh-CN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3E0B0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+</m:t>
                      </m:r>
                      <m:r>
                        <a:rPr kumimoji="0" lang="en-US" altLang="zh-CN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3E0B0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𝐷𝑒𝑝𝑟𝑒𝑐𝑖𝑎𝑡𝑖𝑜𝑛</m:t>
                      </m:r>
                    </m:oMath>
                  </m:oMathPara>
                </a14:m>
                <a:endPara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srgbClr val="3E0B0E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3E0B0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−</m:t>
                      </m:r>
                      <m:r>
                        <a:rPr kumimoji="0" lang="en-US" altLang="zh-CN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3E0B0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𝐶𝑎𝑝𝐸𝑥</m:t>
                      </m:r>
                      <m:r>
                        <a:rPr kumimoji="0" lang="en-US" altLang="zh-CN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3E0B0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−∆</m:t>
                      </m:r>
                      <m:r>
                        <a:rPr kumimoji="0" lang="en-US" altLang="zh-CN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3E0B0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𝑊𝑜𝑟𝑘𝑖𝑛𝑔</m:t>
                      </m:r>
                      <m:r>
                        <a:rPr kumimoji="0" lang="en-US" altLang="zh-CN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3E0B0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 </m:t>
                      </m:r>
                      <m:r>
                        <a:rPr kumimoji="0" lang="en-US" altLang="zh-CN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3E0B0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mbria Math" panose="02040503050406030204" pitchFamily="18" charset="0"/>
                        </a:rPr>
                        <m:t>𝐶𝑎𝑝𝑖𝑡𝑎𝑙</m:t>
                      </m:r>
                    </m:oMath>
                  </m:oMathPara>
                </a14:m>
                <a:endPara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srgbClr val="3E0B0E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  <a:cs typeface="+mn-cs"/>
                </a:endParaRPr>
              </a:p>
            </p:txBody>
          </p:sp>
        </mc:Choice>
        <mc:Fallback xmlns="">
          <p:sp>
            <p:nvSpPr>
              <p:cNvPr id="7" name="文本框 10">
                <a:extLst>
                  <a:ext uri="{FF2B5EF4-FFF2-40B4-BE49-F238E27FC236}">
                    <a16:creationId xmlns:a16="http://schemas.microsoft.com/office/drawing/2014/main" id="{2EA3C64E-14A4-D94A-AB2D-29E978F4C8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7637" y="1110677"/>
                <a:ext cx="4052570" cy="492125"/>
              </a:xfrm>
              <a:prstGeom prst="rect">
                <a:avLst/>
              </a:prstGeom>
              <a:blipFill>
                <a:blip r:embed="rId7"/>
                <a:stretch>
                  <a:fillRect l="-1250" r="-1250" b="-175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形 33" descr="数学">
            <a:extLst>
              <a:ext uri="{FF2B5EF4-FFF2-40B4-BE49-F238E27FC236}">
                <a16:creationId xmlns:a16="http://schemas.microsoft.com/office/drawing/2014/main" id="{65C5B860-8D4F-3F46-9259-1A58A9575B66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89350" y="979233"/>
            <a:ext cx="755015" cy="755015"/>
          </a:xfrm>
          <a:prstGeom prst="rect">
            <a:avLst/>
          </a:prstGeom>
        </p:spPr>
      </p:pic>
      <p:graphicFrame>
        <p:nvGraphicFramePr>
          <p:cNvPr id="9" name="表格 17">
            <a:extLst>
              <a:ext uri="{FF2B5EF4-FFF2-40B4-BE49-F238E27FC236}">
                <a16:creationId xmlns:a16="http://schemas.microsoft.com/office/drawing/2014/main" id="{273E8E29-75D6-6B4D-B57A-BB241C7B1276}"/>
              </a:ext>
            </a:extLst>
          </p:cNvPr>
          <p:cNvGraphicFramePr/>
          <p:nvPr>
            <p:custDataLst>
              <p:tags r:id="rId5"/>
            </p:custDataLst>
            <p:extLst>
              <p:ext uri="{D42A27DB-BD31-4B8C-83A1-F6EECF244321}">
                <p14:modId xmlns:p14="http://schemas.microsoft.com/office/powerpoint/2010/main" val="3056628469"/>
              </p:ext>
            </p:extLst>
          </p:nvPr>
        </p:nvGraphicFramePr>
        <p:xfrm>
          <a:off x="200350" y="1915233"/>
          <a:ext cx="11812474" cy="2808000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31237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625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625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9056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9120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9056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49120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3400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Million RMB</a:t>
                      </a:r>
                      <a:endParaRPr lang="zh-CN" altLang="en-US" sz="1400" b="1" i="0" u="none" strike="noStrike" dirty="0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2022A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2023E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2024E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2025E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2026E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2027E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4000"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Oversea Revenue</a:t>
                      </a: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2,354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3,178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4,449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6,140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8,289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11,190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4000"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China Mainland Revenue</a:t>
                      </a: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7,201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7921.1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8871.6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9936.2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11128.6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12464.0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4000"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TOP TOY Revenue</a:t>
                      </a: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438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591.3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857.4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1200.3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1620.5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2187.6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4000"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Total Revenue</a:t>
                      </a: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9993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11690.3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14178.1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17276.3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21037.6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25841.2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4000"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Gross Margin</a:t>
                      </a: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0.3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0.3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0.4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0.4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0.4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0.4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4000"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Gross Profit</a:t>
                      </a: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2997.9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3857.8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4962.3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6392.2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8204.7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10078.0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4000"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Operating Expense Ratio</a:t>
                      </a: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21%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20%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20%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20%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20%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20%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34000"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Operating Expense Ratio</a:t>
                      </a: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2098.5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2338.1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2835.6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3455.3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4207.5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5168.2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3400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Profit Before Tax</a:t>
                      </a:r>
                    </a:p>
                  </a:txBody>
                  <a:tcPr marL="7620" marR="7620" marT="7620" marB="0" anchor="b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899.4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1519.7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2126.7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2937.0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3997.2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4909.8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34000"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Tax Rate</a:t>
                      </a: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29.5%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35%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35%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35%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35%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35%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34000"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Net Profit</a:t>
                      </a: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638.2 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987.8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1382.4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1909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2598.1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3191.4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13718139-BB7A-2946-B5D2-7ED905044DA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67408" y="181801"/>
            <a:ext cx="9649072" cy="503999"/>
          </a:xfrm>
        </p:spPr>
        <p:txBody>
          <a:bodyPr/>
          <a:lstStyle/>
          <a:p>
            <a:r>
              <a:rPr lang="en-US" altLang="zh-CN" b="1" dirty="0"/>
              <a:t>4.1 </a:t>
            </a:r>
            <a:r>
              <a:rPr lang="en-US" b="1" dirty="0"/>
              <a:t>FCF </a:t>
            </a:r>
            <a:r>
              <a:rPr lang="en-US" b="1" dirty="0">
                <a:solidFill>
                  <a:schemeClr val="accent1"/>
                </a:solidFill>
              </a:rPr>
              <a:t>Forecast Result </a:t>
            </a:r>
            <a:r>
              <a:rPr lang="en-US" b="1" dirty="0"/>
              <a:t>of Practical Measurement Method</a:t>
            </a:r>
          </a:p>
        </p:txBody>
      </p:sp>
      <p:sp>
        <p:nvSpPr>
          <p:cNvPr id="14" name="TextBox 302">
            <a:extLst>
              <a:ext uri="{FF2B5EF4-FFF2-40B4-BE49-F238E27FC236}">
                <a16:creationId xmlns:a16="http://schemas.microsoft.com/office/drawing/2014/main" id="{DE4A3009-AD51-D24F-9E69-A11AAA9DEDB1}"/>
              </a:ext>
            </a:extLst>
          </p:cNvPr>
          <p:cNvSpPr txBox="1"/>
          <p:nvPr/>
        </p:nvSpPr>
        <p:spPr>
          <a:xfrm>
            <a:off x="0" y="6550223"/>
            <a:ext cx="4061561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CN" sz="1400" i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lang="en-US" sz="1400" i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</a:t>
            </a:r>
            <a:r>
              <a:rPr lang="en-US" altLang="zh-CN" sz="1400" i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ource: MINISO Prospectus (2022.06.30), Wind</a:t>
            </a:r>
            <a:endParaRPr lang="en-CN" sz="1400" i="1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58355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D806BF1-7D1B-C24B-BE43-5B473A68F1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F3F4A9-0F58-437F-968E-A13FC12BE5D0}" type="slidenum">
              <a:rPr lang="zh-CN" altLang="en-US" smtClean="0"/>
              <a:pPr/>
              <a:t>24</a:t>
            </a:fld>
            <a:endParaRPr lang="zh-CN" altLang="en-US" dirty="0"/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13718139-BB7A-2946-B5D2-7ED905044DA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67408" y="181801"/>
            <a:ext cx="9649072" cy="503999"/>
          </a:xfrm>
        </p:spPr>
        <p:txBody>
          <a:bodyPr/>
          <a:lstStyle/>
          <a:p>
            <a:r>
              <a:rPr lang="en-US" altLang="zh-CN" b="1" dirty="0"/>
              <a:t>4.2.1 Fundamental</a:t>
            </a:r>
            <a:r>
              <a:rPr lang="zh-CN" altLang="en-US" b="1" dirty="0"/>
              <a:t> </a:t>
            </a:r>
            <a:r>
              <a:rPr lang="en-US" altLang="zh-CN" b="1" dirty="0"/>
              <a:t>Valuation: </a:t>
            </a:r>
            <a:r>
              <a:rPr kumimoji="0" lang="en-CA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等线 Light" panose="02010600030101010101" pitchFamily="2" charset="-122"/>
                <a:cs typeface="Times New Roman" panose="02020603050405020304" pitchFamily="18" charset="0"/>
                <a:sym typeface="思源黑体 CN" panose="020B0500000000000000" pitchFamily="34" charset="-122"/>
              </a:rPr>
              <a:t>CAPM to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等线 Light" panose="02010600030101010101" pitchFamily="2" charset="-122"/>
                <a:cs typeface="Times New Roman" panose="02020603050405020304" pitchFamily="18" charset="0"/>
                <a:sym typeface="思源黑体 CN" panose="020B0500000000000000" pitchFamily="34" charset="-122"/>
              </a:rPr>
              <a:t> </a:t>
            </a:r>
            <a:r>
              <a:rPr lang="en-US" altLang="zh-CN" b="1" dirty="0">
                <a:solidFill>
                  <a:schemeClr val="accent1"/>
                </a:solidFill>
                <a:ea typeface="等线 Light" panose="02010600030101010101" pitchFamily="2" charset="-122"/>
                <a:sym typeface="思源黑体 CN" panose="020B0500000000000000" pitchFamily="34" charset="-122"/>
              </a:rPr>
              <a:t>Get </a:t>
            </a:r>
            <a:r>
              <a:rPr kumimoji="0" lang="en-CA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等线 Light" panose="02010600030101010101" pitchFamily="2" charset="-122"/>
                <a:cs typeface="Times New Roman" panose="02020603050405020304" pitchFamily="18" charset="0"/>
                <a:sym typeface="思源黑体 CN" panose="020B0500000000000000" pitchFamily="34" charset="-122"/>
              </a:rPr>
              <a:t>Cost of Equity</a:t>
            </a:r>
          </a:p>
        </p:txBody>
      </p:sp>
      <p:sp>
        <p:nvSpPr>
          <p:cNvPr id="14" name="TextBox 302">
            <a:extLst>
              <a:ext uri="{FF2B5EF4-FFF2-40B4-BE49-F238E27FC236}">
                <a16:creationId xmlns:a16="http://schemas.microsoft.com/office/drawing/2014/main" id="{DE4A3009-AD51-D24F-9E69-A11AAA9DEDB1}"/>
              </a:ext>
            </a:extLst>
          </p:cNvPr>
          <p:cNvSpPr txBox="1"/>
          <p:nvPr/>
        </p:nvSpPr>
        <p:spPr>
          <a:xfrm>
            <a:off x="0" y="6550223"/>
            <a:ext cx="4548874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CN" sz="1400" i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lang="en-US" sz="1400" i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</a:t>
            </a:r>
            <a:r>
              <a:rPr lang="en-US" altLang="zh-CN" sz="1400" i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ource: MINISO Prospectus (2022.06.30), Bloomberg</a:t>
            </a:r>
            <a:endParaRPr lang="en-CN" sz="1400" i="1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16DB08D-949D-4840-A13B-6D728EBD22E1}"/>
              </a:ext>
            </a:extLst>
          </p:cNvPr>
          <p:cNvGrpSpPr/>
          <p:nvPr/>
        </p:nvGrpSpPr>
        <p:grpSpPr>
          <a:xfrm>
            <a:off x="334667" y="812631"/>
            <a:ext cx="11522666" cy="5610760"/>
            <a:chOff x="444709" y="839615"/>
            <a:chExt cx="11522666" cy="5610760"/>
          </a:xfrm>
        </p:grpSpPr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20" name="Chart 19">
                  <a:extLst>
                    <a:ext uri="{FF2B5EF4-FFF2-40B4-BE49-F238E27FC236}">
                      <a16:creationId xmlns:a16="http://schemas.microsoft.com/office/drawing/2014/main" id="{223D3A3D-1686-6C4E-96B3-2328A5F2D471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4232793615"/>
                    </p:ext>
                  </p:extLst>
                </p:nvPr>
              </p:nvGraphicFramePr>
              <p:xfrm>
                <a:off x="444709" y="3445606"/>
                <a:ext cx="5303912" cy="2971069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7"/>
                </a:graphicData>
              </a:graphic>
            </p:graphicFrame>
          </mc:Choice>
          <mc:Fallback xmlns="">
            <p:graphicFrame>
              <p:nvGraphicFramePr>
                <p:cNvPr id="20" name="Chart 19">
                  <a:extLst>
                    <a:ext uri="{FF2B5EF4-FFF2-40B4-BE49-F238E27FC236}">
                      <a16:creationId xmlns:a16="http://schemas.microsoft.com/office/drawing/2014/main" id="{223D3A3D-1686-6C4E-96B3-2328A5F2D471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4232793615"/>
                    </p:ext>
                  </p:extLst>
                </p:nvPr>
              </p:nvGraphicFramePr>
              <p:xfrm>
                <a:off x="444709" y="3445606"/>
                <a:ext cx="5303912" cy="2971069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8"/>
                </a:graphicData>
              </a:graphic>
            </p:graphicFrame>
          </mc:Fallback>
        </mc:AlternateContent>
        <p:sp>
          <p:nvSpPr>
            <p:cNvPr id="12" name="Text12">
              <a:extLst>
                <a:ext uri="{FF2B5EF4-FFF2-40B4-BE49-F238E27FC236}">
                  <a16:creationId xmlns:a16="http://schemas.microsoft.com/office/drawing/2014/main" id="{01C1755A-3567-F446-8EFE-1B3CEE344C23}"/>
                </a:ext>
              </a:extLst>
            </p:cNvPr>
            <p:cNvSpPr/>
            <p:nvPr>
              <p:custDataLst>
                <p:tags r:id="rId1"/>
              </p:custDataLst>
            </p:nvPr>
          </p:nvSpPr>
          <p:spPr>
            <a:xfrm>
              <a:off x="6174162" y="839615"/>
              <a:ext cx="4850231" cy="43985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lIns="36000" tIns="36000" rIns="36000" bIns="36000" anchor="ctr" anchorCtr="0">
              <a:noAutofit/>
            </a:bodyPr>
            <a:lstStyle/>
            <a:p>
              <a:pPr marL="0" marR="0" lvl="0" indent="0" algn="l" defTabSz="914400" rtl="0" eaLnBrk="1" fontAlgn="ctr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等线 Light" panose="02010600030101010101" pitchFamily="2" charset="-122"/>
                  <a:cs typeface="Times New Roman" panose="02020603050405020304" pitchFamily="18" charset="0"/>
                  <a:sym typeface="+mn-ea"/>
                </a:rPr>
                <a:t>CAPM</a:t>
              </a:r>
              <a:endPara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等线 Light" panose="02010600030101010101" pitchFamily="2" charset="-122"/>
                <a:cs typeface="Times New Roman" panose="02020603050405020304" pitchFamily="18" charset="0"/>
                <a:sym typeface="+mn-ea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13">
                  <a:extLst>
                    <a:ext uri="{FF2B5EF4-FFF2-40B4-BE49-F238E27FC236}">
                      <a16:creationId xmlns:a16="http://schemas.microsoft.com/office/drawing/2014/main" id="{D4837588-F1C1-2B45-978D-03EC2A656CF0}"/>
                    </a:ext>
                  </a:extLst>
                </p:cNvPr>
                <p:cNvSpPr/>
                <p:nvPr>
                  <p:custDataLst>
                    <p:tags r:id="rId2"/>
                  </p:custDataLst>
                </p:nvPr>
              </p:nvSpPr>
              <p:spPr>
                <a:xfrm>
                  <a:off x="6174162" y="3530428"/>
                  <a:ext cx="5793213" cy="2766059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accent1"/>
                  </a:solidFill>
                  <a:prstDash val="dashDot"/>
                </a:ln>
              </p:spPr>
              <p:txBody>
                <a:bodyPr wrap="square" lIns="36000" tIns="36000" rIns="36000" bIns="36000" anchor="ctr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50000"/>
                    </a:lnSpc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CA" altLang="zh-CN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401C22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思源黑体 Normal" panose="020B0400000000000000" pitchFamily="34" charset="-122"/>
                      <a:cs typeface="Times New Roman" panose="02020603050405020304" pitchFamily="18" charset="0"/>
                      <a:sym typeface="+mn-ea"/>
                    </a:rPr>
                    <a:t>After finding the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3E0B0E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Beta (</a:t>
                  </a:r>
                  <a:r>
                    <a:rPr kumimoji="0" lang="en-US" sz="1600" b="0" i="1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3E0B0E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β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3E0B0E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), we can use the CAPM formula to find the Cost of Equity</a:t>
                  </a:r>
                  <a:endParaRPr lang="en-US" sz="1600" dirty="0">
                    <a:solidFill>
                      <a:srgbClr val="3E0B0E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  <a:p>
                  <a:pPr marL="0" marR="0" lvl="0" indent="0" algn="l" defTabSz="914400" rtl="0" eaLnBrk="1" fontAlgn="auto" latinLnBrk="0" hangingPunct="1">
                    <a:lnSpc>
                      <a:spcPct val="150000"/>
                    </a:lnSpc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kumimoji="0" lang="en-US" altLang="zh-CN" sz="16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3E0B0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𝐸</m:t>
                        </m:r>
                        <m:r>
                          <a:rPr kumimoji="0" lang="en-US" altLang="zh-CN" sz="16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3E0B0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宋体" charset="0"/>
                            <a:cs typeface="DejaVu Math TeX Gyre" panose="02000503000000000000" charset="0"/>
                          </a:rPr>
                          <m:t>(</m:t>
                        </m:r>
                        <m:sSub>
                          <m:sSubPr>
                            <m:ctrlPr>
                              <a:rPr kumimoji="0" lang="en-US" altLang="zh-CN" sz="16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srgbClr val="3E0B0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</m:ctrlPr>
                          </m:sSubPr>
                          <m:e>
                            <m:r>
                              <a:rPr kumimoji="0" lang="en-US" altLang="zh-CN" sz="16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srgbClr val="3E0B0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  <m:t>𝑟</m:t>
                            </m:r>
                          </m:e>
                          <m:sub>
                            <m:r>
                              <a:rPr kumimoji="0" lang="en-US" altLang="zh-CN" sz="16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srgbClr val="3E0B0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  <m:t>𝑒</m:t>
                            </m:r>
                          </m:sub>
                        </m:sSub>
                        <m:r>
                          <a:rPr kumimoji="0" lang="en-US" altLang="zh-CN" sz="16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3E0B0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宋体" charset="0"/>
                            <a:cs typeface="DejaVu Math TeX Gyre" panose="02000503000000000000" charset="0"/>
                          </a:rPr>
                          <m:t>)=</m:t>
                        </m:r>
                        <m:sSub>
                          <m:sSubPr>
                            <m:ctrlPr>
                              <a:rPr kumimoji="0" lang="en-US" altLang="zh-CN" sz="16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srgbClr val="3E0B0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</m:ctrlPr>
                          </m:sSubPr>
                          <m:e>
                            <m:r>
                              <a:rPr kumimoji="0" lang="en-US" altLang="zh-CN" sz="16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srgbClr val="3E0B0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  <m:t>𝑟</m:t>
                            </m:r>
                          </m:e>
                          <m:sub>
                            <m:r>
                              <a:rPr kumimoji="0" lang="en-US" altLang="zh-CN" sz="16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srgbClr val="3E0B0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  <m:t>𝑓</m:t>
                            </m:r>
                          </m:sub>
                        </m:sSub>
                        <m:r>
                          <a:rPr kumimoji="0" lang="en-US" altLang="zh-CN" sz="16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3E0B0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宋体" charset="0"/>
                            <a:cs typeface="DejaVu Math TeX Gyre" panose="02000503000000000000" charset="0"/>
                          </a:rPr>
                          <m:t>+</m:t>
                        </m:r>
                        <m:sSub>
                          <m:sSubPr>
                            <m:ctrlPr>
                              <a:rPr kumimoji="0" lang="en-US" altLang="zh-CN" sz="16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srgbClr val="3E0B0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</m:ctrlPr>
                          </m:sSubPr>
                          <m:e>
                            <m:r>
                              <a:rPr kumimoji="0" lang="en-US" altLang="zh-CN" sz="16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srgbClr val="3E0B0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宋体" charset="0"/>
                                <a:cs typeface="DejaVu Math TeX Gyre" panose="02000503000000000000" charset="0"/>
                              </a:rPr>
                              <m:t>𝛽</m:t>
                            </m:r>
                          </m:e>
                          <m:sub>
                            <m:r>
                              <a:rPr kumimoji="0" lang="en-US" altLang="zh-CN" sz="16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srgbClr val="3E0B0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  <m:t>𝑒</m:t>
                            </m:r>
                          </m:sub>
                        </m:sSub>
                        <m:r>
                          <a:rPr kumimoji="0" lang="en-US" altLang="zh-CN" sz="16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3E0B0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宋体" charset="0"/>
                            <a:cs typeface="DejaVu Math TeX Gyre" panose="02000503000000000000" charset="0"/>
                          </a:rPr>
                          <m:t> × (</m:t>
                        </m:r>
                        <m:r>
                          <a:rPr kumimoji="0" lang="en-US" altLang="zh-CN" sz="16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3E0B0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𝐸</m:t>
                        </m:r>
                        <m:r>
                          <a:rPr kumimoji="0" lang="en-US" altLang="zh-CN" sz="16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3E0B0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宋体" charset="0"/>
                            <a:cs typeface="DejaVu Math TeX Gyre" panose="02000503000000000000" charset="0"/>
                          </a:rPr>
                          <m:t>(</m:t>
                        </m:r>
                        <m:sSub>
                          <m:sSubPr>
                            <m:ctrlPr>
                              <a:rPr kumimoji="0" lang="en-US" altLang="zh-CN" sz="16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srgbClr val="3E0B0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</m:ctrlPr>
                          </m:sSubPr>
                          <m:e>
                            <m:r>
                              <a:rPr kumimoji="0" lang="en-US" altLang="zh-CN" sz="16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srgbClr val="3E0B0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  <m:t>𝑟</m:t>
                            </m:r>
                          </m:e>
                          <m:sub>
                            <m:r>
                              <a:rPr kumimoji="0" lang="en-US" altLang="zh-CN" sz="16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srgbClr val="3E0B0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  <m:t>𝑚</m:t>
                            </m:r>
                          </m:sub>
                        </m:sSub>
                        <m:r>
                          <a:rPr kumimoji="0" lang="en-US" altLang="zh-CN" sz="16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3E0B0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宋体" charset="0"/>
                            <a:cs typeface="DejaVu Math TeX Gyre" panose="02000503000000000000" charset="0"/>
                          </a:rPr>
                          <m:t>) </m:t>
                        </m:r>
                        <m:r>
                          <a:rPr kumimoji="0" lang="en-US" altLang="zh-CN" sz="16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3E0B0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−</m:t>
                        </m:r>
                        <m:r>
                          <a:rPr kumimoji="0" lang="en-US" altLang="zh-CN" sz="16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3E0B0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宋体" charset="0"/>
                            <a:cs typeface="DejaVu Math TeX Gyre" panose="02000503000000000000" charset="0"/>
                          </a:rPr>
                          <m:t> </m:t>
                        </m:r>
                        <m:sSub>
                          <m:sSubPr>
                            <m:ctrlPr>
                              <a:rPr kumimoji="0" lang="en-US" altLang="zh-CN" sz="16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srgbClr val="3E0B0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</m:ctrlPr>
                          </m:sSubPr>
                          <m:e>
                            <m:r>
                              <a:rPr kumimoji="0" lang="en-US" altLang="zh-CN" sz="16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srgbClr val="3E0B0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  <m:t>𝑟</m:t>
                            </m:r>
                          </m:e>
                          <m:sub>
                            <m:r>
                              <a:rPr kumimoji="0" lang="en-US" altLang="zh-CN" sz="16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srgbClr val="3E0B0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  <m:t>𝑓</m:t>
                            </m:r>
                          </m:sub>
                        </m:sSub>
                        <m:r>
                          <a:rPr kumimoji="0" lang="en-US" altLang="zh-CN" sz="16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3E0B0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 )</m:t>
                        </m:r>
                      </m:oMath>
                    </m:oMathPara>
                  </a14:m>
                  <a:endParaRPr kumimoji="0" lang="en-CA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E0B0E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  <a:p>
                  <a:pPr marL="0" marR="0" lvl="0" indent="0" algn="l" defTabSz="914400" rtl="0" eaLnBrk="1" fontAlgn="auto" latinLnBrk="0" hangingPunct="1">
                    <a:lnSpc>
                      <a:spcPct val="150000"/>
                    </a:lnSpc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CA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3E0B0E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We arrive at Cost of Capital, </a:t>
                  </a:r>
                  <a14:m>
                    <m:oMath xmlns:m="http://schemas.openxmlformats.org/officeDocument/2006/math">
                      <m:r>
                        <a:rPr kumimoji="0" lang="en-US" altLang="zh-CN" sz="1600" b="1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DejaVu Math TeX Gyre" panose="02000503000000000000" charset="0"/>
                        </a:rPr>
                        <m:t>𝑬</m:t>
                      </m:r>
                      <m:r>
                        <a:rPr kumimoji="0" lang="en-US" altLang="zh-CN" sz="1600" b="1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宋体" charset="0"/>
                          <a:cs typeface="DejaVu Math TeX Gyre" panose="02000503000000000000" charset="0"/>
                        </a:rPr>
                        <m:t>(</m:t>
                      </m:r>
                      <m:sSub>
                        <m:sSubPr>
                          <m:ctrlPr>
                            <a:rPr kumimoji="0" lang="en-US" altLang="zh-CN" sz="1600" b="1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accent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</m:ctrlPr>
                        </m:sSubPr>
                        <m:e>
                          <m:r>
                            <a:rPr kumimoji="0" lang="en-US" altLang="zh-CN" sz="1600" b="1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accent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𝒓</m:t>
                          </m:r>
                        </m:e>
                        <m:sub>
                          <m:r>
                            <a:rPr kumimoji="0" lang="en-US" altLang="zh-CN" sz="1600" b="1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accent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𝒆</m:t>
                          </m:r>
                        </m:sub>
                      </m:sSub>
                      <m:r>
                        <a:rPr kumimoji="0" lang="en-US" altLang="zh-CN" sz="1600" b="1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宋体" charset="0"/>
                          <a:cs typeface="DejaVu Math TeX Gyre" panose="02000503000000000000" charset="0"/>
                        </a:rPr>
                        <m:t>)=</m:t>
                      </m:r>
                    </m:oMath>
                  </a14:m>
                  <a:r>
                    <a:rPr kumimoji="0" lang="en-CA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accent1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9.91% </a:t>
                  </a:r>
                  <a:r>
                    <a:rPr lang="en-US" sz="1600" b="1" dirty="0">
                      <a:solidFill>
                        <a:schemeClr val="accent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!</a:t>
                  </a:r>
                  <a:endParaRPr kumimoji="0" lang="en-US" altLang="zh-CN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思源黑体 Normal" panose="020B0400000000000000" pitchFamily="34" charset="-122"/>
                    <a:cs typeface="Times New Roman" panose="02020603050405020304" pitchFamily="18" charset="0"/>
                    <a:sym typeface="+mn-ea"/>
                  </a:endParaRPr>
                </a:p>
                <a:p>
                  <a:pPr marL="0" marR="0" lvl="0" indent="0" algn="l" defTabSz="914400" rtl="0" eaLnBrk="1" fontAlgn="auto" latinLnBrk="0" hangingPunct="1">
                    <a:lnSpc>
                      <a:spcPct val="150000"/>
                    </a:lnSpc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zh-CN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401C22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思源黑体 Normal" panose="020B0400000000000000" pitchFamily="34" charset="-122"/>
                    <a:cs typeface="Times New Roman" panose="02020603050405020304" pitchFamily="18" charset="0"/>
                    <a:sym typeface="+mn-ea"/>
                  </a:endParaRPr>
                </a:p>
                <a:p>
                  <a:pPr marL="0" marR="0" lvl="0" indent="0" algn="l" defTabSz="914400" rtl="0" eaLnBrk="1" fontAlgn="auto" latinLnBrk="0" hangingPunct="1">
                    <a:lnSpc>
                      <a:spcPct val="150000"/>
                    </a:lnSpc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401C22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思源黑体 Normal" panose="020B0400000000000000" pitchFamily="34" charset="-122"/>
                      <a:cs typeface="Times New Roman" panose="02020603050405020304" pitchFamily="18" charset="0"/>
                      <a:sym typeface="+mn-ea"/>
                    </a:rPr>
                    <a:t>Note: </a:t>
                  </a:r>
                  <a:r>
                    <a:rPr kumimoji="0" lang="en-US" altLang="zh-CN" sz="140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401C22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思源黑体 Normal" panose="020B0400000000000000" pitchFamily="34" charset="-122"/>
                      <a:cs typeface="Times New Roman" panose="02020603050405020304" pitchFamily="18" charset="0"/>
                      <a:sym typeface="+mn-ea"/>
                    </a:rPr>
                    <a:t>We regress MNSO returns against the HSI to capture the economic and market risk relevant to its operations and secondary listing context. </a:t>
                  </a:r>
                  <a:endParaRPr kumimoji="0" lang="zh-CN" altLang="en-US" sz="1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01C22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思源黑体 Normal" panose="020B0400000000000000" pitchFamily="34" charset="-122"/>
                    <a:cs typeface="Times New Roman" panose="02020603050405020304" pitchFamily="18" charset="0"/>
                    <a:sym typeface="+mn-ea"/>
                  </a:endParaRPr>
                </a:p>
              </p:txBody>
            </p:sp>
          </mc:Choice>
          <mc:Fallback xmlns="">
            <p:sp>
              <p:nvSpPr>
                <p:cNvPr id="13" name="Text13">
                  <a:extLst>
                    <a:ext uri="{FF2B5EF4-FFF2-40B4-BE49-F238E27FC236}">
                      <a16:creationId xmlns:a16="http://schemas.microsoft.com/office/drawing/2014/main" id="{D4837588-F1C1-2B45-978D-03EC2A656CF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>
                  <p:custDataLst>
                    <p:tags r:id="rId9"/>
                  </p:custDataLst>
                </p:nvPr>
              </p:nvSpPr>
              <p:spPr>
                <a:xfrm>
                  <a:off x="6174162" y="3530428"/>
                  <a:ext cx="5793213" cy="2766059"/>
                </a:xfrm>
                <a:prstGeom prst="rect">
                  <a:avLst/>
                </a:prstGeom>
                <a:blipFill>
                  <a:blip r:embed="rId10"/>
                  <a:stretch>
                    <a:fillRect l="-1528"/>
                  </a:stretch>
                </a:blipFill>
                <a:ln w="9525">
                  <a:solidFill>
                    <a:schemeClr val="accent1"/>
                  </a:solidFill>
                  <a:prstDash val="dashDot"/>
                </a:ln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Text13">
              <a:extLst>
                <a:ext uri="{FF2B5EF4-FFF2-40B4-BE49-F238E27FC236}">
                  <a16:creationId xmlns:a16="http://schemas.microsoft.com/office/drawing/2014/main" id="{CC239268-2999-BC4A-8FF5-2078C9AB7A9A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588150" y="1285721"/>
              <a:ext cx="5016455" cy="2143279"/>
            </a:xfrm>
            <a:prstGeom prst="rect">
              <a:avLst/>
            </a:prstGeom>
            <a:noFill/>
            <a:ln w="9525">
              <a:solidFill>
                <a:schemeClr val="accent1"/>
              </a:solidFill>
              <a:prstDash val="dashDot"/>
            </a:ln>
          </p:spPr>
          <p:txBody>
            <a:bodyPr wrap="square" lIns="36000" tIns="36000" rIns="36000" bIns="36000" anchor="t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Beta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 (</a:t>
              </a:r>
              <a:r>
                <a:rPr kumimoji="0" lang="en-US" sz="1400" b="0" i="1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β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) represents how much a stock's return tends to move </a:t>
              </a: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relative to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 the return of the </a:t>
              </a: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overall market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. </a:t>
              </a:r>
            </a:p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We used linear regression to estimate </a:t>
              </a: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MINISO's beta relative to the Hang Seng Index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, by using </a:t>
              </a: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daily returns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 over the period of MINISO’s initial IPO in the US (MNSO).</a:t>
              </a:r>
            </a:p>
          </p:txBody>
        </p:sp>
        <p:sp>
          <p:nvSpPr>
            <p:cNvPr id="16" name="Text12">
              <a:extLst>
                <a:ext uri="{FF2B5EF4-FFF2-40B4-BE49-F238E27FC236}">
                  <a16:creationId xmlns:a16="http://schemas.microsoft.com/office/drawing/2014/main" id="{8E5ED85B-303E-D14E-AA4F-C0E937C0FF3D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>
              <a:off x="588150" y="839615"/>
              <a:ext cx="5016455" cy="43985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lIns="36000" tIns="36000" rIns="36000" bIns="36000" anchor="ctr" anchorCtr="0">
              <a:noAutofit/>
            </a:bodyPr>
            <a:lstStyle/>
            <a:p>
              <a:pPr marL="0" marR="0" lvl="0" indent="0" algn="l" defTabSz="914400" rtl="0" eaLnBrk="1" fontAlgn="ctr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  <a:sym typeface="+mn-ea"/>
                </a:rPr>
                <a:t>Regression</a:t>
              </a: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  <a:sym typeface="+mn-ea"/>
                </a:rPr>
                <a:t> </a:t>
              </a: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  <a:sym typeface="+mn-ea"/>
                </a:rPr>
                <a:t>Process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197F0B0-4BFB-594C-9EC1-BE595496C87E}"/>
                </a:ext>
              </a:extLst>
            </p:cNvPr>
            <p:cNvSpPr txBox="1"/>
            <p:nvPr/>
          </p:nvSpPr>
          <p:spPr>
            <a:xfrm>
              <a:off x="3534162" y="5570686"/>
              <a:ext cx="194421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l-GR" sz="1400" b="1" i="1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α</a:t>
              </a:r>
              <a:r>
                <a:rPr kumimoji="0" lang="en-CA" sz="14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 = -0.0012</a:t>
              </a:r>
              <a:r>
                <a:rPr lang="en-CA" sz="1400" b="1" dirty="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,</a:t>
              </a:r>
              <a:r>
                <a:rPr kumimoji="0" lang="en-CA" sz="14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kumimoji="0" lang="el-GR" sz="1400" b="1" i="1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β</a:t>
              </a:r>
              <a:r>
                <a:rPr kumimoji="0" lang="en-CA" sz="14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 = 0.924 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19" name="表格 5">
                  <a:extLst>
                    <a:ext uri="{FF2B5EF4-FFF2-40B4-BE49-F238E27FC236}">
                      <a16:creationId xmlns:a16="http://schemas.microsoft.com/office/drawing/2014/main" id="{FA8626BA-0D24-1D4B-AE72-E7558C4E2684}"/>
                    </a:ext>
                  </a:extLst>
                </p:cNvPr>
                <p:cNvGraphicFramePr/>
                <p:nvPr>
                  <p:custDataLst>
                    <p:tags r:id="rId5"/>
                  </p:custDataLst>
                  <p:extLst>
                    <p:ext uri="{D42A27DB-BD31-4B8C-83A1-F6EECF244321}">
                      <p14:modId xmlns:p14="http://schemas.microsoft.com/office/powerpoint/2010/main" val="1142852538"/>
                    </p:ext>
                  </p:extLst>
                </p:nvPr>
              </p:nvGraphicFramePr>
              <p:xfrm>
                <a:off x="6174162" y="1279468"/>
                <a:ext cx="5777230" cy="2143279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1996444">
                        <a:extLst>
                          <a:ext uri="{9D8B030D-6E8A-4147-A177-3AD203B41FA5}">
                            <a16:colId xmlns:a16="http://schemas.microsoft.com/office/drawing/2014/main" val="20000"/>
                          </a:ext>
                        </a:extLst>
                      </a:gridCol>
                      <a:gridCol w="3780786">
                        <a:extLst>
                          <a:ext uri="{9D8B030D-6E8A-4147-A177-3AD203B41FA5}">
                            <a16:colId xmlns:a16="http://schemas.microsoft.com/office/drawing/2014/main" val="20001"/>
                          </a:ext>
                        </a:extLst>
                      </a:gridCol>
                    </a:tblGrid>
                    <a:tr h="414672">
                      <a:tc>
                        <a:txBody>
                          <a:bodyPr/>
                          <a:lstStyle/>
                          <a:p>
                            <a:pPr algn="l">
                              <a:buNone/>
                            </a:pPr>
                            <a:r>
                              <a:rPr lang="en-US" altLang="zh-CN" sz="1600" dirty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Variable</a:t>
                            </a:r>
                          </a:p>
                        </a:txBody>
                        <a:tcPr anchor="ctr">
                          <a:lnL w="12700" cmpd="sng">
                            <a:noFill/>
                          </a:lnL>
                          <a:lnR w="12700" cmpd="sng">
                            <a:noFill/>
                          </a:lnR>
                          <a:lnT w="12700" cmpd="sng">
                            <a:noFill/>
                          </a:lnT>
                          <a:lnB w="38100" cmpd="sng">
                            <a:noFill/>
                          </a:lnB>
                          <a:lnTlToBr w="12700" cmpd="sng">
                            <a:noFill/>
                            <a:prstDash val="solid"/>
                          </a:lnTlToBr>
                          <a:lnBlToTr w="12700" cmpd="sng">
                            <a:noFill/>
                            <a:prstDash val="solid"/>
                          </a:lnBlToTr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l">
                              <a:buNone/>
                            </a:pPr>
                            <a:r>
                              <a:rPr lang="en-US" altLang="zh-CN" dirty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Value</a:t>
                            </a:r>
                            <a:endParaRPr lang="zh-CN" alt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a:txBody>
                        <a:tcPr anchor="ctr">
                          <a:lnL w="12700" cmpd="sng">
                            <a:noFill/>
                          </a:lnL>
                          <a:lnR w="12700" cmpd="sng">
                            <a:noFill/>
                          </a:lnR>
                          <a:lnT w="12700" cmpd="sng">
                            <a:noFill/>
                          </a:lnT>
                          <a:lnB w="38100" cmpd="sng">
                            <a:noFill/>
                          </a:lnB>
                          <a:lnTlToBr w="12700" cmpd="sng">
                            <a:noFill/>
                            <a:prstDash val="solid"/>
                          </a:lnTlToBr>
                          <a:lnBlToTr w="12700" cmpd="sng">
                            <a:noFill/>
                            <a:prstDash val="solid"/>
                          </a:lnBlToTr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10000"/>
                        </a:ext>
                      </a:extLst>
                    </a:tr>
                    <a:tr h="433363">
                      <a:tc>
                        <a:txBody>
                          <a:bodyPr/>
                          <a:lstStyle/>
                          <a:p>
                            <a:pPr algn="l">
                              <a:buNone/>
                            </a:pPr>
                            <a:r>
                              <a:rPr lang="en-US" altLang="zh-CN" sz="1400" i="0" dirty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Ris</a:t>
                            </a:r>
                            <a:r>
                              <a:rPr lang="en-US" altLang="zh-CN" sz="1400" i="0" baseline="0" dirty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k Free Rate </a:t>
                            </a:r>
                            <a14:m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i="1" dirty="0">
                                        <a:latin typeface="Cambria Math" panose="02040503050406030204" pitchFamily="18" charset="0"/>
                                        <a:cs typeface="DejaVu Math TeX Gyre" panose="02000503000000000000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i="1" dirty="0">
                                        <a:latin typeface="Cambria Math" panose="02040503050406030204" pitchFamily="18" charset="0"/>
                                        <a:cs typeface="DejaVu Math TeX Gyre" panose="02000503000000000000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zh-CN" sz="1600" i="1" dirty="0">
                                        <a:latin typeface="Cambria Math" panose="02040503050406030204" pitchFamily="18" charset="0"/>
                                        <a:cs typeface="DejaVu Math TeX Gyre" panose="02000503000000000000" charset="0"/>
                                      </a:rPr>
                                      <m:t>𝑓</m:t>
                                    </m:r>
                                  </m:sub>
                                </m:sSub>
                              </m:oMath>
                            </a14:m>
                            <a:endParaRPr lang="en-US" altLang="zh-CN" sz="1600" i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a:txBody>
                        <a:tcPr anchor="ctr">
                          <a:lnL w="12700" cmpd="sng">
                            <a:noFill/>
                          </a:lnL>
                          <a:lnR w="12700" cmpd="sng">
                            <a:noFill/>
                          </a:lnR>
                          <a:lnT w="38100" cmpd="sng">
                            <a:noFill/>
                          </a:lnT>
                          <a:lnB w="12700" cmpd="sng">
                            <a:noFill/>
                          </a:lnB>
                          <a:lnTlToBr w="12700" cmpd="sng">
                            <a:noFill/>
                            <a:prstDash val="solid"/>
                          </a:lnTlToBr>
                          <a:lnBlToTr w="12700" cmpd="sng">
                            <a:noFill/>
                            <a:prstDash val="solid"/>
                          </a:lnBlToTr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l">
                              <a:buNone/>
                            </a:pPr>
                            <a:r>
                              <a:rPr lang="en-US" altLang="zh-CN" sz="1600" dirty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  <a:sym typeface="+mn-ea"/>
                              </a:rPr>
                              <a:t>US 10 Year Yield (2022): 2.95%</a:t>
                            </a:r>
                          </a:p>
                        </a:txBody>
                        <a:tcPr anchor="ctr">
                          <a:lnL w="12700" cmpd="sng">
                            <a:noFill/>
                          </a:lnL>
                          <a:lnR w="12700" cmpd="sng">
                            <a:noFill/>
                          </a:lnR>
                          <a:lnT w="38100" cmpd="sng">
                            <a:noFill/>
                          </a:lnT>
                          <a:lnB w="12700" cmpd="sng">
                            <a:noFill/>
                          </a:lnB>
                          <a:lnTlToBr w="12700" cmpd="sng">
                            <a:noFill/>
                            <a:prstDash val="solid"/>
                          </a:lnTlToBr>
                          <a:lnBlToTr w="12700" cmpd="sng">
                            <a:noFill/>
                            <a:prstDash val="solid"/>
                          </a:lnBlToTr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10001"/>
                        </a:ext>
                      </a:extLst>
                    </a:tr>
                    <a:tr h="431286">
                      <a:tc>
                        <a:txBody>
                          <a:bodyPr/>
                          <a:lstStyle/>
                          <a:p>
                            <a:pPr algn="l">
                              <a:buNone/>
                            </a:pPr>
                            <a:r>
                              <a:rPr lang="en-US" altLang="zh-CN" sz="1400" i="0" dirty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Expected</a:t>
                            </a:r>
                            <a:r>
                              <a:rPr lang="en-US" altLang="zh-CN" sz="1400" i="0" baseline="0" dirty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 Return </a:t>
                            </a:r>
                            <a14:m>
                              <m:oMath xmlns:m="http://schemas.openxmlformats.org/officeDocument/2006/math">
                                <m:r>
                                  <a:rPr lang="en-US" altLang="zh-CN" sz="1600" i="1" dirty="0">
                                    <a:latin typeface="Cambria Math" panose="02040503050406030204" pitchFamily="18" charset="0"/>
                                    <a:cs typeface="DejaVu Math TeX Gyre" panose="02000503000000000000" charset="0"/>
                                  </a:rPr>
                                  <m:t>𝐸</m:t>
                                </m:r>
                                <m:r>
                                  <a:rPr lang="en-US" altLang="zh-CN" sz="1600" i="1" dirty="0">
                                    <a:latin typeface="Cambria Math" panose="02040503050406030204" pitchFamily="18" charset="0"/>
                                    <a:ea typeface="宋体" charset="0"/>
                                    <a:cs typeface="DejaVu Math TeX Gyre" panose="02000503000000000000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altLang="zh-CN" sz="1600" i="1" dirty="0">
                                        <a:latin typeface="Cambria Math" panose="02040503050406030204" pitchFamily="18" charset="0"/>
                                        <a:cs typeface="DejaVu Math TeX Gyre" panose="02000503000000000000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i="1" dirty="0">
                                        <a:latin typeface="Cambria Math" panose="02040503050406030204" pitchFamily="18" charset="0"/>
                                        <a:cs typeface="DejaVu Math TeX Gyre" panose="02000503000000000000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zh-CN" sz="1600" i="1" dirty="0">
                                        <a:latin typeface="Cambria Math" panose="02040503050406030204" pitchFamily="18" charset="0"/>
                                        <a:cs typeface="DejaVu Math TeX Gyre" panose="02000503000000000000" charset="0"/>
                                      </a:rPr>
                                      <m:t>𝑚</m:t>
                                    </m:r>
                                  </m:sub>
                                </m:sSub>
                                <m:r>
                                  <a:rPr lang="en-US" altLang="zh-CN" sz="1600" i="1" dirty="0">
                                    <a:latin typeface="Cambria Math" panose="02040503050406030204" pitchFamily="18" charset="0"/>
                                    <a:ea typeface="宋体" charset="0"/>
                                    <a:cs typeface="DejaVu Math TeX Gyre" panose="02000503000000000000" charset="0"/>
                                  </a:rPr>
                                  <m:t>)</m:t>
                                </m:r>
                              </m:oMath>
                            </a14:m>
                            <a:endParaRPr lang="en-US" altLang="zh-CN" sz="1600" i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a:txBody>
                        <a:tcPr anchor="ctr">
                          <a:lnL w="12700" cmpd="sng">
                            <a:noFill/>
                          </a:lnL>
                          <a:lnR w="12700" cmpd="sng">
                            <a:noFill/>
                          </a:lnR>
                          <a:lnT w="12700" cmpd="sng">
                            <a:noFill/>
                          </a:lnT>
                          <a:lnB w="12700" cmpd="sng">
                            <a:noFill/>
                          </a:lnB>
                          <a:lnTlToBr w="12700" cmpd="sng">
                            <a:noFill/>
                            <a:prstDash val="solid"/>
                          </a:lnTlToBr>
                          <a:lnBlToTr w="12700" cmpd="sng">
                            <a:noFill/>
                            <a:prstDash val="solid"/>
                          </a:lnBlToTr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l">
                              <a:buNone/>
                            </a:pPr>
                            <a:r>
                              <a:rPr lang="en-US" altLang="zh-CN" sz="1600" dirty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  <a:sym typeface="+mn-ea"/>
                              </a:rPr>
                              <a:t>Hang Seng Index</a:t>
                            </a:r>
                          </a:p>
                        </a:txBody>
                        <a:tcPr anchor="ctr">
                          <a:lnL w="12700" cmpd="sng">
                            <a:noFill/>
                          </a:lnL>
                          <a:lnR w="12700" cmpd="sng">
                            <a:noFill/>
                          </a:lnR>
                          <a:lnT w="12700" cmpd="sng">
                            <a:noFill/>
                          </a:lnT>
                          <a:lnB w="12700" cmpd="sng">
                            <a:noFill/>
                          </a:lnB>
                          <a:lnTlToBr w="12700" cmpd="sng">
                            <a:noFill/>
                            <a:prstDash val="solid"/>
                          </a:lnTlToBr>
                          <a:lnBlToTr w="12700" cmpd="sng">
                            <a:noFill/>
                            <a:prstDash val="solid"/>
                          </a:lnBlToTr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10002"/>
                        </a:ext>
                      </a:extLst>
                    </a:tr>
                    <a:tr h="431979">
                      <a:tc>
                        <a:txBody>
                          <a:bodyPr/>
                          <a:lstStyle/>
                          <a:p>
                            <a:pPr algn="l">
                              <a:buNone/>
                            </a:pPr>
                            <a:r>
                              <a:rPr lang="en-US" altLang="zh-CN" sz="1600" dirty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  <a:sym typeface="+mn-ea"/>
                              </a:rPr>
                              <a:t>Beta </a:t>
                            </a:r>
                            <a:r>
                              <a:rPr lang="en-US" sz="1600" i="1" dirty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β</a:t>
                            </a:r>
                            <a:endParaRPr lang="en-US" altLang="zh-CN" sz="1600" i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  <a:sym typeface="+mn-ea"/>
                            </a:endParaRPr>
                          </a:p>
                        </a:txBody>
                        <a:tcPr anchor="ctr">
                          <a:lnL w="12700" cmpd="sng">
                            <a:noFill/>
                          </a:lnL>
                          <a:lnR w="12700" cmpd="sng">
                            <a:noFill/>
                          </a:lnR>
                          <a:lnT w="12700" cmpd="sng">
                            <a:noFill/>
                          </a:lnT>
                          <a:lnB w="12700" cmpd="sng">
                            <a:noFill/>
                          </a:lnB>
                          <a:lnTlToBr w="12700" cmpd="sng">
                            <a:noFill/>
                            <a:prstDash val="solid"/>
                          </a:lnTlToBr>
                          <a:lnBlToTr w="12700" cmpd="sng">
                            <a:noFill/>
                            <a:prstDash val="solid"/>
                          </a:lnBlToTr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l">
                              <a:buNone/>
                            </a:pPr>
                            <a:r>
                              <a:rPr lang="en-US" altLang="zh-CN" sz="1600" dirty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0.924</a:t>
                            </a:r>
                          </a:p>
                        </a:txBody>
                        <a:tcPr anchor="ctr">
                          <a:lnL w="12700" cmpd="sng">
                            <a:noFill/>
                          </a:lnL>
                          <a:lnR w="12700" cmpd="sng">
                            <a:noFill/>
                          </a:lnR>
                          <a:lnT w="12700" cmpd="sng">
                            <a:noFill/>
                          </a:lnT>
                          <a:lnB w="12700" cmpd="sng">
                            <a:noFill/>
                          </a:lnB>
                          <a:lnTlToBr w="12700" cmpd="sng">
                            <a:noFill/>
                            <a:prstDash val="solid"/>
                          </a:lnTlToBr>
                          <a:lnBlToTr w="12700" cmpd="sng">
                            <a:noFill/>
                            <a:prstDash val="solid"/>
                          </a:lnBlToTr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10003"/>
                        </a:ext>
                      </a:extLst>
                    </a:tr>
                    <a:tr h="431979">
                      <a:tc>
                        <a:txBody>
                          <a:bodyPr/>
                          <a:lstStyle/>
                          <a:p>
                            <a:pPr algn="l">
                              <a:buNone/>
                            </a:pPr>
                            <a:r>
                              <a:rPr lang="en-US" altLang="zh-CN" sz="1600" dirty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  <a:sym typeface="+mn-ea"/>
                              </a:rPr>
                              <a:t>Time Span</a:t>
                            </a:r>
                            <a:endParaRPr lang="zh-CN" altLang="en-US" sz="16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  <a:sym typeface="+mn-ea"/>
                            </a:endParaRPr>
                          </a:p>
                        </a:txBody>
                        <a:tcPr anchor="ctr">
                          <a:lnL w="12700" cmpd="sng">
                            <a:noFill/>
                          </a:lnL>
                          <a:lnR w="12700" cmpd="sng">
                            <a:noFill/>
                          </a:lnR>
                          <a:lnT w="12700" cmpd="sng">
                            <a:noFill/>
                          </a:lnT>
                          <a:lnB w="12700" cmpd="sng">
                            <a:noFill/>
                          </a:lnB>
                          <a:lnTlToBr w="12700" cmpd="sng">
                            <a:noFill/>
                            <a:prstDash val="solid"/>
                          </a:lnTlToBr>
                          <a:lnBlToTr w="12700" cmpd="sng">
                            <a:noFill/>
                            <a:prstDash val="solid"/>
                          </a:lnBlToTr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l">
                              <a:buNone/>
                            </a:pPr>
                            <a:r>
                              <a:rPr lang="en-US" altLang="zh-CN" sz="1600" dirty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2020.10.15 (IPO in U.S.) - 2022.06.30</a:t>
                            </a:r>
                          </a:p>
                        </a:txBody>
                        <a:tcPr anchor="ctr">
                          <a:lnL w="12700" cmpd="sng">
                            <a:noFill/>
                          </a:lnL>
                          <a:lnR w="12700" cmpd="sng">
                            <a:noFill/>
                          </a:lnR>
                          <a:lnT w="12700" cmpd="sng">
                            <a:noFill/>
                          </a:lnT>
                          <a:lnB w="12700" cmpd="sng">
                            <a:noFill/>
                          </a:lnB>
                          <a:lnTlToBr w="12700" cmpd="sng">
                            <a:noFill/>
                            <a:prstDash val="solid"/>
                          </a:lnTlToBr>
                          <a:lnBlToTr w="12700" cmpd="sng">
                            <a:noFill/>
                            <a:prstDash val="solid"/>
                          </a:lnBlToTr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10004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19" name="表格 5">
                  <a:extLst>
                    <a:ext uri="{FF2B5EF4-FFF2-40B4-BE49-F238E27FC236}">
                      <a16:creationId xmlns:a16="http://schemas.microsoft.com/office/drawing/2014/main" id="{FA8626BA-0D24-1D4B-AE72-E7558C4E2684}"/>
                    </a:ext>
                  </a:extLst>
                </p:cNvPr>
                <p:cNvGraphicFramePr/>
                <p:nvPr>
                  <p:custDataLst>
                    <p:tags r:id="rId11"/>
                  </p:custDataLst>
                  <p:extLst>
                    <p:ext uri="{D42A27DB-BD31-4B8C-83A1-F6EECF244321}">
                      <p14:modId xmlns:p14="http://schemas.microsoft.com/office/powerpoint/2010/main" val="1142852538"/>
                    </p:ext>
                  </p:extLst>
                </p:nvPr>
              </p:nvGraphicFramePr>
              <p:xfrm>
                <a:off x="6174162" y="1279468"/>
                <a:ext cx="5777230" cy="2143279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1996444">
                        <a:extLst>
                          <a:ext uri="{9D8B030D-6E8A-4147-A177-3AD203B41FA5}">
                            <a16:colId xmlns:a16="http://schemas.microsoft.com/office/drawing/2014/main" val="20000"/>
                          </a:ext>
                        </a:extLst>
                      </a:gridCol>
                      <a:gridCol w="3780786">
                        <a:extLst>
                          <a:ext uri="{9D8B030D-6E8A-4147-A177-3AD203B41FA5}">
                            <a16:colId xmlns:a16="http://schemas.microsoft.com/office/drawing/2014/main" val="20001"/>
                          </a:ext>
                        </a:extLst>
                      </a:gridCol>
                    </a:tblGrid>
                    <a:tr h="414672">
                      <a:tc>
                        <a:txBody>
                          <a:bodyPr/>
                          <a:lstStyle/>
                          <a:p>
                            <a:pPr algn="l">
                              <a:buNone/>
                            </a:pPr>
                            <a:r>
                              <a:rPr lang="en-US" altLang="zh-CN" sz="1600" dirty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Variable</a:t>
                            </a:r>
                          </a:p>
                        </a:txBody>
                        <a:tcPr anchor="ctr">
                          <a:lnL w="12700" cmpd="sng">
                            <a:noFill/>
                          </a:lnL>
                          <a:lnR w="12700" cmpd="sng">
                            <a:noFill/>
                          </a:lnR>
                          <a:lnT w="12700" cmpd="sng">
                            <a:noFill/>
                          </a:lnT>
                          <a:lnB w="38100" cmpd="sng">
                            <a:noFill/>
                          </a:lnB>
                          <a:lnTlToBr w="12700" cmpd="sng">
                            <a:noFill/>
                            <a:prstDash val="solid"/>
                          </a:lnTlToBr>
                          <a:lnBlToTr w="12700" cmpd="sng">
                            <a:noFill/>
                            <a:prstDash val="solid"/>
                          </a:lnBlToTr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l">
                              <a:buNone/>
                            </a:pPr>
                            <a:r>
                              <a:rPr lang="en-US" altLang="zh-CN" dirty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Value</a:t>
                            </a:r>
                            <a:endParaRPr lang="zh-CN" alt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a:txBody>
                        <a:tcPr anchor="ctr">
                          <a:lnL w="12700" cmpd="sng">
                            <a:noFill/>
                          </a:lnL>
                          <a:lnR w="12700" cmpd="sng">
                            <a:noFill/>
                          </a:lnR>
                          <a:lnT w="12700" cmpd="sng">
                            <a:noFill/>
                          </a:lnT>
                          <a:lnB w="38100" cmpd="sng">
                            <a:noFill/>
                          </a:lnB>
                          <a:lnTlToBr w="12700" cmpd="sng">
                            <a:noFill/>
                            <a:prstDash val="solid"/>
                          </a:lnTlToBr>
                          <a:lnBlToTr w="12700" cmpd="sng">
                            <a:noFill/>
                            <a:prstDash val="solid"/>
                          </a:lnBlToTr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10000"/>
                        </a:ext>
                      </a:extLst>
                    </a:tr>
                    <a:tr h="433363">
                      <a:tc>
                        <a:txBody>
                          <a:bodyPr/>
                          <a:lstStyle/>
                          <a:p>
                            <a:endParaRPr lang="en-CN"/>
                          </a:p>
                        </a:txBody>
                        <a:tcPr anchor="ctr">
                          <a:lnL w="12700" cmpd="sng">
                            <a:noFill/>
                          </a:lnL>
                          <a:lnR w="12700" cmpd="sng">
                            <a:noFill/>
                          </a:lnR>
                          <a:lnT w="38100" cmpd="sng">
                            <a:noFill/>
                          </a:lnT>
                          <a:lnB w="12700" cmpd="sng">
                            <a:noFill/>
                          </a:lnB>
                          <a:lnTlToBr w="12700" cmpd="sng">
                            <a:noFill/>
                            <a:prstDash val="solid"/>
                          </a:lnTlToBr>
                          <a:lnBlToTr w="12700" cmpd="sng">
                            <a:noFill/>
                            <a:prstDash val="solid"/>
                          </a:lnBlToTr>
                          <a:blipFill>
                            <a:blip r:embed="rId12"/>
                            <a:stretch>
                              <a:fillRect t="-97059" r="-188608" b="-308824"/>
                            </a:stretch>
                          </a:blip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l">
                              <a:buNone/>
                            </a:pPr>
                            <a:r>
                              <a:rPr lang="en-US" altLang="zh-CN" sz="1600" dirty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  <a:sym typeface="+mn-ea"/>
                              </a:rPr>
                              <a:t>US 10 Year Yield (2022): 2.95%</a:t>
                            </a:r>
                          </a:p>
                        </a:txBody>
                        <a:tcPr anchor="ctr">
                          <a:lnL w="12700" cmpd="sng">
                            <a:noFill/>
                          </a:lnL>
                          <a:lnR w="12700" cmpd="sng">
                            <a:noFill/>
                          </a:lnR>
                          <a:lnT w="38100" cmpd="sng">
                            <a:noFill/>
                          </a:lnT>
                          <a:lnB w="12700" cmpd="sng">
                            <a:noFill/>
                          </a:lnB>
                          <a:lnTlToBr w="12700" cmpd="sng">
                            <a:noFill/>
                            <a:prstDash val="solid"/>
                          </a:lnTlToBr>
                          <a:lnBlToTr w="12700" cmpd="sng">
                            <a:noFill/>
                            <a:prstDash val="solid"/>
                          </a:lnBlToTr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10001"/>
                        </a:ext>
                      </a:extLst>
                    </a:tr>
                    <a:tr h="431286">
                      <a:tc>
                        <a:txBody>
                          <a:bodyPr/>
                          <a:lstStyle/>
                          <a:p>
                            <a:endParaRPr lang="en-CN"/>
                          </a:p>
                        </a:txBody>
                        <a:tcPr anchor="ctr">
                          <a:lnL w="12700" cmpd="sng">
                            <a:noFill/>
                          </a:lnL>
                          <a:lnR w="12700" cmpd="sng">
                            <a:noFill/>
                          </a:lnR>
                          <a:lnT w="12700" cmpd="sng">
                            <a:noFill/>
                          </a:lnT>
                          <a:lnB w="12700" cmpd="sng">
                            <a:noFill/>
                          </a:lnB>
                          <a:lnTlToBr w="12700" cmpd="sng">
                            <a:noFill/>
                            <a:prstDash val="solid"/>
                          </a:lnTlToBr>
                          <a:lnBlToTr w="12700" cmpd="sng">
                            <a:noFill/>
                            <a:prstDash val="solid"/>
                          </a:lnBlToTr>
                          <a:blipFill>
                            <a:blip r:embed="rId12"/>
                            <a:stretch>
                              <a:fillRect t="-197059" r="-188608" b="-208824"/>
                            </a:stretch>
                          </a:blip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l">
                              <a:buNone/>
                            </a:pPr>
                            <a:r>
                              <a:rPr lang="en-US" altLang="zh-CN" sz="1600" dirty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  <a:sym typeface="+mn-ea"/>
                              </a:rPr>
                              <a:t>Hang Seng Index</a:t>
                            </a:r>
                          </a:p>
                        </a:txBody>
                        <a:tcPr anchor="ctr">
                          <a:lnL w="12700" cmpd="sng">
                            <a:noFill/>
                          </a:lnL>
                          <a:lnR w="12700" cmpd="sng">
                            <a:noFill/>
                          </a:lnR>
                          <a:lnT w="12700" cmpd="sng">
                            <a:noFill/>
                          </a:lnT>
                          <a:lnB w="12700" cmpd="sng">
                            <a:noFill/>
                          </a:lnB>
                          <a:lnTlToBr w="12700" cmpd="sng">
                            <a:noFill/>
                            <a:prstDash val="solid"/>
                          </a:lnTlToBr>
                          <a:lnBlToTr w="12700" cmpd="sng">
                            <a:noFill/>
                            <a:prstDash val="solid"/>
                          </a:lnBlToTr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10002"/>
                        </a:ext>
                      </a:extLst>
                    </a:tr>
                    <a:tr h="431979">
                      <a:tc>
                        <a:txBody>
                          <a:bodyPr/>
                          <a:lstStyle/>
                          <a:p>
                            <a:pPr algn="l">
                              <a:buNone/>
                            </a:pPr>
                            <a:r>
                              <a:rPr lang="en-US" altLang="zh-CN" sz="1600" dirty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  <a:sym typeface="+mn-ea"/>
                              </a:rPr>
                              <a:t>Beta </a:t>
                            </a:r>
                            <a:r>
                              <a:rPr lang="en-US" sz="1600" i="1" dirty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β</a:t>
                            </a:r>
                            <a:endParaRPr lang="en-US" altLang="zh-CN" sz="1600" i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  <a:sym typeface="+mn-ea"/>
                            </a:endParaRPr>
                          </a:p>
                        </a:txBody>
                        <a:tcPr anchor="ctr">
                          <a:lnL w="12700" cmpd="sng">
                            <a:noFill/>
                          </a:lnL>
                          <a:lnR w="12700" cmpd="sng">
                            <a:noFill/>
                          </a:lnR>
                          <a:lnT w="12700" cmpd="sng">
                            <a:noFill/>
                          </a:lnT>
                          <a:lnB w="12700" cmpd="sng">
                            <a:noFill/>
                          </a:lnB>
                          <a:lnTlToBr w="12700" cmpd="sng">
                            <a:noFill/>
                            <a:prstDash val="solid"/>
                          </a:lnTlToBr>
                          <a:lnBlToTr w="12700" cmpd="sng">
                            <a:noFill/>
                            <a:prstDash val="solid"/>
                          </a:lnBlToTr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l">
                              <a:buNone/>
                            </a:pPr>
                            <a:r>
                              <a:rPr lang="en-US" altLang="zh-CN" sz="1600" dirty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0.924</a:t>
                            </a:r>
                          </a:p>
                        </a:txBody>
                        <a:tcPr anchor="ctr">
                          <a:lnL w="12700" cmpd="sng">
                            <a:noFill/>
                          </a:lnL>
                          <a:lnR w="12700" cmpd="sng">
                            <a:noFill/>
                          </a:lnR>
                          <a:lnT w="12700" cmpd="sng">
                            <a:noFill/>
                          </a:lnT>
                          <a:lnB w="12700" cmpd="sng">
                            <a:noFill/>
                          </a:lnB>
                          <a:lnTlToBr w="12700" cmpd="sng">
                            <a:noFill/>
                            <a:prstDash val="solid"/>
                          </a:lnTlToBr>
                          <a:lnBlToTr w="12700" cmpd="sng">
                            <a:noFill/>
                            <a:prstDash val="solid"/>
                          </a:lnBlToTr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10003"/>
                        </a:ext>
                      </a:extLst>
                    </a:tr>
                    <a:tr h="431979">
                      <a:tc>
                        <a:txBody>
                          <a:bodyPr/>
                          <a:lstStyle/>
                          <a:p>
                            <a:pPr algn="l">
                              <a:buNone/>
                            </a:pPr>
                            <a:r>
                              <a:rPr lang="en-US" altLang="zh-CN" sz="1600" dirty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  <a:sym typeface="+mn-ea"/>
                              </a:rPr>
                              <a:t>Time Span</a:t>
                            </a:r>
                            <a:endParaRPr lang="zh-CN" altLang="en-US" sz="16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  <a:sym typeface="+mn-ea"/>
                            </a:endParaRPr>
                          </a:p>
                        </a:txBody>
                        <a:tcPr anchor="ctr">
                          <a:lnL w="12700" cmpd="sng">
                            <a:noFill/>
                          </a:lnL>
                          <a:lnR w="12700" cmpd="sng">
                            <a:noFill/>
                          </a:lnR>
                          <a:lnT w="12700" cmpd="sng">
                            <a:noFill/>
                          </a:lnT>
                          <a:lnB w="12700" cmpd="sng">
                            <a:noFill/>
                          </a:lnB>
                          <a:lnTlToBr w="12700" cmpd="sng">
                            <a:noFill/>
                            <a:prstDash val="solid"/>
                          </a:lnTlToBr>
                          <a:lnBlToTr w="12700" cmpd="sng">
                            <a:noFill/>
                            <a:prstDash val="solid"/>
                          </a:lnBlToTr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l">
                              <a:buNone/>
                            </a:pPr>
                            <a:r>
                              <a:rPr lang="en-US" altLang="zh-CN" sz="1600" dirty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2020.10.15 (IPO in U.S.) - 2022.06.30</a:t>
                            </a:r>
                          </a:p>
                        </a:txBody>
                        <a:tcPr anchor="ctr">
                          <a:lnL w="12700" cmpd="sng">
                            <a:noFill/>
                          </a:lnL>
                          <a:lnR w="12700" cmpd="sng">
                            <a:noFill/>
                          </a:lnR>
                          <a:lnT w="12700" cmpd="sng">
                            <a:noFill/>
                          </a:lnT>
                          <a:lnB w="12700" cmpd="sng">
                            <a:noFill/>
                          </a:lnB>
                          <a:lnTlToBr w="12700" cmpd="sng">
                            <a:noFill/>
                            <a:prstDash val="solid"/>
                          </a:lnTlToBr>
                          <a:lnBlToTr w="12700" cmpd="sng">
                            <a:noFill/>
                            <a:prstDash val="solid"/>
                          </a:lnBlToTr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10004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34A4422F-A6DC-1448-8DDE-84BE3B8B6E6B}"/>
                    </a:ext>
                  </a:extLst>
                </p:cNvPr>
                <p:cNvSpPr txBox="1"/>
                <p:nvPr/>
              </p:nvSpPr>
              <p:spPr>
                <a:xfrm>
                  <a:off x="588149" y="2875591"/>
                  <a:ext cx="5016455" cy="44114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lvl="0">
                    <a:lnSpc>
                      <a:spcPct val="150000"/>
                    </a:lnSpc>
                    <a:spcBef>
                      <a:spcPts val="150"/>
                    </a:spcBef>
                    <a:spcAft>
                      <a:spcPts val="150"/>
                    </a:spcAft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400" i="1" dirty="0" smtClean="0">
                                <a:solidFill>
                                  <a:srgbClr val="3E0B0E"/>
                                </a:solidFill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</m:ctrlPr>
                          </m:sSubPr>
                          <m:e>
                            <m:r>
                              <a:rPr lang="en-US" altLang="zh-CN" sz="1400" i="1" dirty="0">
                                <a:solidFill>
                                  <a:srgbClr val="3E0B0E"/>
                                </a:solidFill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CN" sz="1400" i="1" dirty="0">
                                <a:solidFill>
                                  <a:srgbClr val="3E0B0E"/>
                                </a:solidFill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  <m:t>𝑀𝑁𝑆𝑂</m:t>
                            </m:r>
                          </m:sub>
                        </m:sSub>
                        <m:r>
                          <a:rPr kumimoji="0" lang="en-US" altLang="zh-CN" sz="1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3E0B0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宋体" charset="0"/>
                            <a:cs typeface="DejaVu Math TeX Gyre" panose="02000503000000000000" charset="0"/>
                          </a:rPr>
                          <m:t>=</m:t>
                        </m:r>
                        <m:sSub>
                          <m:sSubPr>
                            <m:ctrlPr>
                              <a:rPr kumimoji="0" lang="en-US" altLang="zh-CN" sz="14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srgbClr val="3E0B0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</m:ctrlPr>
                          </m:sSubPr>
                          <m:e>
                            <m:r>
                              <a:rPr kumimoji="0" lang="en-US" altLang="zh-CN" sz="14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srgbClr val="3E0B0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宋体" charset="0"/>
                                <a:cs typeface="DejaVu Math TeX Gyre" panose="02000503000000000000" charset="0"/>
                              </a:rPr>
                              <m:t>𝛽</m:t>
                            </m:r>
                          </m:e>
                          <m:sub>
                            <m:r>
                              <a:rPr kumimoji="0" lang="en-US" altLang="zh-CN" sz="14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rgbClr val="3E0B0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宋体" charset="0"/>
                                <a:cs typeface="DejaVu Math TeX Gyre" panose="02000503000000000000" charset="0"/>
                              </a:rPr>
                              <m:t>𝑀𝑁𝑆𝑂</m:t>
                            </m:r>
                          </m:sub>
                        </m:sSub>
                        <m:r>
                          <a:rPr kumimoji="0" lang="en-US" altLang="zh-CN" sz="1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3E0B0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 </m:t>
                        </m:r>
                        <m:r>
                          <a:rPr kumimoji="0" lang="en-US" altLang="zh-CN" sz="1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3E0B0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宋体" charset="0"/>
                            <a:cs typeface="DejaVu Math TeX Gyre" panose="02000503000000000000" charset="0"/>
                          </a:rPr>
                          <m:t>×</m:t>
                        </m:r>
                        <m:r>
                          <a:rPr kumimoji="0" lang="en-US" altLang="zh-CN" sz="1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3E0B0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宋体" charset="0"/>
                            <a:cs typeface="DejaVu Math TeX Gyre" panose="02000503000000000000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altLang="zh-CN" sz="1400" i="1" dirty="0">
                                <a:solidFill>
                                  <a:srgbClr val="3E0B0E"/>
                                </a:solidFill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</m:ctrlPr>
                          </m:sSubPr>
                          <m:e>
                            <m:r>
                              <a:rPr lang="en-US" altLang="zh-CN" sz="1400" i="1" dirty="0">
                                <a:solidFill>
                                  <a:srgbClr val="3E0B0E"/>
                                </a:solidFill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CN" sz="1400" b="0" i="1" dirty="0" smtClean="0">
                                <a:solidFill>
                                  <a:srgbClr val="3E0B0E"/>
                                </a:solidFill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  <m:t>𝐻𝑆𝐼</m:t>
                            </m:r>
                          </m:sub>
                        </m:sSub>
                        <m:r>
                          <a:rPr kumimoji="0" lang="en-US" altLang="zh-CN" sz="1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3E0B0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宋体" charset="0"/>
                            <a:cs typeface="DejaVu Math TeX Gyre" panose="02000503000000000000" charset="0"/>
                          </a:rPr>
                          <m:t>+</m:t>
                        </m:r>
                        <m:r>
                          <a:rPr kumimoji="0" lang="en-US" altLang="zh-CN" sz="1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3E0B0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宋体" charset="0"/>
                            <a:cs typeface="DejaVu Math TeX Gyre" panose="02000503000000000000" charset="0"/>
                          </a:rPr>
                          <m:t> </m:t>
                        </m:r>
                        <m:r>
                          <a:rPr kumimoji="0" lang="en-US" altLang="zh-CN" sz="1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3E0B0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宋体" charset="0"/>
                            <a:cs typeface="DejaVu Math TeX Gyre" panose="02000503000000000000" charset="0"/>
                          </a:rPr>
                          <m:t>𝛼</m:t>
                        </m:r>
                      </m:oMath>
                    </m:oMathPara>
                  </a14:m>
                  <a:endParaRPr kumimoji="0" lang="en-CA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E0B0E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34A4422F-A6DC-1448-8DDE-84BE3B8B6E6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8149" y="2875591"/>
                  <a:ext cx="5016455" cy="441146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" name="文本框 57">
              <a:extLst>
                <a:ext uri="{FF2B5EF4-FFF2-40B4-BE49-F238E27FC236}">
                  <a16:creationId xmlns:a16="http://schemas.microsoft.com/office/drawing/2014/main" id="{44F11AF1-FBD5-B245-A26B-2F91E441175F}"/>
                </a:ext>
              </a:extLst>
            </p:cNvPr>
            <p:cNvSpPr txBox="1"/>
            <p:nvPr/>
          </p:nvSpPr>
          <p:spPr>
            <a:xfrm>
              <a:off x="450727" y="6142598"/>
              <a:ext cx="515989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Fig 4.1 </a:t>
              </a:r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Regression Result.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790458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D806BF1-7D1B-C24B-BE43-5B473A68F1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F3F4A9-0F58-437F-968E-A13FC12BE5D0}" type="slidenum">
              <a:rPr lang="zh-CN" altLang="en-US" smtClean="0"/>
              <a:pPr/>
              <a:t>25</a:t>
            </a:fld>
            <a:endParaRPr lang="zh-CN" altLang="en-US" dirty="0"/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13718139-BB7A-2946-B5D2-7ED905044DA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67408" y="181801"/>
            <a:ext cx="9649072" cy="503999"/>
          </a:xfrm>
        </p:spPr>
        <p:txBody>
          <a:bodyPr/>
          <a:lstStyle/>
          <a:p>
            <a:r>
              <a:rPr lang="en-US" altLang="zh-CN" b="1" dirty="0"/>
              <a:t>4.2.2 Fundamental</a:t>
            </a:r>
            <a:r>
              <a:rPr lang="zh-CN" altLang="en-US" b="1" dirty="0"/>
              <a:t> </a:t>
            </a:r>
            <a:r>
              <a:rPr lang="en-US" altLang="zh-CN" b="1" dirty="0"/>
              <a:t>Valuation: </a:t>
            </a:r>
            <a:r>
              <a:rPr lang="en-US" altLang="zh-CN" b="1" dirty="0">
                <a:solidFill>
                  <a:schemeClr val="accent1"/>
                </a:solidFill>
                <a:ea typeface="等线 Light" panose="02010600030101010101" pitchFamily="2" charset="-122"/>
                <a:sym typeface="思源黑体 CN" panose="020B0500000000000000" pitchFamily="34" charset="-122"/>
              </a:rPr>
              <a:t>Compute</a:t>
            </a:r>
            <a:r>
              <a:rPr lang="zh-CN" altLang="en-US" b="1" dirty="0">
                <a:solidFill>
                  <a:schemeClr val="accent1"/>
                </a:solidFill>
                <a:ea typeface="等线 Light" panose="02010600030101010101" pitchFamily="2" charset="-122"/>
                <a:sym typeface="思源黑体 CN" panose="020B0500000000000000" pitchFamily="34" charset="-122"/>
              </a:rPr>
              <a:t> </a:t>
            </a:r>
            <a:r>
              <a:rPr lang="en-US" altLang="zh-CN" b="1" dirty="0">
                <a:solidFill>
                  <a:schemeClr val="accent1"/>
                </a:solidFill>
                <a:ea typeface="等线 Light" panose="02010600030101010101" pitchFamily="2" charset="-122"/>
                <a:sym typeface="思源黑体 CN" panose="020B0500000000000000" pitchFamily="34" charset="-122"/>
              </a:rPr>
              <a:t>WACC</a:t>
            </a:r>
            <a:endParaRPr kumimoji="0" lang="en-CA" altLang="zh-CN" sz="28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imes New Roman" panose="02020603050405020304" pitchFamily="18" charset="0"/>
              <a:ea typeface="等线 Light" panose="02010600030101010101" pitchFamily="2" charset="-122"/>
              <a:cs typeface="Times New Roman" panose="02020603050405020304" pitchFamily="18" charset="0"/>
              <a:sym typeface="思源黑体 CN" panose="020B0500000000000000" pitchFamily="34" charset="-122"/>
            </a:endParaRPr>
          </a:p>
        </p:txBody>
      </p:sp>
      <p:sp>
        <p:nvSpPr>
          <p:cNvPr id="14" name="TextBox 302">
            <a:extLst>
              <a:ext uri="{FF2B5EF4-FFF2-40B4-BE49-F238E27FC236}">
                <a16:creationId xmlns:a16="http://schemas.microsoft.com/office/drawing/2014/main" id="{DE4A3009-AD51-D24F-9E69-A11AAA9DEDB1}"/>
              </a:ext>
            </a:extLst>
          </p:cNvPr>
          <p:cNvSpPr txBox="1"/>
          <p:nvPr/>
        </p:nvSpPr>
        <p:spPr>
          <a:xfrm>
            <a:off x="0" y="6550223"/>
            <a:ext cx="4548874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CN" sz="1400" i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lang="en-US" sz="1400" i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</a:t>
            </a:r>
            <a:r>
              <a:rPr lang="en-US" altLang="zh-CN" sz="1400" i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ource: MINISO Prospectus (2022.06.30), Bloomberg</a:t>
            </a:r>
            <a:endParaRPr lang="en-CN" sz="1400" i="1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7" name="表格 2">
            <a:extLst>
              <a:ext uri="{FF2B5EF4-FFF2-40B4-BE49-F238E27FC236}">
                <a16:creationId xmlns:a16="http://schemas.microsoft.com/office/drawing/2014/main" id="{1CF84D23-8B78-BB4F-92C1-F0D04CB9FF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2028491"/>
              </p:ext>
            </p:extLst>
          </p:nvPr>
        </p:nvGraphicFramePr>
        <p:xfrm>
          <a:off x="293234" y="957938"/>
          <a:ext cx="5153844" cy="33608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08825">
                  <a:extLst>
                    <a:ext uri="{9D8B030D-6E8A-4147-A177-3AD203B41FA5}">
                      <a16:colId xmlns:a16="http://schemas.microsoft.com/office/drawing/2014/main" val="1855861960"/>
                    </a:ext>
                  </a:extLst>
                </a:gridCol>
                <a:gridCol w="2145019">
                  <a:extLst>
                    <a:ext uri="{9D8B030D-6E8A-4147-A177-3AD203B41FA5}">
                      <a16:colId xmlns:a16="http://schemas.microsoft.com/office/drawing/2014/main" val="3996551886"/>
                    </a:ext>
                  </a:extLst>
                </a:gridCol>
              </a:tblGrid>
              <a:tr h="33156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Variable</a:t>
                      </a:r>
                      <a:endParaRPr lang="zh-CN" alt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Value</a:t>
                      </a:r>
                      <a:endParaRPr lang="zh-CN" alt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76834493"/>
                  </a:ext>
                </a:extLst>
              </a:tr>
              <a:tr h="336172">
                <a:tc>
                  <a:txBody>
                    <a:bodyPr/>
                    <a:lstStyle/>
                    <a:p>
                      <a:pPr algn="ctr"/>
                      <a:r>
                        <a:rPr lang="en-GB" altLang="zh-CN" sz="16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Short-term Debt </a:t>
                      </a:r>
                      <a:endParaRPr lang="zh-CN" alt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258.4</a:t>
                      </a:r>
                      <a:endParaRPr lang="zh-CN" alt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71200155"/>
                  </a:ext>
                </a:extLst>
              </a:tr>
              <a:tr h="336172">
                <a:tc>
                  <a:txBody>
                    <a:bodyPr/>
                    <a:lstStyle/>
                    <a:p>
                      <a:pPr algn="ctr"/>
                      <a:r>
                        <a:rPr lang="en-GB" altLang="zh-CN" sz="16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Long-term Debt</a:t>
                      </a:r>
                      <a:endParaRPr lang="zh-CN" alt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399.6</a:t>
                      </a:r>
                      <a:endParaRPr lang="zh-CN" alt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2205495"/>
                  </a:ext>
                </a:extLst>
              </a:tr>
              <a:tr h="336172">
                <a:tc>
                  <a:txBody>
                    <a:bodyPr/>
                    <a:lstStyle/>
                    <a:p>
                      <a:pPr algn="ctr"/>
                      <a:r>
                        <a:rPr lang="en-GB" altLang="zh-CN" sz="16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Debt (</a:t>
                      </a:r>
                      <a:r>
                        <a:rPr lang="en-GB" altLang="zh-CN" sz="1600" b="1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with interest</a:t>
                      </a:r>
                      <a:r>
                        <a:rPr lang="en-GB" altLang="zh-CN" sz="16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)</a:t>
                      </a:r>
                      <a:endParaRPr lang="zh-CN" alt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658.013</a:t>
                      </a:r>
                      <a:endParaRPr lang="zh-CN" alt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77159709"/>
                  </a:ext>
                </a:extLst>
              </a:tr>
              <a:tr h="336172">
                <a:tc>
                  <a:txBody>
                    <a:bodyPr/>
                    <a:lstStyle/>
                    <a:p>
                      <a:pPr algn="ctr"/>
                      <a:r>
                        <a:rPr lang="en-GB" altLang="zh-CN" sz="16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Equity</a:t>
                      </a:r>
                      <a:endParaRPr lang="zh-CN" alt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7027.4</a:t>
                      </a:r>
                      <a:endParaRPr lang="zh-CN" alt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62722904"/>
                  </a:ext>
                </a:extLst>
              </a:tr>
              <a:tr h="336172">
                <a:tc>
                  <a:txBody>
                    <a:bodyPr/>
                    <a:lstStyle/>
                    <a:p>
                      <a:pPr algn="ctr"/>
                      <a:r>
                        <a:rPr lang="en-GB" altLang="zh-CN" sz="16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Preferred equity</a:t>
                      </a:r>
                      <a:endParaRPr lang="zh-CN" alt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alt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68461508"/>
                  </a:ext>
                </a:extLst>
              </a:tr>
              <a:tr h="336172">
                <a:tc>
                  <a:txBody>
                    <a:bodyPr/>
                    <a:lstStyle/>
                    <a:p>
                      <a:pPr algn="ctr"/>
                      <a:r>
                        <a:rPr lang="en-GB" altLang="zh-CN" sz="16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Effective tax rate</a:t>
                      </a:r>
                      <a:endParaRPr lang="zh-CN" alt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29.5%</a:t>
                      </a:r>
                      <a:endParaRPr lang="zh-CN" alt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08535409"/>
                  </a:ext>
                </a:extLst>
              </a:tr>
              <a:tr h="336172">
                <a:tc>
                  <a:txBody>
                    <a:bodyPr/>
                    <a:lstStyle/>
                    <a:p>
                      <a:pPr algn="ctr"/>
                      <a:r>
                        <a:rPr lang="en-GB" altLang="zh-CN" sz="16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Mid-term Bond Rate</a:t>
                      </a:r>
                      <a:endParaRPr lang="zh-CN" alt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1.5%</a:t>
                      </a:r>
                      <a:endParaRPr lang="zh-CN" alt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35059937"/>
                  </a:ext>
                </a:extLst>
              </a:tr>
              <a:tr h="336172">
                <a:tc>
                  <a:txBody>
                    <a:bodyPr/>
                    <a:lstStyle/>
                    <a:p>
                      <a:pPr algn="ctr"/>
                      <a:r>
                        <a:rPr lang="en-GB" altLang="zh-CN" sz="16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Bond Rate</a:t>
                      </a:r>
                      <a:endParaRPr lang="zh-CN" alt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1.7%</a:t>
                      </a:r>
                      <a:endParaRPr lang="zh-CN" alt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29396613"/>
                  </a:ext>
                </a:extLst>
              </a:tr>
              <a:tr h="336172">
                <a:tc>
                  <a:txBody>
                    <a:bodyPr/>
                    <a:lstStyle/>
                    <a:p>
                      <a:pPr algn="ctr"/>
                      <a:r>
                        <a:rPr lang="en-GB" altLang="zh-CN" sz="16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Debt Ratio Adjustment Factor</a:t>
                      </a:r>
                      <a:endParaRPr lang="zh-CN" alt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1.38</a:t>
                      </a:r>
                      <a:endParaRPr lang="zh-CN" alt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19532747"/>
                  </a:ext>
                </a:extLst>
              </a:tr>
            </a:tbl>
          </a:graphicData>
        </a:graphic>
      </p:graphicFrame>
      <p:sp>
        <p:nvSpPr>
          <p:cNvPr id="23" name="矩形: 圆角 5">
            <a:extLst>
              <a:ext uri="{FF2B5EF4-FFF2-40B4-BE49-F238E27FC236}">
                <a16:creationId xmlns:a16="http://schemas.microsoft.com/office/drawing/2014/main" id="{71827005-18C7-EA41-98CF-7F9CD5A015A9}"/>
              </a:ext>
            </a:extLst>
          </p:cNvPr>
          <p:cNvSpPr/>
          <p:nvPr/>
        </p:nvSpPr>
        <p:spPr>
          <a:xfrm>
            <a:off x="5850444" y="959833"/>
            <a:ext cx="5790172" cy="1059023"/>
          </a:xfrm>
          <a:prstGeom prst="roundRect">
            <a:avLst>
              <a:gd name="adj" fmla="val 9139"/>
            </a:avLst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accent1"/>
            </a:solidFill>
            <a:prstDash val="dashDot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Assumption: 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After 2022, the company is no longer affected by the pandemic, and its capital structure (debt/equity ratio) and risk profile remain stable.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矩形 6">
            <a:extLst>
              <a:ext uri="{FF2B5EF4-FFF2-40B4-BE49-F238E27FC236}">
                <a16:creationId xmlns:a16="http://schemas.microsoft.com/office/drawing/2014/main" id="{200B63B2-1A9E-154E-A849-CAE799861239}"/>
              </a:ext>
            </a:extLst>
          </p:cNvPr>
          <p:cNvSpPr/>
          <p:nvPr/>
        </p:nvSpPr>
        <p:spPr>
          <a:xfrm>
            <a:off x="293234" y="4795789"/>
            <a:ext cx="5153844" cy="16782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7">
            <a:extLst>
              <a:ext uri="{FF2B5EF4-FFF2-40B4-BE49-F238E27FC236}">
                <a16:creationId xmlns:a16="http://schemas.microsoft.com/office/drawing/2014/main" id="{8E2AB391-4A61-4749-A5C0-AD541F20616E}"/>
              </a:ext>
            </a:extLst>
          </p:cNvPr>
          <p:cNvSpPr/>
          <p:nvPr/>
        </p:nvSpPr>
        <p:spPr>
          <a:xfrm>
            <a:off x="5892430" y="4945084"/>
            <a:ext cx="5769173" cy="167822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9">
                <a:extLst>
                  <a:ext uri="{FF2B5EF4-FFF2-40B4-BE49-F238E27FC236}">
                    <a16:creationId xmlns:a16="http://schemas.microsoft.com/office/drawing/2014/main" id="{F1ECF132-2DD5-154C-8C46-00CB786CC967}"/>
                  </a:ext>
                </a:extLst>
              </p:cNvPr>
              <p:cNvSpPr txBox="1"/>
              <p:nvPr/>
            </p:nvSpPr>
            <p:spPr>
              <a:xfrm>
                <a:off x="5892431" y="2221999"/>
                <a:ext cx="5748183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Recall:</a:t>
                </a:r>
                <a:r>
                  <a:rPr lang="zh-CN" altLang="en-US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Cost</a:t>
                </a:r>
                <a:r>
                  <a:rPr lang="zh-CN" altLang="en-US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of</a:t>
                </a:r>
                <a:r>
                  <a:rPr lang="zh-CN" altLang="en-US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equity</a:t>
                </a:r>
                <a:r>
                  <a:rPr lang="zh-CN" altLang="en-US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𝒆</m:t>
                        </m:r>
                      </m:sub>
                    </m:sSub>
                  </m:oMath>
                </a14:m>
                <a:endParaRPr lang="en-US" altLang="zh-CN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Based on regression:</a:t>
                </a:r>
                <a14:m>
                  <m:oMath xmlns:m="http://schemas.openxmlformats.org/officeDocument/2006/math">
                    <m:r>
                      <a:rPr lang="zh-CN" altLang="en-US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=9.24%</m:t>
                    </m:r>
                  </m:oMath>
                </a14:m>
                <a:endParaRPr lang="en-US" altLang="zh-CN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r"/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</a:t>
                </a:r>
                <a:r>
                  <a:rPr lang="zh-CN" altLang="en-US" b="1" dirty="0">
                    <a:solidFill>
                      <a:schemeClr val="accent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→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  <m:sub>
                        <m:r>
                          <a:rPr lang="en-US" altLang="zh-CN" sz="28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𝒆</m:t>
                        </m:r>
                      </m:sub>
                    </m:sSub>
                    <m:r>
                      <a:rPr lang="en-US" altLang="zh-CN" sz="28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8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𝟗</m:t>
                    </m:r>
                    <m:r>
                      <a:rPr lang="en-US" altLang="zh-CN" sz="28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zh-CN" sz="28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𝟗𝟏</m:t>
                    </m:r>
                    <m:r>
                      <a:rPr lang="en-US" altLang="zh-CN" sz="28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zh-CN" altLang="en-US" sz="28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7" name="文本框 9">
                <a:extLst>
                  <a:ext uri="{FF2B5EF4-FFF2-40B4-BE49-F238E27FC236}">
                    <a16:creationId xmlns:a16="http://schemas.microsoft.com/office/drawing/2014/main" id="{F1ECF132-2DD5-154C-8C46-00CB786CC9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2431" y="2221999"/>
                <a:ext cx="5748183" cy="1077218"/>
              </a:xfrm>
              <a:prstGeom prst="rect">
                <a:avLst/>
              </a:prstGeom>
              <a:blipFill>
                <a:blip r:embed="rId2"/>
                <a:stretch>
                  <a:fillRect l="-1104" t="-3529" r="-883" b="-470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文本框 12">
            <a:extLst>
              <a:ext uri="{FF2B5EF4-FFF2-40B4-BE49-F238E27FC236}">
                <a16:creationId xmlns:a16="http://schemas.microsoft.com/office/drawing/2014/main" id="{0F3ED384-8C8E-6646-A845-694C1A882725}"/>
              </a:ext>
            </a:extLst>
          </p:cNvPr>
          <p:cNvSpPr txBox="1"/>
          <p:nvPr/>
        </p:nvSpPr>
        <p:spPr>
          <a:xfrm>
            <a:off x="6127267" y="3896666"/>
            <a:ext cx="540186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zh-CN" altLang="en-US" sz="2000" b="1" dirty="0"/>
          </a:p>
        </p:txBody>
      </p:sp>
      <p:sp>
        <p:nvSpPr>
          <p:cNvPr id="29" name="文本框 13">
            <a:extLst>
              <a:ext uri="{FF2B5EF4-FFF2-40B4-BE49-F238E27FC236}">
                <a16:creationId xmlns:a16="http://schemas.microsoft.com/office/drawing/2014/main" id="{CD822383-52F6-E848-9C94-49317EE95D0F}"/>
              </a:ext>
            </a:extLst>
          </p:cNvPr>
          <p:cNvSpPr txBox="1"/>
          <p:nvPr/>
        </p:nvSpPr>
        <p:spPr>
          <a:xfrm>
            <a:off x="293233" y="4323449"/>
            <a:ext cx="51538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bg2">
                    <a:lumMod val="50000"/>
                  </a:schemeClr>
                </a:solidFill>
                <a:effectLst/>
                <a:latin typeface="Times New Roman" panose="02020603050405020304" pitchFamily="18" charset="0"/>
              </a:rPr>
              <a:t>Note: Millions of RMB per share/unit</a:t>
            </a:r>
            <a:endParaRPr lang="zh-CN" altLang="en-US" sz="12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1" name="文本框 15">
            <a:extLst>
              <a:ext uri="{FF2B5EF4-FFF2-40B4-BE49-F238E27FC236}">
                <a16:creationId xmlns:a16="http://schemas.microsoft.com/office/drawing/2014/main" id="{7A5FC9EE-A518-654B-9826-C4EEA98D1500}"/>
              </a:ext>
            </a:extLst>
          </p:cNvPr>
          <p:cNvSpPr txBox="1"/>
          <p:nvPr/>
        </p:nvSpPr>
        <p:spPr>
          <a:xfrm>
            <a:off x="5902925" y="4984462"/>
            <a:ext cx="57481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i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WACC = 9.21%</a:t>
            </a:r>
            <a:endParaRPr lang="zh-CN" altLang="en-US" sz="4000" b="1" i="1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本框 17">
                <a:extLst>
                  <a:ext uri="{FF2B5EF4-FFF2-40B4-BE49-F238E27FC236}">
                    <a16:creationId xmlns:a16="http://schemas.microsoft.com/office/drawing/2014/main" id="{29D3C2E1-75E5-B843-9F17-AB62C6562C9C}"/>
                  </a:ext>
                </a:extLst>
              </p:cNvPr>
              <p:cNvSpPr txBox="1"/>
              <p:nvPr/>
            </p:nvSpPr>
            <p:spPr>
              <a:xfrm>
                <a:off x="382949" y="4853992"/>
                <a:ext cx="502641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Calculate </a:t>
                </a:r>
                <a:r>
                  <a:rPr lang="en-US" altLang="zh-CN" b="1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cost of debt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  <m:sub>
                        <m:r>
                          <a:rPr lang="en-US" altLang="zh-CN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𝒅</m:t>
                        </m:r>
                      </m:sub>
                    </m:sSub>
                  </m:oMath>
                </a14:m>
                <a:endParaRPr lang="en-US" altLang="zh-CN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CN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using the method provided by Bloomberg:</a:t>
                </a:r>
                <a:endParaRPr lang="zh-CN" altLang="en-US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3" name="文本框 17">
                <a:extLst>
                  <a:ext uri="{FF2B5EF4-FFF2-40B4-BE49-F238E27FC236}">
                    <a16:creationId xmlns:a16="http://schemas.microsoft.com/office/drawing/2014/main" id="{29D3C2E1-75E5-B843-9F17-AB62C6562C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949" y="4853992"/>
                <a:ext cx="5026418" cy="646331"/>
              </a:xfrm>
              <a:prstGeom prst="rect">
                <a:avLst/>
              </a:prstGeom>
              <a:blipFill>
                <a:blip r:embed="rId3"/>
                <a:stretch>
                  <a:fillRect l="-1263" t="-3922" b="-1568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直接连接符 19">
            <a:extLst>
              <a:ext uri="{FF2B5EF4-FFF2-40B4-BE49-F238E27FC236}">
                <a16:creationId xmlns:a16="http://schemas.microsoft.com/office/drawing/2014/main" id="{16F1085B-1492-1143-8637-97EEDBBA1E28}"/>
              </a:ext>
            </a:extLst>
          </p:cNvPr>
          <p:cNvCxnSpPr>
            <a:cxnSpLocks/>
          </p:cNvCxnSpPr>
          <p:nvPr/>
        </p:nvCxnSpPr>
        <p:spPr>
          <a:xfrm>
            <a:off x="5005633" y="5900061"/>
            <a:ext cx="664505" cy="0"/>
          </a:xfrm>
          <a:prstGeom prst="line">
            <a:avLst/>
          </a:prstGeom>
          <a:ln w="317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20">
            <a:extLst>
              <a:ext uri="{FF2B5EF4-FFF2-40B4-BE49-F238E27FC236}">
                <a16:creationId xmlns:a16="http://schemas.microsoft.com/office/drawing/2014/main" id="{0F17856B-7DD4-C247-AAE6-CA043F9337D0}"/>
              </a:ext>
            </a:extLst>
          </p:cNvPr>
          <p:cNvCxnSpPr>
            <a:cxnSpLocks/>
          </p:cNvCxnSpPr>
          <p:nvPr/>
        </p:nvCxnSpPr>
        <p:spPr>
          <a:xfrm>
            <a:off x="5655913" y="4781134"/>
            <a:ext cx="0" cy="1118927"/>
          </a:xfrm>
          <a:prstGeom prst="line">
            <a:avLst/>
          </a:prstGeom>
          <a:ln w="317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23">
            <a:extLst>
              <a:ext uri="{FF2B5EF4-FFF2-40B4-BE49-F238E27FC236}">
                <a16:creationId xmlns:a16="http://schemas.microsoft.com/office/drawing/2014/main" id="{5F478B95-9072-E24D-9E99-238600F2DB8A}"/>
              </a:ext>
            </a:extLst>
          </p:cNvPr>
          <p:cNvCxnSpPr>
            <a:cxnSpLocks/>
          </p:cNvCxnSpPr>
          <p:nvPr/>
        </p:nvCxnSpPr>
        <p:spPr>
          <a:xfrm>
            <a:off x="5655913" y="4797152"/>
            <a:ext cx="1980000" cy="0"/>
          </a:xfrm>
          <a:prstGeom prst="line">
            <a:avLst/>
          </a:prstGeom>
          <a:ln w="31750">
            <a:head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直接箭头连接符 26">
            <a:extLst>
              <a:ext uri="{FF2B5EF4-FFF2-40B4-BE49-F238E27FC236}">
                <a16:creationId xmlns:a16="http://schemas.microsoft.com/office/drawing/2014/main" id="{D4DEB845-A109-1744-84A7-CD9A78DBB2E8}"/>
              </a:ext>
            </a:extLst>
          </p:cNvPr>
          <p:cNvCxnSpPr>
            <a:cxnSpLocks/>
          </p:cNvCxnSpPr>
          <p:nvPr/>
        </p:nvCxnSpPr>
        <p:spPr>
          <a:xfrm flipV="1">
            <a:off x="7631701" y="4384448"/>
            <a:ext cx="0" cy="432000"/>
          </a:xfrm>
          <a:prstGeom prst="straightConnector1">
            <a:avLst/>
          </a:prstGeom>
          <a:ln w="31750">
            <a:headEnd w="lg" len="lg"/>
            <a:tailEnd type="stealt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28">
            <a:extLst>
              <a:ext uri="{FF2B5EF4-FFF2-40B4-BE49-F238E27FC236}">
                <a16:creationId xmlns:a16="http://schemas.microsoft.com/office/drawing/2014/main" id="{9D535B3A-B308-C742-8E50-403FDE5C871C}"/>
              </a:ext>
            </a:extLst>
          </p:cNvPr>
          <p:cNvCxnSpPr>
            <a:cxnSpLocks/>
          </p:cNvCxnSpPr>
          <p:nvPr/>
        </p:nvCxnSpPr>
        <p:spPr>
          <a:xfrm flipH="1">
            <a:off x="9914915" y="3299217"/>
            <a:ext cx="1" cy="360151"/>
          </a:xfrm>
          <a:prstGeom prst="straightConnector1">
            <a:avLst/>
          </a:prstGeom>
          <a:ln w="31750"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文本框 41">
            <a:extLst>
              <a:ext uri="{FF2B5EF4-FFF2-40B4-BE49-F238E27FC236}">
                <a16:creationId xmlns:a16="http://schemas.microsoft.com/office/drawing/2014/main" id="{A1B14FEC-1D22-A844-B616-884BC895D6FE}"/>
              </a:ext>
            </a:extLst>
          </p:cNvPr>
          <p:cNvSpPr txBox="1"/>
          <p:nvPr/>
        </p:nvSpPr>
        <p:spPr>
          <a:xfrm>
            <a:off x="6042134" y="5675907"/>
            <a:ext cx="54067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Based on the assumptions, the WACC in 2022 is used as the valuation parameter for subsequent periods. </a:t>
            </a:r>
          </a:p>
          <a:p>
            <a:pPr marL="285750" indent="-285750">
              <a:buFont typeface="Wingdings" pitchFamily="2" charset="2"/>
              <a:buChar char="v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WACC in 2021 = 9.0%.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本框 42">
                <a:extLst>
                  <a:ext uri="{FF2B5EF4-FFF2-40B4-BE49-F238E27FC236}">
                    <a16:creationId xmlns:a16="http://schemas.microsoft.com/office/drawing/2014/main" id="{5688D682-6B9D-A44D-9D25-4B276BA9CE92}"/>
                  </a:ext>
                </a:extLst>
              </p:cNvPr>
              <p:cNvSpPr txBox="1"/>
              <p:nvPr/>
            </p:nvSpPr>
            <p:spPr>
              <a:xfrm>
                <a:off x="240296" y="5536749"/>
                <a:ext cx="5019441" cy="7146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f>
                            <m:f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num>
                            <m:den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den>
                          </m:f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f>
                            <m:f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num>
                            <m:den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den>
                          </m:f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</m:t>
                      </m:r>
                      <m:r>
                        <a:rPr lang="en-US" altLang="zh-CN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zh-CN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𝟐𝟑</m:t>
                      </m:r>
                      <m:r>
                        <a:rPr lang="en-US" altLang="zh-CN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zh-CN" altLang="en-US" b="1" dirty="0"/>
              </a:p>
            </p:txBody>
          </p:sp>
        </mc:Choice>
        <mc:Fallback xmlns="">
          <p:sp>
            <p:nvSpPr>
              <p:cNvPr id="40" name="文本框 42">
                <a:extLst>
                  <a:ext uri="{FF2B5EF4-FFF2-40B4-BE49-F238E27FC236}">
                    <a16:creationId xmlns:a16="http://schemas.microsoft.com/office/drawing/2014/main" id="{5688D682-6B9D-A44D-9D25-4B276BA9CE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296" y="5536749"/>
                <a:ext cx="5019441" cy="71468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矩形: 圆角 54">
                <a:extLst>
                  <a:ext uri="{FF2B5EF4-FFF2-40B4-BE49-F238E27FC236}">
                    <a16:creationId xmlns:a16="http://schemas.microsoft.com/office/drawing/2014/main" id="{F44ABA5E-FA89-4D4B-A2E5-1BCDDDC5C5C9}"/>
                  </a:ext>
                </a:extLst>
              </p:cNvPr>
              <p:cNvSpPr/>
              <p:nvPr/>
            </p:nvSpPr>
            <p:spPr>
              <a:xfrm>
                <a:off x="5871439" y="3659368"/>
                <a:ext cx="5790165" cy="905307"/>
              </a:xfrm>
              <a:prstGeom prst="roundRect">
                <a:avLst>
                  <a:gd name="adj" fmla="val 8250"/>
                </a:avLst>
              </a:prstGeom>
              <a:noFill/>
              <a:ln w="12700">
                <a:solidFill>
                  <a:schemeClr val="accent1"/>
                </a:solidFill>
                <a:prstDash val="dashDot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𝑾𝑨𝑪𝑪</m:t>
                      </m:r>
                      <m:r>
                        <a:rPr lang="en-US" altLang="zh-CN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US" altLang="zh-CN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𝒅</m:t>
                          </m:r>
                        </m:sub>
                      </m:sSub>
                      <m:r>
                        <a:rPr lang="en-US" altLang="zh-CN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altLang="zh-CN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altLang="zh-CN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zh-CN" altLang="en-US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𝝉</m:t>
                          </m:r>
                        </m:e>
                      </m:d>
                      <m:r>
                        <a:rPr lang="en-US" altLang="zh-CN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altLang="zh-CN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𝑫</m:t>
                              </m:r>
                            </m:e>
                            <m:sub>
                              <m:r>
                                <a:rPr lang="en-US" altLang="zh-CN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CN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𝑫</m:t>
                              </m:r>
                            </m:e>
                            <m:sub>
                              <m:r>
                                <a:rPr lang="en-US" altLang="zh-CN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r>
                            <a:rPr lang="en-US" altLang="zh-CN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𝑬</m:t>
                          </m:r>
                        </m:den>
                      </m:f>
                      <m:r>
                        <a:rPr lang="en-US" altLang="zh-CN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US" altLang="zh-CN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𝒆</m:t>
                          </m:r>
                        </m:sub>
                      </m:sSub>
                      <m:r>
                        <a:rPr lang="en-US" altLang="zh-CN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altLang="zh-CN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𝑬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zh-CN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𝑫</m:t>
                              </m:r>
                            </m:e>
                            <m:sub>
                              <m:r>
                                <a:rPr lang="en-US" altLang="zh-CN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r>
                            <a:rPr lang="en-US" altLang="zh-CN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𝑬</m:t>
                          </m:r>
                        </m:den>
                      </m:f>
                    </m:oMath>
                  </m:oMathPara>
                </a14:m>
                <a:endParaRPr lang="zh-CN" altLang="en-US" sz="18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1" name="矩形: 圆角 54">
                <a:extLst>
                  <a:ext uri="{FF2B5EF4-FFF2-40B4-BE49-F238E27FC236}">
                    <a16:creationId xmlns:a16="http://schemas.microsoft.com/office/drawing/2014/main" id="{F44ABA5E-FA89-4D4B-A2E5-1BCDDDC5C5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1439" y="3659368"/>
                <a:ext cx="5790165" cy="905307"/>
              </a:xfrm>
              <a:prstGeom prst="roundRect">
                <a:avLst>
                  <a:gd name="adj" fmla="val 8250"/>
                </a:avLst>
              </a:prstGeom>
              <a:blipFill>
                <a:blip r:embed="rId5"/>
                <a:stretch>
                  <a:fillRect/>
                </a:stretch>
              </a:blipFill>
              <a:ln w="12700">
                <a:solidFill>
                  <a:schemeClr val="accent1"/>
                </a:solidFill>
                <a:prstDash val="dashDot"/>
              </a:ln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880458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D806BF1-7D1B-C24B-BE43-5B473A68F1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51873" y="6425954"/>
            <a:ext cx="654323" cy="365125"/>
          </a:xfrm>
        </p:spPr>
        <p:txBody>
          <a:bodyPr/>
          <a:lstStyle/>
          <a:p>
            <a:fld id="{37F3F4A9-0F58-437F-968E-A13FC12BE5D0}" type="slidenum">
              <a:rPr lang="zh-CN" altLang="en-US" smtClean="0"/>
              <a:pPr/>
              <a:t>26</a:t>
            </a:fld>
            <a:endParaRPr lang="zh-CN" altLang="en-US" dirty="0"/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13718139-BB7A-2946-B5D2-7ED905044DA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67408" y="181801"/>
            <a:ext cx="9649072" cy="503999"/>
          </a:xfrm>
        </p:spPr>
        <p:txBody>
          <a:bodyPr/>
          <a:lstStyle/>
          <a:p>
            <a:r>
              <a:rPr lang="en-US" altLang="zh-CN" b="1" dirty="0"/>
              <a:t>4.2.3 Fundamental</a:t>
            </a:r>
            <a:r>
              <a:rPr lang="zh-CN" altLang="en-US" b="1" dirty="0"/>
              <a:t> </a:t>
            </a:r>
            <a:r>
              <a:rPr lang="en-US" altLang="zh-CN" b="1" dirty="0"/>
              <a:t>Valuation: </a:t>
            </a:r>
            <a:r>
              <a:rPr lang="en-CN" altLang="zh-CN" b="1" dirty="0">
                <a:solidFill>
                  <a:schemeClr val="accent1"/>
                </a:solidFill>
                <a:ea typeface="等线 Light" panose="02010600030101010101" pitchFamily="2" charset="-122"/>
                <a:sym typeface="思源黑体 CN" panose="020B0500000000000000" pitchFamily="34" charset="-122"/>
              </a:rPr>
              <a:t>Result</a:t>
            </a:r>
            <a:endParaRPr kumimoji="0" lang="en-CA" altLang="zh-CN" sz="28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imes New Roman" panose="02020603050405020304" pitchFamily="18" charset="0"/>
              <a:ea typeface="等线 Light" panose="02010600030101010101" pitchFamily="2" charset="-122"/>
              <a:cs typeface="Times New Roman" panose="02020603050405020304" pitchFamily="18" charset="0"/>
              <a:sym typeface="思源黑体 CN" panose="020B0500000000000000" pitchFamily="34" charset="-122"/>
            </a:endParaRPr>
          </a:p>
        </p:txBody>
      </p:sp>
      <p:sp>
        <p:nvSpPr>
          <p:cNvPr id="14" name="TextBox 302">
            <a:extLst>
              <a:ext uri="{FF2B5EF4-FFF2-40B4-BE49-F238E27FC236}">
                <a16:creationId xmlns:a16="http://schemas.microsoft.com/office/drawing/2014/main" id="{DE4A3009-AD51-D24F-9E69-A11AAA9DEDB1}"/>
              </a:ext>
            </a:extLst>
          </p:cNvPr>
          <p:cNvSpPr txBox="1"/>
          <p:nvPr/>
        </p:nvSpPr>
        <p:spPr>
          <a:xfrm>
            <a:off x="0" y="6550223"/>
            <a:ext cx="4548874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CN" sz="1400" i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lang="en-US" sz="1400" i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</a:t>
            </a:r>
            <a:r>
              <a:rPr lang="en-US" altLang="zh-CN" sz="1400" i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ource: MINISO Prospectus (2022.06.30), Bloomberg</a:t>
            </a:r>
            <a:endParaRPr lang="en-CN" sz="1400" i="1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Text13">
            <a:extLst>
              <a:ext uri="{FF2B5EF4-FFF2-40B4-BE49-F238E27FC236}">
                <a16:creationId xmlns:a16="http://schemas.microsoft.com/office/drawing/2014/main" id="{CEE674E6-63A3-3646-A64F-C9FAFA8E4727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158438" y="955601"/>
            <a:ext cx="3500872" cy="2755429"/>
          </a:xfrm>
          <a:prstGeom prst="rect">
            <a:avLst/>
          </a:prstGeom>
          <a:solidFill>
            <a:schemeClr val="accent1">
              <a:lumMod val="20000"/>
              <a:lumOff val="80000"/>
              <a:alpha val="60000"/>
            </a:schemeClr>
          </a:solidFill>
          <a:ln w="9525">
            <a:solidFill>
              <a:schemeClr val="accent1"/>
            </a:solidFill>
            <a:prstDash val="dashDot"/>
          </a:ln>
        </p:spPr>
        <p:txBody>
          <a:bodyPr wrap="square" lIns="36000" tIns="36000" rIns="36000" bIns="3600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Key Assumptions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buClrTx/>
              <a:buSzTx/>
              <a:buFont typeface="Wingdings" pitchFamily="2" charset="2"/>
              <a:buChar char="v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MINISO will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recover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from </a:t>
            </a:r>
            <a:r>
              <a:rPr lang="en-US" sz="1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COVID-19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shocks, and grow at forecasted rates.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E8E8E8"/>
              </a:solidFill>
              <a:effectLst/>
              <a:uLnTx/>
              <a:uFillTx/>
              <a:latin typeface="Times New Roman" panose="02020603050405020304" pitchFamily="18" charset="0"/>
              <a:ea typeface="思源黑体 Normal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buClrTx/>
              <a:buSzTx/>
              <a:buFont typeface="Wingdings" pitchFamily="2" charset="2"/>
              <a:buChar char="v"/>
              <a:tabLst/>
              <a:defRPr/>
            </a:pPr>
            <a:r>
              <a:rPr lang="en-US" sz="1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COVID-19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supply chain and lockdown policies reflected heavily in 2022 FCF data. 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buClrTx/>
              <a:buSzTx/>
              <a:buFont typeface="Wingdings" pitchFamily="2" charset="2"/>
              <a:buChar char="v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We will create a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normalized FCF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for the base year by using 2021 CAGR.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buClrTx/>
              <a:buSzTx/>
              <a:buFont typeface="Wingdings" pitchFamily="2" charset="2"/>
              <a:buChar char="v"/>
              <a:tabLst/>
              <a:defRPr/>
            </a:pP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Two valuations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for estimated range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E8E8E8"/>
              </a:solidFill>
              <a:effectLst/>
              <a:uLnTx/>
              <a:uFillTx/>
              <a:latin typeface="Times New Roman" panose="02020603050405020304" pitchFamily="18" charset="0"/>
              <a:ea typeface="思源黑体 Normal" panose="020B0400000000000000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51" name="文本框 12">
            <a:extLst>
              <a:ext uri="{FF2B5EF4-FFF2-40B4-BE49-F238E27FC236}">
                <a16:creationId xmlns:a16="http://schemas.microsoft.com/office/drawing/2014/main" id="{2F7D8A53-538F-0B44-A48D-269DF8B8012D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58437" y="3795238"/>
            <a:ext cx="3500872" cy="253707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Baseline FCF Calculation</a:t>
            </a:r>
          </a:p>
        </p:txBody>
      </p:sp>
      <p:graphicFrame>
        <p:nvGraphicFramePr>
          <p:cNvPr id="52" name="Table 51">
            <a:extLst>
              <a:ext uri="{FF2B5EF4-FFF2-40B4-BE49-F238E27FC236}">
                <a16:creationId xmlns:a16="http://schemas.microsoft.com/office/drawing/2014/main" id="{CA841C98-4AFE-9045-A38A-C0FCCB42B4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6354394"/>
              </p:ext>
            </p:extLst>
          </p:nvPr>
        </p:nvGraphicFramePr>
        <p:xfrm>
          <a:off x="316210" y="4149078"/>
          <a:ext cx="3185325" cy="12288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1775">
                  <a:extLst>
                    <a:ext uri="{9D8B030D-6E8A-4147-A177-3AD203B41FA5}">
                      <a16:colId xmlns:a16="http://schemas.microsoft.com/office/drawing/2014/main" val="3602614889"/>
                    </a:ext>
                  </a:extLst>
                </a:gridCol>
                <a:gridCol w="1061775">
                  <a:extLst>
                    <a:ext uri="{9D8B030D-6E8A-4147-A177-3AD203B41FA5}">
                      <a16:colId xmlns:a16="http://schemas.microsoft.com/office/drawing/2014/main" val="3509581837"/>
                    </a:ext>
                  </a:extLst>
                </a:gridCol>
                <a:gridCol w="1061775">
                  <a:extLst>
                    <a:ext uri="{9D8B030D-6E8A-4147-A177-3AD203B41FA5}">
                      <a16:colId xmlns:a16="http://schemas.microsoft.com/office/drawing/2014/main" val="978333087"/>
                    </a:ext>
                  </a:extLst>
                </a:gridCol>
              </a:tblGrid>
              <a:tr h="307204">
                <a:tc>
                  <a:txBody>
                    <a:bodyPr/>
                    <a:lstStyle/>
                    <a:p>
                      <a:r>
                        <a:rPr lang="en-CA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Year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A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Miniso FCF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A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CAGR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09958353"/>
                  </a:ext>
                </a:extLst>
              </a:tr>
              <a:tr h="307204">
                <a:tc>
                  <a:txBody>
                    <a:bodyPr/>
                    <a:lstStyle/>
                    <a:p>
                      <a:r>
                        <a:rPr lang="en-CA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A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901.58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A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348692"/>
                  </a:ext>
                </a:extLst>
              </a:tr>
              <a:tr h="307204">
                <a:tc>
                  <a:txBody>
                    <a:bodyPr/>
                    <a:lstStyle/>
                    <a:p>
                      <a:r>
                        <a:rPr lang="en-CA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A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981.84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A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8.9%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4725384"/>
                  </a:ext>
                </a:extLst>
              </a:tr>
              <a:tr h="307204">
                <a:tc>
                  <a:txBody>
                    <a:bodyPr/>
                    <a:lstStyle/>
                    <a:p>
                      <a:r>
                        <a:rPr lang="en-CA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A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398.83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A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-59.3%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5126599"/>
                  </a:ext>
                </a:extLst>
              </a:tr>
            </a:tbl>
          </a:graphicData>
        </a:graphic>
      </p:graphicFrame>
      <p:sp>
        <p:nvSpPr>
          <p:cNvPr id="53" name="TextBox 52">
            <a:extLst>
              <a:ext uri="{FF2B5EF4-FFF2-40B4-BE49-F238E27FC236}">
                <a16:creationId xmlns:a16="http://schemas.microsoft.com/office/drawing/2014/main" id="{DBCCE595-AA1D-6746-87FD-0A00FB5C247B}"/>
              </a:ext>
            </a:extLst>
          </p:cNvPr>
          <p:cNvSpPr txBox="1"/>
          <p:nvPr/>
        </p:nvSpPr>
        <p:spPr>
          <a:xfrm>
            <a:off x="158438" y="5392787"/>
            <a:ext cx="350087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FCF CAGR was -59.3% in 2022, this data </a:t>
            </a:r>
            <a:r>
              <a:rPr kumimoji="0" lang="en-CA" sz="13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CANNOT</a:t>
            </a:r>
            <a:r>
              <a:rPr kumimoji="0" lang="en-CA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be used to estimate base year FCF.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Prospectus FCF CAGR: 14.2%</a:t>
            </a:r>
            <a:r>
              <a:rPr lang="en-US" altLang="zh-CN" sz="13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kumimoji="0" lang="en-CA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3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981.84*(</a:t>
            </a:r>
            <a:r>
              <a:rPr kumimoji="0" lang="en-CA" altLang="zh-CN" sz="13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1+14.2%) = 1121.26 (2022 </a:t>
            </a:r>
            <a:r>
              <a:rPr kumimoji="0" lang="en-CA" altLang="zh-CN" sz="1300" b="1" i="0" u="none" strike="noStrike" kern="120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FCFe</a:t>
            </a:r>
            <a:r>
              <a:rPr kumimoji="0" lang="en-CA" altLang="zh-CN" sz="13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54" name="文本框 12">
            <a:extLst>
              <a:ext uri="{FF2B5EF4-FFF2-40B4-BE49-F238E27FC236}">
                <a16:creationId xmlns:a16="http://schemas.microsoft.com/office/drawing/2014/main" id="{92842AA4-4C6B-9147-B2A3-C1507BB0AEF8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7789584" y="980728"/>
            <a:ext cx="4245678" cy="535158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Optimistic Approach: Forecasted FCF</a:t>
            </a:r>
          </a:p>
        </p:txBody>
      </p:sp>
      <p:sp>
        <p:nvSpPr>
          <p:cNvPr id="55" name="文本框 12">
            <a:extLst>
              <a:ext uri="{FF2B5EF4-FFF2-40B4-BE49-F238E27FC236}">
                <a16:creationId xmlns:a16="http://schemas.microsoft.com/office/drawing/2014/main" id="{12AB27E7-4D9F-D640-BE58-2500319475BC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3746322" y="980728"/>
            <a:ext cx="3959635" cy="535158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altLang="zh-CN" sz="1400" b="1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Conservative Valuation: 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Prospectus Est. CAGR</a:t>
            </a:r>
          </a:p>
        </p:txBody>
      </p:sp>
      <p:graphicFrame>
        <p:nvGraphicFramePr>
          <p:cNvPr id="56" name="表格 24">
            <a:extLst>
              <a:ext uri="{FF2B5EF4-FFF2-40B4-BE49-F238E27FC236}">
                <a16:creationId xmlns:a16="http://schemas.microsoft.com/office/drawing/2014/main" id="{29F6E5CD-ABA3-4F45-AD4F-E14AB499FD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0482390"/>
              </p:ext>
            </p:extLst>
          </p:nvPr>
        </p:nvGraphicFramePr>
        <p:xfrm>
          <a:off x="3748012" y="3283577"/>
          <a:ext cx="3959636" cy="2931876"/>
        </p:xfrm>
        <a:graphic>
          <a:graphicData uri="http://schemas.openxmlformats.org/drawingml/2006/table">
            <a:tbl>
              <a:tblPr/>
              <a:tblGrid>
                <a:gridCol w="1979818">
                  <a:extLst>
                    <a:ext uri="{9D8B030D-6E8A-4147-A177-3AD203B41FA5}">
                      <a16:colId xmlns:a16="http://schemas.microsoft.com/office/drawing/2014/main" val="155563030"/>
                    </a:ext>
                  </a:extLst>
                </a:gridCol>
                <a:gridCol w="1979818">
                  <a:extLst>
                    <a:ext uri="{9D8B030D-6E8A-4147-A177-3AD203B41FA5}">
                      <a16:colId xmlns:a16="http://schemas.microsoft.com/office/drawing/2014/main" val="1916556551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NPV of FCF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6425.062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80580999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Terminal value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40115.46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2899158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Perpetual growth rate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200" b="0" i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3.00%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7934468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PV of terminal value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25834.41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6221828"/>
                  </a:ext>
                </a:extLst>
              </a:tr>
              <a:tr h="349988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Enterprise value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32658.3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412633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l" fontAlgn="b"/>
                      <a:endParaRPr lang="zh-CN" altLang="en-US" sz="1200" b="1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2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73424993"/>
                  </a:ext>
                </a:extLst>
              </a:tr>
              <a:tr h="277888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Net Debt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-4901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694901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Equity value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27757.3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047752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Shares Outstanding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200" b="0" i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1266.67 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428363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Per Share Value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1" i="0" u="none" strike="noStrike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¥</a:t>
                      </a:r>
                      <a:r>
                        <a:rPr lang="en-CA" sz="1600" b="1" i="0" u="none" strike="noStrike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21.91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2936749"/>
                  </a:ext>
                </a:extLst>
              </a:tr>
            </a:tbl>
          </a:graphicData>
        </a:graphic>
      </p:graphicFrame>
      <p:graphicFrame>
        <p:nvGraphicFramePr>
          <p:cNvPr id="57" name="Table 56">
            <a:extLst>
              <a:ext uri="{FF2B5EF4-FFF2-40B4-BE49-F238E27FC236}">
                <a16:creationId xmlns:a16="http://schemas.microsoft.com/office/drawing/2014/main" id="{C16A16CD-34F1-9B45-A00B-5C0D681079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154625"/>
              </p:ext>
            </p:extLst>
          </p:nvPr>
        </p:nvGraphicFramePr>
        <p:xfrm>
          <a:off x="3744629" y="1371804"/>
          <a:ext cx="3959636" cy="177630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79818">
                  <a:extLst>
                    <a:ext uri="{9D8B030D-6E8A-4147-A177-3AD203B41FA5}">
                      <a16:colId xmlns:a16="http://schemas.microsoft.com/office/drawing/2014/main" val="1155500833"/>
                    </a:ext>
                  </a:extLst>
                </a:gridCol>
                <a:gridCol w="1979818">
                  <a:extLst>
                    <a:ext uri="{9D8B030D-6E8A-4147-A177-3AD203B41FA5}">
                      <a16:colId xmlns:a16="http://schemas.microsoft.com/office/drawing/2014/main" val="2079450180"/>
                    </a:ext>
                  </a:extLst>
                </a:gridCol>
              </a:tblGrid>
              <a:tr h="253758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Year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1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Estimated FCF</a:t>
                      </a:r>
                      <a:endParaRPr lang="en-CA" sz="11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5315641"/>
                  </a:ext>
                </a:extLst>
              </a:tr>
              <a:tr h="253758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2023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1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1280.48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5761672"/>
                  </a:ext>
                </a:extLst>
              </a:tr>
              <a:tr h="253758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2024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1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1462.309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4189518"/>
                  </a:ext>
                </a:extLst>
              </a:tr>
              <a:tr h="253758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2025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1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1669.956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583879"/>
                  </a:ext>
                </a:extLst>
              </a:tr>
              <a:tr h="253758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2026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1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1907.09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0979666"/>
                  </a:ext>
                </a:extLst>
              </a:tr>
              <a:tr h="253758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2027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1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2177.897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9609423"/>
                  </a:ext>
                </a:extLst>
              </a:tr>
              <a:tr h="253758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2028 (n+1)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1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2487.158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443220"/>
                  </a:ext>
                </a:extLst>
              </a:tr>
            </a:tbl>
          </a:graphicData>
        </a:graphic>
      </p:graphicFrame>
      <p:graphicFrame>
        <p:nvGraphicFramePr>
          <p:cNvPr id="58" name="Table 57">
            <a:extLst>
              <a:ext uri="{FF2B5EF4-FFF2-40B4-BE49-F238E27FC236}">
                <a16:creationId xmlns:a16="http://schemas.microsoft.com/office/drawing/2014/main" id="{80027F8F-CD56-8C45-B209-04A92E07D5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9456477"/>
              </p:ext>
            </p:extLst>
          </p:nvPr>
        </p:nvGraphicFramePr>
        <p:xfrm>
          <a:off x="7783928" y="1371804"/>
          <a:ext cx="4251334" cy="177630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25667">
                  <a:extLst>
                    <a:ext uri="{9D8B030D-6E8A-4147-A177-3AD203B41FA5}">
                      <a16:colId xmlns:a16="http://schemas.microsoft.com/office/drawing/2014/main" val="1155500833"/>
                    </a:ext>
                  </a:extLst>
                </a:gridCol>
                <a:gridCol w="2125667">
                  <a:extLst>
                    <a:ext uri="{9D8B030D-6E8A-4147-A177-3AD203B41FA5}">
                      <a16:colId xmlns:a16="http://schemas.microsoft.com/office/drawing/2014/main" val="2079450180"/>
                    </a:ext>
                  </a:extLst>
                </a:gridCol>
              </a:tblGrid>
              <a:tr h="253758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Year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1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Estimated FCF</a:t>
                      </a:r>
                      <a:endParaRPr lang="en-CA" sz="11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5315641"/>
                  </a:ext>
                </a:extLst>
              </a:tr>
              <a:tr h="253758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2023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1265.764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5761672"/>
                  </a:ext>
                </a:extLst>
              </a:tr>
              <a:tr h="253758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2024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2114.984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4189518"/>
                  </a:ext>
                </a:extLst>
              </a:tr>
              <a:tr h="253758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2025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2670.744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583879"/>
                  </a:ext>
                </a:extLst>
              </a:tr>
              <a:tr h="253758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2026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3255.089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0979666"/>
                  </a:ext>
                </a:extLst>
              </a:tr>
              <a:tr h="253758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2027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3902.583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9609423"/>
                  </a:ext>
                </a:extLst>
              </a:tr>
              <a:tr h="253758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2028 (n+1)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4456.749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443220"/>
                  </a:ext>
                </a:extLst>
              </a:tr>
            </a:tbl>
          </a:graphicData>
        </a:graphic>
      </p:graphicFrame>
      <p:graphicFrame>
        <p:nvGraphicFramePr>
          <p:cNvPr id="59" name="表格 24">
            <a:extLst>
              <a:ext uri="{FF2B5EF4-FFF2-40B4-BE49-F238E27FC236}">
                <a16:creationId xmlns:a16="http://schemas.microsoft.com/office/drawing/2014/main" id="{CFCB0D2A-FB41-084F-8019-6D598DCD69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2048080"/>
              </p:ext>
            </p:extLst>
          </p:nvPr>
        </p:nvGraphicFramePr>
        <p:xfrm>
          <a:off x="7795052" y="3297275"/>
          <a:ext cx="4240210" cy="2931876"/>
        </p:xfrm>
        <a:graphic>
          <a:graphicData uri="http://schemas.openxmlformats.org/drawingml/2006/table">
            <a:tbl>
              <a:tblPr/>
              <a:tblGrid>
                <a:gridCol w="2120105">
                  <a:extLst>
                    <a:ext uri="{9D8B030D-6E8A-4147-A177-3AD203B41FA5}">
                      <a16:colId xmlns:a16="http://schemas.microsoft.com/office/drawing/2014/main" val="155563030"/>
                    </a:ext>
                  </a:extLst>
                </a:gridCol>
                <a:gridCol w="2120105">
                  <a:extLst>
                    <a:ext uri="{9D8B030D-6E8A-4147-A177-3AD203B41FA5}">
                      <a16:colId xmlns:a16="http://schemas.microsoft.com/office/drawing/2014/main" val="1916556551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NPV of FCF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9786.152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80580999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Terminal value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71883.1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2899158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Perpetual growth </a:t>
                      </a:r>
                      <a:r>
                        <a:rPr lang="en-US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rate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200" b="0" i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3.00%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7934468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PV of terminal value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42392.7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6221828"/>
                  </a:ext>
                </a:extLst>
              </a:tr>
              <a:tr h="349988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Enterprise value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52577.6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412633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l" fontAlgn="b"/>
                      <a:endParaRPr lang="zh-CN" altLang="en-US" sz="1200" b="1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2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73424993"/>
                  </a:ext>
                </a:extLst>
              </a:tr>
              <a:tr h="277888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Net Debt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-4901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694901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Equity value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47676.6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047752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Shares Outstanding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200" b="0" i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1266.67 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428363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 dirty="0">
                          <a:solidFill>
                            <a:schemeClr val="accent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Per Share Value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1" i="0" u="none" strike="noStrike" dirty="0">
                          <a:solidFill>
                            <a:schemeClr val="accent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¥</a:t>
                      </a:r>
                      <a:r>
                        <a:rPr lang="en-CA" sz="1600" b="1" i="0" u="none" strike="noStrike" dirty="0">
                          <a:solidFill>
                            <a:schemeClr val="accent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37.63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29367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0636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D806BF1-7D1B-C24B-BE43-5B473A68F1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F3F4A9-0F58-437F-968E-A13FC12BE5D0}" type="slidenum">
              <a:rPr lang="zh-CN" altLang="en-US" smtClean="0"/>
              <a:pPr/>
              <a:t>27</a:t>
            </a:fld>
            <a:endParaRPr lang="zh-CN" altLang="en-US" dirty="0"/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13718139-BB7A-2946-B5D2-7ED905044DA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67408" y="181801"/>
            <a:ext cx="9649072" cy="503999"/>
          </a:xfrm>
        </p:spPr>
        <p:txBody>
          <a:bodyPr/>
          <a:lstStyle/>
          <a:p>
            <a:r>
              <a:rPr lang="en-US" altLang="zh-CN" b="1" dirty="0"/>
              <a:t>4.3 Relative Valuation: </a:t>
            </a:r>
            <a:r>
              <a:rPr lang="en-US" altLang="zh-CN" b="1" dirty="0">
                <a:solidFill>
                  <a:schemeClr val="accent1"/>
                </a:solidFill>
              </a:rPr>
              <a:t>Method</a:t>
            </a:r>
            <a:endParaRPr kumimoji="0" lang="en-CA" altLang="zh-CN" sz="28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imes New Roman" panose="02020603050405020304" pitchFamily="18" charset="0"/>
              <a:ea typeface="等线 Light" panose="02010600030101010101" pitchFamily="2" charset="-122"/>
              <a:cs typeface="Times New Roman" panose="02020603050405020304" pitchFamily="18" charset="0"/>
              <a:sym typeface="思源黑体 CN" panose="020B0500000000000000" pitchFamily="34" charset="-122"/>
            </a:endParaRPr>
          </a:p>
        </p:txBody>
      </p:sp>
      <p:sp>
        <p:nvSpPr>
          <p:cNvPr id="14" name="TextBox 302">
            <a:extLst>
              <a:ext uri="{FF2B5EF4-FFF2-40B4-BE49-F238E27FC236}">
                <a16:creationId xmlns:a16="http://schemas.microsoft.com/office/drawing/2014/main" id="{DE4A3009-AD51-D24F-9E69-A11AAA9DEDB1}"/>
              </a:ext>
            </a:extLst>
          </p:cNvPr>
          <p:cNvSpPr txBox="1"/>
          <p:nvPr/>
        </p:nvSpPr>
        <p:spPr>
          <a:xfrm>
            <a:off x="0" y="6550223"/>
            <a:ext cx="4548874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CN" sz="1400" i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lang="en-US" sz="1400" i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</a:t>
            </a:r>
            <a:r>
              <a:rPr lang="en-US" altLang="zh-CN" sz="1400" i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ource: MINISO Prospectus (2022.06.30), Bloomberg</a:t>
            </a:r>
            <a:endParaRPr lang="en-CN" sz="1400" i="1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27163F0-F1F3-4B4F-865D-6F18A56C3FFA}"/>
              </a:ext>
            </a:extLst>
          </p:cNvPr>
          <p:cNvSpPr txBox="1"/>
          <p:nvPr/>
        </p:nvSpPr>
        <p:spPr>
          <a:xfrm>
            <a:off x="623392" y="1197417"/>
            <a:ext cx="6066187" cy="11560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v"/>
              <a:tabLst/>
              <a:defRPr/>
            </a:pPr>
            <a:r>
              <a:rPr kumimoji="0" lang="en-CA" sz="1600" b="0" i="0" u="none" strike="noStrike" kern="1200" cap="none" spc="0" normalizeH="0" baseline="0" noProof="0" dirty="0">
                <a:ln>
                  <a:noFill/>
                </a:ln>
                <a:solidFill>
                  <a:srgbClr val="3E0B0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Compared with discount retailers in </a:t>
            </a:r>
            <a:r>
              <a:rPr kumimoji="0" lang="en-CA" sz="16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America and Japan</a:t>
            </a:r>
            <a:r>
              <a:rPr kumimoji="0" lang="en-CA" sz="1600" b="0" i="0" u="none" strike="noStrike" kern="1200" cap="none" spc="0" normalizeH="0" baseline="0" noProof="0" dirty="0">
                <a:ln>
                  <a:noFill/>
                </a:ln>
                <a:solidFill>
                  <a:srgbClr val="3E0B0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v"/>
              <a:tabLst/>
              <a:defRPr/>
            </a:pPr>
            <a:r>
              <a:rPr kumimoji="0" lang="en-CA" sz="1600" b="0" i="0" u="none" strike="noStrike" kern="1200" cap="none" spc="0" normalizeH="0" baseline="0" noProof="0" dirty="0">
                <a:ln>
                  <a:noFill/>
                </a:ln>
                <a:solidFill>
                  <a:srgbClr val="3E0B0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Main Comparison Ratios: </a:t>
            </a:r>
            <a:r>
              <a:rPr kumimoji="0" lang="en-CA" sz="16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EV/EBITDA, P/E Ratio, P/S Ratio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E0B0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kumimoji="0" lang="en-CA" sz="1600" b="0" i="0" u="none" strike="noStrike" kern="1200" cap="none" spc="0" normalizeH="0" baseline="0" noProof="0" dirty="0">
              <a:ln>
                <a:noFill/>
              </a:ln>
              <a:solidFill>
                <a:srgbClr val="3E0B0E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v"/>
              <a:tabLst/>
              <a:defRPr/>
            </a:pPr>
            <a:r>
              <a:rPr kumimoji="0" lang="en-CA" sz="1600" b="0" i="0" u="none" strike="noStrike" kern="1200" cap="none" spc="0" normalizeH="0" baseline="0" noProof="0" dirty="0">
                <a:ln>
                  <a:noFill/>
                </a:ln>
                <a:solidFill>
                  <a:srgbClr val="3E0B0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Observed </a:t>
            </a:r>
            <a:r>
              <a:rPr kumimoji="0" lang="en-CA" sz="16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mean of ratios</a:t>
            </a:r>
            <a:r>
              <a:rPr kumimoji="0" lang="en-CA" sz="16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CA" sz="1600" b="0" i="0" u="none" strike="noStrike" kern="1200" cap="none" spc="0" normalizeH="0" baseline="0" noProof="0" dirty="0">
                <a:ln>
                  <a:noFill/>
                </a:ln>
                <a:solidFill>
                  <a:srgbClr val="3E0B0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and compared to MINISO multiples.</a:t>
            </a:r>
          </a:p>
        </p:txBody>
      </p:sp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31EDACB0-C687-8F4B-A104-5361972012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4519071"/>
              </p:ext>
            </p:extLst>
          </p:nvPr>
        </p:nvGraphicFramePr>
        <p:xfrm>
          <a:off x="191055" y="3246878"/>
          <a:ext cx="6930859" cy="15697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21500">
                  <a:extLst>
                    <a:ext uri="{9D8B030D-6E8A-4147-A177-3AD203B41FA5}">
                      <a16:colId xmlns:a16="http://schemas.microsoft.com/office/drawing/2014/main" val="2239512695"/>
                    </a:ext>
                  </a:extLst>
                </a:gridCol>
                <a:gridCol w="674811">
                  <a:extLst>
                    <a:ext uri="{9D8B030D-6E8A-4147-A177-3AD203B41FA5}">
                      <a16:colId xmlns:a16="http://schemas.microsoft.com/office/drawing/2014/main" val="2413443549"/>
                    </a:ext>
                  </a:extLst>
                </a:gridCol>
                <a:gridCol w="1069548">
                  <a:extLst>
                    <a:ext uri="{9D8B030D-6E8A-4147-A177-3AD203B41FA5}">
                      <a16:colId xmlns:a16="http://schemas.microsoft.com/office/drawing/2014/main" val="4227698027"/>
                    </a:ext>
                  </a:extLst>
                </a:gridCol>
                <a:gridCol w="870464">
                  <a:extLst>
                    <a:ext uri="{9D8B030D-6E8A-4147-A177-3AD203B41FA5}">
                      <a16:colId xmlns:a16="http://schemas.microsoft.com/office/drawing/2014/main" val="2880650301"/>
                    </a:ext>
                  </a:extLst>
                </a:gridCol>
                <a:gridCol w="948709">
                  <a:extLst>
                    <a:ext uri="{9D8B030D-6E8A-4147-A177-3AD203B41FA5}">
                      <a16:colId xmlns:a16="http://schemas.microsoft.com/office/drawing/2014/main" val="3734735159"/>
                    </a:ext>
                  </a:extLst>
                </a:gridCol>
                <a:gridCol w="541562">
                  <a:extLst>
                    <a:ext uri="{9D8B030D-6E8A-4147-A177-3AD203B41FA5}">
                      <a16:colId xmlns:a16="http://schemas.microsoft.com/office/drawing/2014/main" val="2984014849"/>
                    </a:ext>
                  </a:extLst>
                </a:gridCol>
                <a:gridCol w="908938">
                  <a:extLst>
                    <a:ext uri="{9D8B030D-6E8A-4147-A177-3AD203B41FA5}">
                      <a16:colId xmlns:a16="http://schemas.microsoft.com/office/drawing/2014/main" val="4094102873"/>
                    </a:ext>
                  </a:extLst>
                </a:gridCol>
                <a:gridCol w="595327">
                  <a:extLst>
                    <a:ext uri="{9D8B030D-6E8A-4147-A177-3AD203B41FA5}">
                      <a16:colId xmlns:a16="http://schemas.microsoft.com/office/drawing/2014/main" val="2290937477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algn="r" fontAlgn="b"/>
                      <a:r>
                        <a:rPr lang="en-CA" sz="11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Company</a:t>
                      </a:r>
                      <a:endParaRPr lang="en-CA" sz="11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100" b="1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EV (USD)</a:t>
                      </a:r>
                      <a:endParaRPr lang="en-CA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1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EBITDA (USD)</a:t>
                      </a:r>
                      <a:endParaRPr lang="en-CA" sz="11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1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EV/EBITDA</a:t>
                      </a:r>
                      <a:endParaRPr lang="en-CA" sz="11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1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Revenue (USD)</a:t>
                      </a:r>
                      <a:endParaRPr lang="en-CA" sz="11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1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P/S</a:t>
                      </a:r>
                      <a:endParaRPr lang="en-CA" sz="11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1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Net Income</a:t>
                      </a:r>
                      <a:endParaRPr lang="en-CA" sz="11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1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P/E</a:t>
                      </a:r>
                      <a:endParaRPr lang="en-CA" sz="11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4276874"/>
                  </a:ext>
                </a:extLst>
              </a:tr>
              <a:tr h="256340">
                <a:tc>
                  <a:txBody>
                    <a:bodyPr/>
                    <a:lstStyle/>
                    <a:p>
                      <a:pPr algn="r" fontAlgn="b"/>
                      <a:r>
                        <a:rPr lang="en-CA" sz="11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Muji</a:t>
                      </a:r>
                      <a:r>
                        <a:rPr lang="en-CA" sz="11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(TSE: 7453)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2.62B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1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442.8M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1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5.92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1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3.91B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0.69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194M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1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13.98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0953641"/>
                  </a:ext>
                </a:extLst>
              </a:tr>
              <a:tr h="256340">
                <a:tc>
                  <a:txBody>
                    <a:bodyPr/>
                    <a:lstStyle/>
                    <a:p>
                      <a:pPr algn="r" fontAlgn="b"/>
                      <a:r>
                        <a:rPr lang="en-CA" sz="1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Dollar Tree (DLTR)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43.18B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1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3.04B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1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11.99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1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28.33B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1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1.19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1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1.62B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20.86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27802557"/>
                  </a:ext>
                </a:extLst>
              </a:tr>
              <a:tr h="256340">
                <a:tc>
                  <a:txBody>
                    <a:bodyPr/>
                    <a:lstStyle/>
                    <a:p>
                      <a:pPr algn="r" fontAlgn="b"/>
                      <a:r>
                        <a:rPr lang="en-CA" sz="1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Dollar General (DR)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68.9B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1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4.06B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1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14.36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1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37.84B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1.36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1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2.42B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21.36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6261735"/>
                  </a:ext>
                </a:extLst>
              </a:tr>
              <a:tr h="256340">
                <a:tc>
                  <a:txBody>
                    <a:bodyPr/>
                    <a:lstStyle/>
                    <a:p>
                      <a:pPr algn="r" fontAlgn="b"/>
                      <a:r>
                        <a:rPr lang="en-CA" sz="11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Five Below (FIVE)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11.98B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461.36M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22.72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3.08B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3.54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1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261.53M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41.61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9818073"/>
                  </a:ext>
                </a:extLst>
              </a:tr>
              <a:tr h="256340">
                <a:tc>
                  <a:txBody>
                    <a:bodyPr/>
                    <a:lstStyle/>
                    <a:p>
                      <a:pPr algn="r" fontAlgn="b"/>
                      <a:r>
                        <a:rPr lang="en-CA" sz="11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Miniso (MNSO)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1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1.65B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182.07M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8.52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1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1.56B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1.55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98.86M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1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24.50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0513234"/>
                  </a:ext>
                </a:extLst>
              </a:tr>
            </a:tbl>
          </a:graphicData>
        </a:graphic>
      </p:graphicFrame>
      <p:graphicFrame>
        <p:nvGraphicFramePr>
          <p:cNvPr id="32" name="Table 31">
            <a:extLst>
              <a:ext uri="{FF2B5EF4-FFF2-40B4-BE49-F238E27FC236}">
                <a16:creationId xmlns:a16="http://schemas.microsoft.com/office/drawing/2014/main" id="{640C2524-4DAE-DC4E-A1EF-368898D23A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4292299"/>
              </p:ext>
            </p:extLst>
          </p:nvPr>
        </p:nvGraphicFramePr>
        <p:xfrm>
          <a:off x="209146" y="5006909"/>
          <a:ext cx="4158662" cy="129614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97193">
                  <a:extLst>
                    <a:ext uri="{9D8B030D-6E8A-4147-A177-3AD203B41FA5}">
                      <a16:colId xmlns:a16="http://schemas.microsoft.com/office/drawing/2014/main" val="444095012"/>
                    </a:ext>
                  </a:extLst>
                </a:gridCol>
                <a:gridCol w="915401">
                  <a:extLst>
                    <a:ext uri="{9D8B030D-6E8A-4147-A177-3AD203B41FA5}">
                      <a16:colId xmlns:a16="http://schemas.microsoft.com/office/drawing/2014/main" val="2730600307"/>
                    </a:ext>
                  </a:extLst>
                </a:gridCol>
                <a:gridCol w="1446068">
                  <a:extLst>
                    <a:ext uri="{9D8B030D-6E8A-4147-A177-3AD203B41FA5}">
                      <a16:colId xmlns:a16="http://schemas.microsoft.com/office/drawing/2014/main" val="1385446875"/>
                    </a:ext>
                  </a:extLst>
                </a:gridCol>
              </a:tblGrid>
              <a:tr h="324036">
                <a:tc>
                  <a:txBody>
                    <a:bodyPr/>
                    <a:lstStyle/>
                    <a:p>
                      <a:pPr algn="l" fontAlgn="b"/>
                      <a:r>
                        <a:rPr lang="en-CA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Method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400" b="1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Mean</a:t>
                      </a:r>
                      <a:endParaRPr lang="en-CA" sz="14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4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MNSO</a:t>
                      </a:r>
                      <a:endParaRPr lang="en-CA" sz="14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5980216"/>
                  </a:ext>
                </a:extLst>
              </a:tr>
              <a:tr h="324036">
                <a:tc>
                  <a:txBody>
                    <a:bodyPr/>
                    <a:lstStyle/>
                    <a:p>
                      <a:pPr algn="l" fontAlgn="b"/>
                      <a:r>
                        <a:rPr lang="en-CA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P/E</a:t>
                      </a:r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24.462</a:t>
                      </a:r>
                      <a:endParaRPr lang="en-CA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24.5</a:t>
                      </a:r>
                      <a:endParaRPr lang="en-CA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0112689"/>
                  </a:ext>
                </a:extLst>
              </a:tr>
              <a:tr h="324036">
                <a:tc>
                  <a:txBody>
                    <a:bodyPr/>
                    <a:lstStyle/>
                    <a:p>
                      <a:pPr algn="l" fontAlgn="b"/>
                      <a:r>
                        <a:rPr lang="en-CA" sz="1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EV/EBITDA</a:t>
                      </a:r>
                      <a:endParaRPr lang="en-CA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12.702</a:t>
                      </a:r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8.52</a:t>
                      </a:r>
                      <a:endParaRPr lang="en-CA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5449777"/>
                  </a:ext>
                </a:extLst>
              </a:tr>
              <a:tr h="324036">
                <a:tc>
                  <a:txBody>
                    <a:bodyPr/>
                    <a:lstStyle/>
                    <a:p>
                      <a:pPr algn="l" fontAlgn="b"/>
                      <a:r>
                        <a:rPr lang="en-CA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P/SALES</a:t>
                      </a:r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1.666</a:t>
                      </a:r>
                      <a:endParaRPr lang="en-CA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1.55</a:t>
                      </a:r>
                      <a:endParaRPr lang="en-CA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4841670"/>
                  </a:ext>
                </a:extLst>
              </a:tr>
            </a:tbl>
          </a:graphicData>
        </a:graphic>
      </p:graphicFrame>
      <p:sp>
        <p:nvSpPr>
          <p:cNvPr id="42" name="TextBox 41">
            <a:extLst>
              <a:ext uri="{FF2B5EF4-FFF2-40B4-BE49-F238E27FC236}">
                <a16:creationId xmlns:a16="http://schemas.microsoft.com/office/drawing/2014/main" id="{1E3DEC79-C1AE-8244-B561-276D9DB69B99}"/>
              </a:ext>
            </a:extLst>
          </p:cNvPr>
          <p:cNvSpPr txBox="1"/>
          <p:nvPr/>
        </p:nvSpPr>
        <p:spPr>
          <a:xfrm>
            <a:off x="4548874" y="5006909"/>
            <a:ext cx="2573040" cy="129614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accent1"/>
            </a:solidFill>
            <a:prstDash val="dashDot"/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400" b="1" i="0" u="none" strike="noStrike" kern="1200" cap="none" spc="0" normalizeH="0" baseline="0" noProof="0" dirty="0">
                <a:ln>
                  <a:noFill/>
                </a:ln>
                <a:solidFill>
                  <a:srgbClr val="3E0B0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MINISO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3E0B0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’s</a:t>
            </a:r>
            <a:r>
              <a:rPr kumimoji="0" lang="en-CA" sz="1400" b="1" i="0" u="none" strike="noStrike" kern="1200" cap="none" spc="0" normalizeH="0" baseline="0" noProof="0" dirty="0">
                <a:ln>
                  <a:noFill/>
                </a:ln>
                <a:solidFill>
                  <a:srgbClr val="3E0B0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valuations are average, with EV/EBITDA being undervalued.</a:t>
            </a:r>
          </a:p>
        </p:txBody>
      </p: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C0B76165-3ED3-1448-8FC4-96F7DE2DADA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17707592"/>
              </p:ext>
            </p:extLst>
          </p:nvPr>
        </p:nvGraphicFramePr>
        <p:xfrm>
          <a:off x="6456040" y="304041"/>
          <a:ext cx="5344160" cy="29428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1821FE2C-2551-ED4A-A518-9BB902C744BE}"/>
              </a:ext>
            </a:extLst>
          </p:cNvPr>
          <p:cNvSpPr txBox="1"/>
          <p:nvPr/>
        </p:nvSpPr>
        <p:spPr>
          <a:xfrm>
            <a:off x="7824194" y="2900777"/>
            <a:ext cx="320030" cy="1384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CN" sz="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757CF37-AB7B-874C-A9C4-B7F3B444365E}"/>
              </a:ext>
            </a:extLst>
          </p:cNvPr>
          <p:cNvSpPr txBox="1"/>
          <p:nvPr/>
        </p:nvSpPr>
        <p:spPr>
          <a:xfrm>
            <a:off x="7554252" y="2854610"/>
            <a:ext cx="84685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N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Below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CFF6A92-EE80-7A47-B67D-D4CF9A9811A5}"/>
              </a:ext>
            </a:extLst>
          </p:cNvPr>
          <p:cNvSpPr txBox="1"/>
          <p:nvPr/>
        </p:nvSpPr>
        <p:spPr>
          <a:xfrm>
            <a:off x="8256240" y="3246637"/>
            <a:ext cx="2773080" cy="338554"/>
          </a:xfrm>
          <a:prstGeom prst="rect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  <a:ln w="12700">
            <a:solidFill>
              <a:schemeClr val="accent1"/>
            </a:solidFill>
            <a:prstDash val="dashDot"/>
          </a:ln>
        </p:spPr>
        <p:txBody>
          <a:bodyPr wrap="square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600" b="0" i="0" u="none" strike="noStrike" kern="1200" cap="none" spc="0" normalizeH="0" baseline="0" noProof="0" dirty="0">
                <a:ln>
                  <a:noFill/>
                </a:ln>
                <a:solidFill>
                  <a:srgbClr val="3E0B0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What is the investment thesis?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649BF98-C39A-7940-89CF-60E783D84D1E}"/>
              </a:ext>
            </a:extLst>
          </p:cNvPr>
          <p:cNvSpPr txBox="1">
            <a:spLocks/>
          </p:cNvSpPr>
          <p:nvPr/>
        </p:nvSpPr>
        <p:spPr>
          <a:xfrm>
            <a:off x="7407459" y="3585192"/>
            <a:ext cx="4470642" cy="271786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v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High growth potential in TOPTOY and overseas expansion.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v"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v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Our estimates, and Prospectus CAGR for TOPTOY are both 35-40% YoY.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v"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v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Assuming Covid-19 restrictions for overseas stores are less restrictive in the future, overseas operations CAGR is estimated at ~35%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v"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v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High growth rates in these parts of Miniso’s operations can justify a higher premium: P/E Ratio </a:t>
            </a:r>
            <a:endParaRPr kumimoji="0" lang="en-CA" sz="1400" b="0" i="0" u="none" strike="noStrike" kern="1200" cap="none" spc="0" normalizeH="0" baseline="0" noProof="0" dirty="0">
              <a:ln>
                <a:noFill/>
              </a:ln>
              <a:solidFill>
                <a:srgbClr val="3E0B0E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93132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D806BF1-7D1B-C24B-BE43-5B473A68F1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F3F4A9-0F58-437F-968E-A13FC12BE5D0}" type="slidenum">
              <a:rPr lang="zh-CN" altLang="en-US" smtClean="0"/>
              <a:pPr/>
              <a:t>28</a:t>
            </a:fld>
            <a:endParaRPr lang="zh-CN" altLang="en-US" dirty="0"/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13718139-BB7A-2946-B5D2-7ED905044DA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67408" y="181801"/>
            <a:ext cx="9649072" cy="503999"/>
          </a:xfrm>
        </p:spPr>
        <p:txBody>
          <a:bodyPr/>
          <a:lstStyle/>
          <a:p>
            <a:r>
              <a:rPr lang="en-US" altLang="zh-CN" b="1" dirty="0"/>
              <a:t>4.4.1 Conclusion: </a:t>
            </a:r>
            <a:r>
              <a:rPr lang="en-US" altLang="zh-CN" b="1" dirty="0">
                <a:solidFill>
                  <a:schemeClr val="accent1"/>
                </a:solidFill>
              </a:rPr>
              <a:t>Result Summary</a:t>
            </a:r>
            <a:endParaRPr kumimoji="0" lang="en-CA" altLang="zh-CN" sz="28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ea typeface="等线 Light" panose="02010600030101010101" pitchFamily="2" charset="-122"/>
              <a:sym typeface="思源黑体 CN" panose="020B0500000000000000" pitchFamily="34" charset="-122"/>
            </a:endParaRPr>
          </a:p>
        </p:txBody>
      </p:sp>
      <p:sp>
        <p:nvSpPr>
          <p:cNvPr id="14" name="TextBox 302">
            <a:extLst>
              <a:ext uri="{FF2B5EF4-FFF2-40B4-BE49-F238E27FC236}">
                <a16:creationId xmlns:a16="http://schemas.microsoft.com/office/drawing/2014/main" id="{DE4A3009-AD51-D24F-9E69-A11AAA9DEDB1}"/>
              </a:ext>
            </a:extLst>
          </p:cNvPr>
          <p:cNvSpPr txBox="1"/>
          <p:nvPr/>
        </p:nvSpPr>
        <p:spPr>
          <a:xfrm>
            <a:off x="0" y="6550223"/>
            <a:ext cx="4548874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CN" sz="1400" i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lang="en-US" sz="1400" i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</a:t>
            </a:r>
            <a:r>
              <a:rPr lang="en-US" altLang="zh-CN" sz="1400" i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ource: MINISO Prospectus (2022.06.30), Bloomberg</a:t>
            </a:r>
            <a:endParaRPr lang="en-CN" sz="1400" i="1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67ADBE2-24CF-AF4A-A3FF-0912C8156C13}"/>
              </a:ext>
            </a:extLst>
          </p:cNvPr>
          <p:cNvGrpSpPr/>
          <p:nvPr/>
        </p:nvGrpSpPr>
        <p:grpSpPr>
          <a:xfrm>
            <a:off x="864852" y="781373"/>
            <a:ext cx="10462296" cy="5673276"/>
            <a:chOff x="1199457" y="1030835"/>
            <a:chExt cx="10462296" cy="5673276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58DB05B2-AAF6-8F4A-853E-DA15C9463ACA}"/>
                </a:ext>
              </a:extLst>
            </p:cNvPr>
            <p:cNvSpPr txBox="1"/>
            <p:nvPr/>
          </p:nvSpPr>
          <p:spPr>
            <a:xfrm>
              <a:off x="3873908" y="6180891"/>
              <a:ext cx="4488193" cy="52322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/>
              </a:solidFill>
              <a:prstDash val="dashDot"/>
            </a:ln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3E0B0E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Predicted Stock Range 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3E0B0E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¥ </a:t>
              </a:r>
              <a:r>
                <a:rPr lang="en-CA" sz="1400" dirty="0">
                  <a:solidFill>
                    <a:srgbClr val="3E0B0E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r>
                <a:rPr lang="en-US" altLang="zh-CN" sz="1400" dirty="0">
                  <a:solidFill>
                    <a:srgbClr val="3E0B0E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r>
                <a:rPr kumimoji="0" lang="en-CA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3E0B0E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.</a:t>
              </a: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3E0B0E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17</a:t>
              </a:r>
              <a:r>
                <a:rPr kumimoji="0" lang="en-CA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3E0B0E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1400" dirty="0">
                  <a:solidFill>
                    <a:srgbClr val="3E0B0E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-</a:t>
              </a:r>
              <a:r>
                <a:rPr kumimoji="0" lang="en-CA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3E0B0E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 35.23</a:t>
              </a:r>
              <a:r>
                <a:rPr lang="zh-CN" altLang="en-US" sz="1400" dirty="0">
                  <a:solidFill>
                    <a:srgbClr val="3E0B0E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1400" dirty="0">
                  <a:solidFill>
                    <a:srgbClr val="3E0B0E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</a:t>
              </a:r>
              <a:r>
                <a:rPr lang="en-US" sz="1400" dirty="0">
                  <a:solidFill>
                    <a:srgbClr val="3E0B0E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HK$ </a:t>
              </a:r>
              <a:r>
                <a:rPr lang="en-CA" sz="1400" dirty="0">
                  <a:solidFill>
                    <a:srgbClr val="3E0B0E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12</a:t>
              </a:r>
              <a:r>
                <a:rPr kumimoji="0" lang="en-CA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3E0B0E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.</a:t>
              </a: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3E0B0E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17</a:t>
              </a:r>
              <a:r>
                <a:rPr kumimoji="0" lang="en-CA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3E0B0E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1400" dirty="0">
                  <a:solidFill>
                    <a:srgbClr val="3E0B0E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-</a:t>
              </a:r>
              <a:r>
                <a:rPr kumimoji="0" lang="en-CA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3E0B0E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 35.23)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5D1AC865-0088-B344-A689-38D1AE32A9ED}"/>
                </a:ext>
              </a:extLst>
            </p:cNvPr>
            <p:cNvSpPr txBox="1"/>
            <p:nvPr/>
          </p:nvSpPr>
          <p:spPr>
            <a:xfrm>
              <a:off x="1864771" y="2057195"/>
              <a:ext cx="680279" cy="369332"/>
            </a:xfrm>
            <a:prstGeom prst="rect">
              <a:avLst/>
            </a:prstGeom>
            <a:solidFill>
              <a:srgbClr val="CEEAB0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3E0B0E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DCF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4B6B0F23-CCA3-384D-B335-3F858F3F83DF}"/>
                </a:ext>
              </a:extLst>
            </p:cNvPr>
            <p:cNvSpPr txBox="1"/>
            <p:nvPr/>
          </p:nvSpPr>
          <p:spPr>
            <a:xfrm>
              <a:off x="1864770" y="2957247"/>
              <a:ext cx="680279" cy="369332"/>
            </a:xfrm>
            <a:prstGeom prst="rect">
              <a:avLst/>
            </a:prstGeom>
            <a:solidFill>
              <a:srgbClr val="7F7F7F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3E0B0E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P/S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D4720255-CC83-FB49-A4A6-BC708845FDCD}"/>
                </a:ext>
              </a:extLst>
            </p:cNvPr>
            <p:cNvSpPr txBox="1"/>
            <p:nvPr/>
          </p:nvSpPr>
          <p:spPr>
            <a:xfrm>
              <a:off x="1864770" y="3860730"/>
              <a:ext cx="680279" cy="369332"/>
            </a:xfrm>
            <a:prstGeom prst="rect">
              <a:avLst/>
            </a:prstGeom>
            <a:solidFill>
              <a:srgbClr val="BFBFBF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3E0B0E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P/E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508CC33E-CFFA-B04A-A923-18731B243EC5}"/>
                </a:ext>
              </a:extLst>
            </p:cNvPr>
            <p:cNvSpPr txBox="1"/>
            <p:nvPr/>
          </p:nvSpPr>
          <p:spPr>
            <a:xfrm>
              <a:off x="1299162" y="4760782"/>
              <a:ext cx="1815962" cy="369332"/>
            </a:xfrm>
            <a:prstGeom prst="rect">
              <a:avLst/>
            </a:prstGeom>
            <a:solidFill>
              <a:srgbClr val="EC7C85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3E0B0E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EV/EBITDA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85733BBC-280F-3240-B2C3-93AE63A34B88}"/>
                </a:ext>
              </a:extLst>
            </p:cNvPr>
            <p:cNvSpPr txBox="1"/>
            <p:nvPr/>
          </p:nvSpPr>
          <p:spPr>
            <a:xfrm>
              <a:off x="8672119" y="5512681"/>
              <a:ext cx="2989634" cy="1191430"/>
            </a:xfrm>
            <a:prstGeom prst="rect">
              <a:avLst/>
            </a:prstGeom>
            <a:solidFill>
              <a:schemeClr val="accent1">
                <a:lumMod val="40000"/>
                <a:lumOff val="60000"/>
                <a:alpha val="40000"/>
              </a:schemeClr>
            </a:solidFill>
            <a:ln>
              <a:solidFill>
                <a:schemeClr val="accent1"/>
              </a:solidFill>
              <a:prstDash val="dashDot"/>
            </a:ln>
          </p:spPr>
          <p:txBody>
            <a:bodyPr wrap="square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1300" b="1" i="0" u="none" strike="noStrike" kern="1200" cap="none" spc="0" normalizeH="0" baseline="0" noProof="0" dirty="0">
                  <a:ln>
                    <a:noFill/>
                  </a:ln>
                  <a:solidFill>
                    <a:srgbClr val="3E0B0E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Conclusion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1300" b="0" i="0" u="none" strike="noStrike" kern="1200" cap="none" spc="0" normalizeH="0" baseline="0" noProof="0" dirty="0">
                  <a:ln>
                    <a:noFill/>
                  </a:ln>
                  <a:solidFill>
                    <a:srgbClr val="3E0B0E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Comparing valuation methods to find reasonable price range.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1300" b="1" i="0" u="none" strike="noStrike" kern="1200" cap="none" spc="0" normalizeH="0" baseline="0" noProof="0" dirty="0">
                  <a:ln>
                    <a:noFill/>
                  </a:ln>
                  <a:solidFill>
                    <a:srgbClr val="3E0B0E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IPO price of HK$13.</a:t>
              </a:r>
              <a:r>
                <a:rPr kumimoji="0" lang="en-US" altLang="zh-CN" sz="1300" b="1" i="0" u="none" strike="noStrike" kern="1200" cap="none" spc="0" normalizeH="0" baseline="0" noProof="0" dirty="0">
                  <a:ln>
                    <a:noFill/>
                  </a:ln>
                  <a:solidFill>
                    <a:srgbClr val="3E0B0E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8</a:t>
              </a:r>
              <a:r>
                <a:rPr kumimoji="0" lang="en-CA" sz="1300" b="1" i="0" u="none" strike="noStrike" kern="1200" cap="none" spc="0" normalizeH="0" baseline="0" noProof="0" dirty="0">
                  <a:ln>
                    <a:noFill/>
                  </a:ln>
                  <a:solidFill>
                    <a:srgbClr val="3E0B0E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, stock downside is low, while upside is large.</a:t>
              </a:r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3A69E007-8206-4A4E-A1C8-932330DEE4C4}"/>
                </a:ext>
              </a:extLst>
            </p:cNvPr>
            <p:cNvGrpSpPr/>
            <p:nvPr/>
          </p:nvGrpSpPr>
          <p:grpSpPr>
            <a:xfrm>
              <a:off x="3873909" y="1626565"/>
              <a:ext cx="4488193" cy="4301785"/>
              <a:chOff x="3873909" y="1264016"/>
              <a:chExt cx="4488193" cy="4675377"/>
            </a:xfrm>
          </p:grpSpPr>
          <p:graphicFrame>
            <p:nvGraphicFramePr>
              <p:cNvPr id="54" name="Chart 53">
                <a:extLst>
                  <a:ext uri="{FF2B5EF4-FFF2-40B4-BE49-F238E27FC236}">
                    <a16:creationId xmlns:a16="http://schemas.microsoft.com/office/drawing/2014/main" id="{38DFC9C0-E140-384C-9D8D-9271EBAF4E0E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4261685880"/>
                  </p:ext>
                </p:extLst>
              </p:nvPr>
            </p:nvGraphicFramePr>
            <p:xfrm>
              <a:off x="3873909" y="1337138"/>
              <a:ext cx="4444181" cy="4291781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2"/>
              </a:graphicData>
            </a:graphic>
          </p:graphicFrame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5EECCD44-BF66-BC45-A536-71E05686902B}"/>
                  </a:ext>
                </a:extLst>
              </p:cNvPr>
              <p:cNvSpPr txBox="1"/>
              <p:nvPr/>
            </p:nvSpPr>
            <p:spPr>
              <a:xfrm>
                <a:off x="6095172" y="1881672"/>
                <a:ext cx="414301" cy="2508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CA" sz="9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21.9</a:t>
                </a: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10E08145-46D4-C84D-83F2-68F3EDF11C16}"/>
                  </a:ext>
                </a:extLst>
              </p:cNvPr>
              <p:cNvSpPr txBox="1"/>
              <p:nvPr/>
            </p:nvSpPr>
            <p:spPr>
              <a:xfrm>
                <a:off x="4661443" y="2858785"/>
                <a:ext cx="389757" cy="2508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CA" sz="9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7.16</a:t>
                </a: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4B5BF957-A911-144E-93F8-046BFE599F50}"/>
                  </a:ext>
                </a:extLst>
              </p:cNvPr>
              <p:cNvSpPr txBox="1"/>
              <p:nvPr/>
            </p:nvSpPr>
            <p:spPr>
              <a:xfrm>
                <a:off x="5154672" y="3842736"/>
                <a:ext cx="383869" cy="2508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CA" sz="9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12.2</a:t>
                </a: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76A2B616-5C6C-3B4D-890E-3B301DD1FCC3}"/>
                  </a:ext>
                </a:extLst>
              </p:cNvPr>
              <p:cNvSpPr txBox="1"/>
              <p:nvPr/>
            </p:nvSpPr>
            <p:spPr>
              <a:xfrm>
                <a:off x="4726607" y="4820954"/>
                <a:ext cx="389757" cy="2508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CA" sz="9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7.37</a:t>
                </a: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47CF649C-D3F1-F64C-BC91-B058330F44DA}"/>
                  </a:ext>
                </a:extLst>
              </p:cNvPr>
              <p:cNvSpPr txBox="1"/>
              <p:nvPr/>
            </p:nvSpPr>
            <p:spPr>
              <a:xfrm>
                <a:off x="7920413" y="1881672"/>
                <a:ext cx="441689" cy="2508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CA" sz="9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37.6</a:t>
                </a:r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87ADB795-DD70-2F4A-9D93-E4A5C17FD591}"/>
                  </a:ext>
                </a:extLst>
              </p:cNvPr>
              <p:cNvSpPr txBox="1"/>
              <p:nvPr/>
            </p:nvSpPr>
            <p:spPr>
              <a:xfrm>
                <a:off x="7831366" y="2858785"/>
                <a:ext cx="423139" cy="2508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CA" sz="9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36.4</a:t>
                </a: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62369C7F-0E61-8D41-8086-9C645F279B2F}"/>
                  </a:ext>
                </a:extLst>
              </p:cNvPr>
              <p:cNvSpPr txBox="1"/>
              <p:nvPr/>
            </p:nvSpPr>
            <p:spPr>
              <a:xfrm>
                <a:off x="7820230" y="3727320"/>
                <a:ext cx="434275" cy="2508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CA" sz="9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36.7</a:t>
                </a: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DE7818B5-C490-0944-AF10-BC837B17C1AC}"/>
                  </a:ext>
                </a:extLst>
              </p:cNvPr>
              <p:cNvSpPr txBox="1"/>
              <p:nvPr/>
            </p:nvSpPr>
            <p:spPr>
              <a:xfrm>
                <a:off x="7169538" y="4820954"/>
                <a:ext cx="487217" cy="2508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CA" sz="9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30.5</a:t>
                </a:r>
              </a:p>
            </p:txBody>
          </p: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6694C64C-0365-D94C-8000-3EFF99AAF6A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94501" y="1630814"/>
                <a:ext cx="0" cy="3941780"/>
              </a:xfrm>
              <a:prstGeom prst="line">
                <a:avLst/>
              </a:prstGeom>
              <a:ln>
                <a:solidFill>
                  <a:schemeClr val="accent6">
                    <a:lumMod val="50000"/>
                  </a:schemeClr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C726577B-EA45-434B-A9C8-E5146452AA41}"/>
                  </a:ext>
                </a:extLst>
              </p:cNvPr>
              <p:cNvSpPr txBox="1"/>
              <p:nvPr/>
            </p:nvSpPr>
            <p:spPr>
              <a:xfrm>
                <a:off x="4956651" y="1264016"/>
                <a:ext cx="1138445" cy="267604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50000"/>
                  </a:schemeClr>
                </a:solidFill>
                <a:prstDash val="dash"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910830"/>
                          <a:gd name="connsiteY0" fmla="*/ 0 h 246221"/>
                          <a:gd name="connsiteX1" fmla="*/ 910830 w 910830"/>
                          <a:gd name="connsiteY1" fmla="*/ 0 h 246221"/>
                          <a:gd name="connsiteX2" fmla="*/ 910830 w 910830"/>
                          <a:gd name="connsiteY2" fmla="*/ 246221 h 246221"/>
                          <a:gd name="connsiteX3" fmla="*/ 0 w 910830"/>
                          <a:gd name="connsiteY3" fmla="*/ 246221 h 246221"/>
                          <a:gd name="connsiteX4" fmla="*/ 0 w 910830"/>
                          <a:gd name="connsiteY4" fmla="*/ 0 h 24622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10830" h="246221" extrusionOk="0">
                            <a:moveTo>
                              <a:pt x="0" y="0"/>
                            </a:moveTo>
                            <a:cubicBezTo>
                              <a:pt x="380844" y="11736"/>
                              <a:pt x="496955" y="-80490"/>
                              <a:pt x="910830" y="0"/>
                            </a:cubicBezTo>
                            <a:cubicBezTo>
                              <a:pt x="917770" y="100645"/>
                              <a:pt x="915915" y="179643"/>
                              <a:pt x="910830" y="246221"/>
                            </a:cubicBezTo>
                            <a:cubicBezTo>
                              <a:pt x="597395" y="244394"/>
                              <a:pt x="349888" y="315123"/>
                              <a:pt x="0" y="246221"/>
                            </a:cubicBezTo>
                            <a:cubicBezTo>
                              <a:pt x="-13414" y="218582"/>
                              <a:pt x="6030" y="3636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CA" sz="10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6">
                        <a:lumMod val="50000"/>
                      </a:schemeClr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Lower Bound</a:t>
                </a: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C4A41DCD-D314-7C49-B883-624BB7297041}"/>
                  </a:ext>
                </a:extLst>
              </p:cNvPr>
              <p:cNvSpPr txBox="1"/>
              <p:nvPr/>
            </p:nvSpPr>
            <p:spPr>
              <a:xfrm>
                <a:off x="5136162" y="5671789"/>
                <a:ext cx="1004710" cy="267604"/>
              </a:xfrm>
              <a:prstGeom prst="rect">
                <a:avLst/>
              </a:prstGeom>
              <a:noFill/>
              <a:ln>
                <a:solidFill>
                  <a:schemeClr val="accent1">
                    <a:shade val="15000"/>
                  </a:schemeClr>
                </a:solidFill>
                <a:prstDash val="dash"/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CA" sz="1000" b="1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IPO Price</a:t>
                </a:r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AFDEC8C8-5594-0246-8652-EF1F74B2740E}"/>
                  </a:ext>
                </a:extLst>
              </p:cNvPr>
              <p:cNvSpPr txBox="1"/>
              <p:nvPr/>
            </p:nvSpPr>
            <p:spPr>
              <a:xfrm>
                <a:off x="7233296" y="1264016"/>
                <a:ext cx="1021209" cy="267604"/>
              </a:xfrm>
              <a:prstGeom prst="rect">
                <a:avLst/>
              </a:prstGeom>
              <a:noFill/>
              <a:ln>
                <a:solidFill>
                  <a:schemeClr val="accent1">
                    <a:lumMod val="50000"/>
                  </a:schemeClr>
                </a:solidFill>
                <a:prstDash val="dash"/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CA" sz="10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1">
                        <a:lumMod val="50000"/>
                      </a:schemeClr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Upper Bound</a:t>
                </a:r>
              </a:p>
            </p:txBody>
          </p: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D9DC44D7-F21A-9348-A48D-69838EB96B7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38517" y="1630815"/>
                <a:ext cx="0" cy="3962735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BBD1BFEF-38EF-3C41-AC7B-E81B25BD281B}"/>
                </a:ext>
              </a:extLst>
            </p:cNvPr>
            <p:cNvSpPr txBox="1"/>
            <p:nvPr/>
          </p:nvSpPr>
          <p:spPr>
            <a:xfrm>
              <a:off x="1199457" y="1048337"/>
              <a:ext cx="2010910" cy="369332"/>
            </a:xfrm>
            <a:prstGeom prst="rect">
              <a:avLst/>
            </a:prstGeom>
            <a:solidFill>
              <a:schemeClr val="accent1">
                <a:alpha val="40000"/>
              </a:schemeClr>
            </a:solidFill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3E0B0E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Valuation Method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C249D5A1-4454-F349-8F49-4BCC2B1FD0D0}"/>
                </a:ext>
              </a:extLst>
            </p:cNvPr>
            <p:cNvSpPr txBox="1"/>
            <p:nvPr/>
          </p:nvSpPr>
          <p:spPr>
            <a:xfrm>
              <a:off x="5346606" y="1030835"/>
              <a:ext cx="1785030" cy="369332"/>
            </a:xfrm>
            <a:prstGeom prst="rect">
              <a:avLst/>
            </a:prstGeom>
            <a:solidFill>
              <a:schemeClr val="accent1">
                <a:alpha val="40000"/>
              </a:schemeClr>
            </a:solidFill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3E0B0E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Predicted Price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DF55A55F-F168-EF45-94DD-D8B27080E7CD}"/>
                </a:ext>
              </a:extLst>
            </p:cNvPr>
            <p:cNvSpPr txBox="1"/>
            <p:nvPr/>
          </p:nvSpPr>
          <p:spPr>
            <a:xfrm>
              <a:off x="9335220" y="1042324"/>
              <a:ext cx="1589488" cy="369332"/>
            </a:xfrm>
            <a:prstGeom prst="rect">
              <a:avLst/>
            </a:prstGeom>
            <a:solidFill>
              <a:schemeClr val="accent1">
                <a:alpha val="40000"/>
              </a:schemeClr>
            </a:solidFill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3E0B0E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Assumptions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15033FBA-5ABE-6D41-B85C-50D5A84B4DCE}"/>
                </a:ext>
              </a:extLst>
            </p:cNvPr>
            <p:cNvSpPr txBox="1"/>
            <p:nvPr/>
          </p:nvSpPr>
          <p:spPr>
            <a:xfrm>
              <a:off x="8659571" y="1838777"/>
              <a:ext cx="2989634" cy="816344"/>
            </a:xfrm>
            <a:prstGeom prst="rect">
              <a:avLst/>
            </a:prstGeom>
            <a:solidFill>
              <a:srgbClr val="CEEAB0"/>
            </a:solidFill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3E0B0E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WACC: 9.21%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CA" sz="1200" dirty="0">
                  <a:solidFill>
                    <a:srgbClr val="3E0B0E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Lower Range: FCF-to-revenue ratio 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3E0B0E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Upper Range: Estimated FCF from revenue CAGR.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9F7F6A0C-B3CA-534D-A8FD-A296EB9F796B}"/>
                </a:ext>
              </a:extLst>
            </p:cNvPr>
            <p:cNvSpPr txBox="1"/>
            <p:nvPr/>
          </p:nvSpPr>
          <p:spPr>
            <a:xfrm>
              <a:off x="8672119" y="3824222"/>
              <a:ext cx="2989634" cy="637383"/>
            </a:xfrm>
            <a:prstGeom prst="rect">
              <a:avLst/>
            </a:prstGeom>
            <a:solidFill>
              <a:srgbClr val="BFBFBF"/>
            </a:solidFill>
          </p:spPr>
          <p:txBody>
            <a:bodyPr wrap="square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1200" i="0" u="none" strike="noStrike" kern="1200" cap="none" spc="0" normalizeH="0" baseline="0" noProof="0" dirty="0">
                  <a:ln>
                    <a:noFill/>
                  </a:ln>
                  <a:solidFill>
                    <a:srgbClr val="3E0B0E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Price to Earnings ratio</a:t>
              </a:r>
              <a:r>
                <a:rPr kumimoji="0" lang="en-CA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3E0B0E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.</a:t>
              </a:r>
            </a:p>
            <a:p>
              <a:pPr>
                <a:defRPr/>
              </a:pPr>
              <a:r>
                <a:rPr kumimoji="0" lang="en-CA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3E0B0E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Multiple Range: </a:t>
              </a:r>
              <a:r>
                <a:rPr lang="en-CA" sz="1200" u="none" strike="noStrike" dirty="0"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13.98</a:t>
              </a:r>
              <a:r>
                <a:rPr lang="en-CA" sz="1200" u="none" strike="noStrike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x - </a:t>
              </a:r>
              <a:r>
                <a:rPr lang="en-CA" sz="1200" u="none" strike="noStrike" dirty="0"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41.61</a:t>
              </a:r>
              <a:r>
                <a:rPr lang="en-CA" sz="12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</a:p>
            <a:p>
              <a:pPr>
                <a:defRPr/>
              </a:pPr>
              <a:r>
                <a:rPr lang="en-CA" sz="1200" b="0" i="0" u="none" strike="noStrike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EPS*</a:t>
              </a:r>
              <a:r>
                <a:rPr lang="en-CA" sz="12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Multiple</a:t>
              </a:r>
              <a:endParaRPr lang="en-CA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7C12777A-BA93-8D44-8AEB-C341E5ED69A3}"/>
                </a:ext>
              </a:extLst>
            </p:cNvPr>
            <p:cNvSpPr txBox="1"/>
            <p:nvPr/>
          </p:nvSpPr>
          <p:spPr>
            <a:xfrm>
              <a:off x="8659571" y="4717066"/>
              <a:ext cx="2989634" cy="497782"/>
            </a:xfrm>
            <a:prstGeom prst="rect">
              <a:avLst/>
            </a:prstGeom>
            <a:solidFill>
              <a:srgbClr val="EC7C85"/>
            </a:solidFill>
          </p:spPr>
          <p:txBody>
            <a:bodyPr wrap="square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3E0B0E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Multiple Range: </a:t>
              </a:r>
              <a:r>
                <a:rPr lang="en-CA" sz="1200" u="none" strike="noStrike" dirty="0"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5.92x - 22.72x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1200" b="0" i="0" kern="1200" cap="none" spc="0" normalizeH="0" baseline="0" noProof="0" dirty="0">
                  <a:ln>
                    <a:noFill/>
                  </a:ln>
                  <a:solidFill>
                    <a:srgbClr val="3E0B0E"/>
                  </a:solidFill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Equity Value</a:t>
              </a:r>
              <a:r>
                <a:rPr lang="en-CA" sz="1200" dirty="0">
                  <a:solidFill>
                    <a:srgbClr val="3E0B0E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/Outstanding Shares</a:t>
              </a:r>
              <a:endPara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rgbClr val="3E0B0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8DA8E10F-51BA-5F4F-A027-DA1F61CB1287}"/>
                </a:ext>
              </a:extLst>
            </p:cNvPr>
            <p:cNvSpPr txBox="1"/>
            <p:nvPr/>
          </p:nvSpPr>
          <p:spPr>
            <a:xfrm>
              <a:off x="8672119" y="2848414"/>
              <a:ext cx="2989634" cy="720348"/>
            </a:xfrm>
            <a:prstGeom prst="rect">
              <a:avLst/>
            </a:prstGeom>
            <a:solidFill>
              <a:srgbClr val="7F7F7F"/>
            </a:solidFill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12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Price to Sales ratio</a:t>
              </a:r>
              <a:r>
                <a:rPr kumimoji="0" lang="en-CA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.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Multiple Range: </a:t>
              </a:r>
              <a:r>
                <a:rPr lang="en-CA" sz="1200" b="0" i="0" u="none" strike="noStrike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0.69x</a:t>
              </a:r>
              <a:r>
                <a:rPr lang="en-CA" sz="12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- </a:t>
              </a:r>
              <a:r>
                <a:rPr lang="en-CA" sz="1200" b="0" i="0" u="none" strike="noStrike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3.54x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CA" sz="1200" b="0" i="0" u="none" strike="noStrike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(Est. Revenue/Shares)*P/S Range</a:t>
              </a:r>
            </a:p>
          </p:txBody>
        </p: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8EE7FEF5-7882-3044-8C46-67B86D510A76}"/>
                </a:ext>
              </a:extLst>
            </p:cNvPr>
            <p:cNvCxnSpPr>
              <a:cxnSpLocks/>
            </p:cNvCxnSpPr>
            <p:nvPr/>
          </p:nvCxnSpPr>
          <p:spPr>
            <a:xfrm>
              <a:off x="7752184" y="1988840"/>
              <a:ext cx="0" cy="3626807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029125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A07AE7A-E517-274D-B91B-CB293D73CEF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67407" y="181801"/>
            <a:ext cx="8867959" cy="503999"/>
          </a:xfrm>
        </p:spPr>
        <p:txBody>
          <a:bodyPr/>
          <a:lstStyle/>
          <a:p>
            <a:r>
              <a:rPr lang="en-US" altLang="zh-CN" b="1" dirty="0"/>
              <a:t>4.4.2 Conclusion: 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思源黑体 Normal" panose="020B0400000000000000" pitchFamily="34" charset="-122"/>
                <a:sym typeface="思源黑体 CN" panose="020B0500000000000000" pitchFamily="34" charset="-122"/>
              </a:rPr>
              <a:t>Predicted Price Range </a:t>
            </a:r>
            <a:r>
              <a:rPr kumimoji="0" lang="en-US" altLang="zh-CN" sz="2800" b="1" i="1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ea typeface="思源黑体 Normal" panose="020B0400000000000000" pitchFamily="34" charset="-122"/>
                <a:sym typeface="思源黑体 CN" panose="020B0500000000000000" pitchFamily="34" charset="-122"/>
              </a:rPr>
              <a:t>vs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ea typeface="思源黑体 Normal" panose="020B0400000000000000" pitchFamily="34" charset="-122"/>
                <a:sym typeface="思源黑体 CN" panose="020B0500000000000000" pitchFamily="34" charset="-122"/>
              </a:rPr>
              <a:t> Actual Price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ea typeface="思源黑体 Normal" panose="020B0400000000000000" pitchFamily="34" charset="-122"/>
              <a:sym typeface="思源黑体 CN" panose="020B0500000000000000" pitchFamily="34" charset="-122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E3860D4-B1B1-2448-9B62-4BEDFFD391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F3F4A9-0F58-437F-968E-A13FC12BE5D0}" type="slidenum">
              <a:rPr lang="zh-CN" altLang="en-US" smtClean="0"/>
              <a:pPr/>
              <a:t>29</a:t>
            </a:fld>
            <a:endParaRPr lang="zh-CN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E75850-A6E4-ED49-A657-DBD5C008EC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1313" y="1690499"/>
            <a:ext cx="8595861" cy="42023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8F9EBDB-1C0E-D64A-8AD4-637B8AD95329}"/>
              </a:ext>
            </a:extLst>
          </p:cNvPr>
          <p:cNvSpPr txBox="1"/>
          <p:nvPr/>
        </p:nvSpPr>
        <p:spPr>
          <a:xfrm>
            <a:off x="6702978" y="1286208"/>
            <a:ext cx="2154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E0B0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MINISO 9896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3E0B0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.HK</a:t>
            </a:r>
            <a:endParaRPr kumimoji="0" lang="en-CA" sz="1800" b="0" i="0" u="none" strike="noStrike" kern="1200" cap="none" spc="0" normalizeH="0" baseline="0" noProof="0" dirty="0">
              <a:ln>
                <a:noFill/>
              </a:ln>
              <a:solidFill>
                <a:srgbClr val="3E0B0E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FD8FEC-0785-E841-B0F3-AB1C880C9501}"/>
              </a:ext>
            </a:extLst>
          </p:cNvPr>
          <p:cNvSpPr txBox="1"/>
          <p:nvPr/>
        </p:nvSpPr>
        <p:spPr>
          <a:xfrm>
            <a:off x="130858" y="1291303"/>
            <a:ext cx="2816069" cy="4601496"/>
          </a:xfrm>
          <a:prstGeom prst="rect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12700">
            <a:solidFill>
              <a:schemeClr val="accent1"/>
            </a:solidFill>
            <a:prstDash val="dashDot"/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E0B0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Actual stock performance from IPO (July 13, 2022) to current price.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3E0B0E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E0B0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First ~ 10 weeks, price is at the lower bounds.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3E0B0E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E0B0E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After, price rises and converges to the upper bound for 20 weeks.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3E0B0E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E0B0E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MINISO (9896.HK) converges to the upper bound 5 times from the IPO date to the present.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3E0B0E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More than 60% of the time, price is within our estimated bounds. Very accurate!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82734AC-F0EE-AD43-B382-8B98092E7B27}"/>
              </a:ext>
            </a:extLst>
          </p:cNvPr>
          <p:cNvSpPr/>
          <p:nvPr/>
        </p:nvSpPr>
        <p:spPr>
          <a:xfrm>
            <a:off x="4827639" y="3233420"/>
            <a:ext cx="1268361" cy="340442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62D9B23-EB2B-7141-8CA1-A76223A4F284}"/>
              </a:ext>
            </a:extLst>
          </p:cNvPr>
          <p:cNvSpPr/>
          <p:nvPr/>
        </p:nvSpPr>
        <p:spPr>
          <a:xfrm>
            <a:off x="7144404" y="3356530"/>
            <a:ext cx="143964" cy="166411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672F1EE-2608-F645-B718-37458A8FB431}"/>
              </a:ext>
            </a:extLst>
          </p:cNvPr>
          <p:cNvSpPr/>
          <p:nvPr/>
        </p:nvSpPr>
        <p:spPr>
          <a:xfrm>
            <a:off x="8747760" y="3287989"/>
            <a:ext cx="1268361" cy="340443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F71249C-7FBA-2F4E-A2A2-6442E6E75599}"/>
              </a:ext>
            </a:extLst>
          </p:cNvPr>
          <p:cNvSpPr/>
          <p:nvPr/>
        </p:nvSpPr>
        <p:spPr>
          <a:xfrm>
            <a:off x="7597140" y="3347720"/>
            <a:ext cx="365760" cy="226142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8AD16E9-071A-2D44-ABD0-302BE321B696}"/>
              </a:ext>
            </a:extLst>
          </p:cNvPr>
          <p:cNvSpPr/>
          <p:nvPr/>
        </p:nvSpPr>
        <p:spPr>
          <a:xfrm>
            <a:off x="10860405" y="3287989"/>
            <a:ext cx="228599" cy="226142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E060657-3FD7-B546-9854-6B95A64BB03C}"/>
              </a:ext>
            </a:extLst>
          </p:cNvPr>
          <p:cNvSpPr txBox="1"/>
          <p:nvPr/>
        </p:nvSpPr>
        <p:spPr>
          <a:xfrm>
            <a:off x="5122852" y="3035300"/>
            <a:ext cx="71775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20 weeks</a:t>
            </a:r>
            <a:endParaRPr kumimoji="0" lang="en-CA" sz="1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4F73FF4-5DA3-FD47-9772-0A13361C210D}"/>
              </a:ext>
            </a:extLst>
          </p:cNvPr>
          <p:cNvSpPr txBox="1"/>
          <p:nvPr/>
        </p:nvSpPr>
        <p:spPr>
          <a:xfrm>
            <a:off x="8917612" y="3110309"/>
            <a:ext cx="71775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20 weeks</a:t>
            </a:r>
            <a:endParaRPr kumimoji="0" lang="en-CA" sz="1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37B9E34-19C8-D742-B8EA-C4FEE023FEE6}"/>
              </a:ext>
            </a:extLst>
          </p:cNvPr>
          <p:cNvCxnSpPr>
            <a:cxnSpLocks/>
          </p:cNvCxnSpPr>
          <p:nvPr/>
        </p:nvCxnSpPr>
        <p:spPr>
          <a:xfrm flipV="1">
            <a:off x="4367808" y="3628432"/>
            <a:ext cx="755044" cy="1312736"/>
          </a:xfrm>
          <a:prstGeom prst="straightConnector1">
            <a:avLst/>
          </a:prstGeom>
          <a:ln w="127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302">
            <a:extLst>
              <a:ext uri="{FF2B5EF4-FFF2-40B4-BE49-F238E27FC236}">
                <a16:creationId xmlns:a16="http://schemas.microsoft.com/office/drawing/2014/main" id="{74B328AB-3302-D748-8ADB-793CD15736F3}"/>
              </a:ext>
            </a:extLst>
          </p:cNvPr>
          <p:cNvSpPr txBox="1"/>
          <p:nvPr/>
        </p:nvSpPr>
        <p:spPr>
          <a:xfrm>
            <a:off x="0" y="6550223"/>
            <a:ext cx="4548874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CN" sz="1400" i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lang="en-US" sz="1400" i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</a:t>
            </a:r>
            <a:r>
              <a:rPr lang="en-US" altLang="zh-CN" sz="1400" i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ource: MINISO Prospectus (2022.06.30), Bloomberg</a:t>
            </a:r>
            <a:endParaRPr lang="en-CN" sz="1400" i="1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11559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33FE6613-064E-5844-9A3D-8F70790365B9}"/>
              </a:ext>
            </a:extLst>
          </p:cNvPr>
          <p:cNvGrpSpPr/>
          <p:nvPr/>
        </p:nvGrpSpPr>
        <p:grpSpPr>
          <a:xfrm>
            <a:off x="407368" y="1243183"/>
            <a:ext cx="5112568" cy="1631216"/>
            <a:chOff x="1" y="686199"/>
            <a:chExt cx="4511823" cy="1539682"/>
          </a:xfrm>
        </p:grpSpPr>
        <p:sp>
          <p:nvSpPr>
            <p:cNvPr id="12" name="文本占位符 1">
              <a:extLst>
                <a:ext uri="{FF2B5EF4-FFF2-40B4-BE49-F238E27FC236}">
                  <a16:creationId xmlns:a16="http://schemas.microsoft.com/office/drawing/2014/main" id="{98A83EA3-DF5F-E243-8A15-5830B6D160D3}"/>
                </a:ext>
              </a:extLst>
            </p:cNvPr>
            <p:cNvSpPr txBox="1">
              <a:spLocks/>
            </p:cNvSpPr>
            <p:nvPr/>
          </p:nvSpPr>
          <p:spPr>
            <a:xfrm>
              <a:off x="1" y="1085645"/>
              <a:ext cx="1271464" cy="740790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11500" kern="1200">
                  <a:solidFill>
                    <a:schemeClr val="bg1"/>
                  </a:solidFill>
                  <a:latin typeface="Times New Roman" panose="02020603050405020304" pitchFamily="18" charset="0"/>
                  <a:ea typeface="KaiTi" panose="02010609060101010101" pitchFamily="49" charset="-122"/>
                  <a:cs typeface="Times New Roman" panose="02020603050405020304" pitchFamily="18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KaiTi" panose="02010609060101010101" pitchFamily="49" charset="-122"/>
                  <a:ea typeface="KaiTi" panose="02010609060101010101" pitchFamily="49" charset="-122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KaiTi" panose="02010609060101010101" pitchFamily="49" charset="-122"/>
                  <a:ea typeface="KaiTi" panose="02010609060101010101" pitchFamily="49" charset="-122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KaiTi" panose="02010609060101010101" pitchFamily="49" charset="-122"/>
                  <a:ea typeface="KaiTi" panose="02010609060101010101" pitchFamily="49" charset="-122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KaiTi" panose="02010609060101010101" pitchFamily="49" charset="-122"/>
                  <a:ea typeface="KaiTi" panose="02010609060101010101" pitchFamily="49" charset="-122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5000" b="1" dirty="0"/>
                <a:t>01</a:t>
              </a:r>
              <a:endParaRPr lang="zh-CN" altLang="en-US" sz="5000" b="1" dirty="0"/>
            </a:p>
          </p:txBody>
        </p:sp>
        <p:sp>
          <p:nvSpPr>
            <p:cNvPr id="13" name="文本占位符 2">
              <a:extLst>
                <a:ext uri="{FF2B5EF4-FFF2-40B4-BE49-F238E27FC236}">
                  <a16:creationId xmlns:a16="http://schemas.microsoft.com/office/drawing/2014/main" id="{0BC1E93B-3A81-CF45-8D6D-D123B45061AE}"/>
                </a:ext>
              </a:extLst>
            </p:cNvPr>
            <p:cNvSpPr txBox="1">
              <a:spLocks/>
            </p:cNvSpPr>
            <p:nvPr/>
          </p:nvSpPr>
          <p:spPr>
            <a:xfrm>
              <a:off x="1271465" y="686199"/>
              <a:ext cx="3240359" cy="1539682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>
              <a:lvl1pPr marL="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8000" kern="1200">
                  <a:solidFill>
                    <a:schemeClr val="bg1"/>
                  </a:solidFill>
                  <a:latin typeface="Times New Roman" panose="02020603050405020304" pitchFamily="18" charset="0"/>
                  <a:ea typeface="+mj-ea"/>
                  <a:cs typeface="Times New Roman" panose="02020603050405020304" pitchFamily="18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KaiTi" panose="02010609060101010101" pitchFamily="49" charset="-122"/>
                  <a:ea typeface="KaiTi" panose="02010609060101010101" pitchFamily="49" charset="-122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KaiTi" panose="02010609060101010101" pitchFamily="49" charset="-122"/>
                  <a:ea typeface="KaiTi" panose="02010609060101010101" pitchFamily="49" charset="-122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KaiTi" panose="02010609060101010101" pitchFamily="49" charset="-122"/>
                  <a:ea typeface="KaiTi" panose="02010609060101010101" pitchFamily="49" charset="-122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KaiTi" panose="02010609060101010101" pitchFamily="49" charset="-122"/>
                  <a:ea typeface="KaiTi" panose="02010609060101010101" pitchFamily="49" charset="-122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altLang="zh-CN" sz="5000" b="1" dirty="0">
                  <a:ea typeface="KaiTi" panose="02010609060101010101" pitchFamily="49" charset="-122"/>
                </a:rPr>
                <a:t>MINISO</a:t>
              </a:r>
            </a:p>
            <a:p>
              <a:pPr algn="l"/>
              <a:r>
                <a:rPr lang="en-US" altLang="zh-CN" sz="5000" b="1" dirty="0">
                  <a:ea typeface="KaiTi" panose="02010609060101010101" pitchFamily="49" charset="-122"/>
                </a:rPr>
                <a:t>PROFILE</a:t>
              </a:r>
              <a:endParaRPr lang="zh-CN" altLang="en-US" sz="5000" b="1" dirty="0">
                <a:ea typeface="KaiTi" panose="02010609060101010101" pitchFamily="49" charset="-122"/>
              </a:endParaRPr>
            </a:p>
          </p:txBody>
        </p:sp>
      </p:grp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40C964B7-42EA-6A47-9D7F-9C3AF568718E}"/>
              </a:ext>
            </a:extLst>
          </p:cNvPr>
          <p:cNvSpPr/>
          <p:nvPr/>
        </p:nvSpPr>
        <p:spPr>
          <a:xfrm>
            <a:off x="662359" y="3542402"/>
            <a:ext cx="4602589" cy="702205"/>
          </a:xfrm>
          <a:prstGeom prst="roundRect">
            <a:avLst>
              <a:gd name="adj" fmla="val 11943"/>
            </a:avLst>
          </a:prstGeom>
          <a:noFill/>
          <a:ln w="12700">
            <a:solidFill>
              <a:schemeClr val="bg1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1.1 Company Introduction</a:t>
            </a:r>
            <a:endParaRPr lang="en-CN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35215B6-07AC-454F-938C-ADED2227B181}"/>
              </a:ext>
            </a:extLst>
          </p:cNvPr>
          <p:cNvSpPr/>
          <p:nvPr/>
        </p:nvSpPr>
        <p:spPr>
          <a:xfrm>
            <a:off x="662359" y="4912611"/>
            <a:ext cx="4602588" cy="702205"/>
          </a:xfrm>
          <a:prstGeom prst="roundRect">
            <a:avLst>
              <a:gd name="adj" fmla="val 11943"/>
            </a:avLst>
          </a:prstGeom>
          <a:noFill/>
          <a:ln w="12700">
            <a:solidFill>
              <a:schemeClr val="bg1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1.2 Development Path</a:t>
            </a:r>
            <a:endParaRPr lang="en-CN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FC631C3-2F99-754F-96A2-1656251BCA0C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 flipH="1">
            <a:off x="2963653" y="4244607"/>
            <a:ext cx="1" cy="668004"/>
          </a:xfrm>
          <a:prstGeom prst="straightConnector1">
            <a:avLst/>
          </a:prstGeom>
          <a:ln w="12700">
            <a:solidFill>
              <a:schemeClr val="bg1"/>
            </a:solidFill>
            <a:prstDash val="solid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86458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A07AE7A-E517-274D-B91B-CB293D73CEF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67408" y="181801"/>
            <a:ext cx="7848872" cy="503999"/>
          </a:xfrm>
        </p:spPr>
        <p:txBody>
          <a:bodyPr/>
          <a:lstStyle/>
          <a:p>
            <a:r>
              <a:rPr lang="en-US" altLang="zh-CN" b="1" dirty="0"/>
              <a:t>4.4.3 Conclusion: </a:t>
            </a:r>
            <a:r>
              <a:rPr lang="en-US" altLang="zh-CN" b="1" dirty="0">
                <a:solidFill>
                  <a:schemeClr val="accent1"/>
                </a:solidFill>
                <a:ea typeface="思源黑体 Normal" panose="020B0400000000000000" pitchFamily="34" charset="-122"/>
                <a:sym typeface="思源黑体 CN" panose="020B0500000000000000" pitchFamily="34" charset="-122"/>
              </a:rPr>
              <a:t>Risk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ea typeface="思源黑体 Normal" panose="020B0400000000000000" pitchFamily="34" charset="-122"/>
                <a:sym typeface="思源黑体 CN" panose="020B0500000000000000" pitchFamily="34" charset="-122"/>
              </a:rPr>
              <a:t> Assessment 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ea typeface="思源黑体 Normal" panose="020B0400000000000000" pitchFamily="34" charset="-122"/>
              <a:sym typeface="思源黑体 CN" panose="020B0500000000000000" pitchFamily="34" charset="-122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E3860D4-B1B1-2448-9B62-4BEDFFD391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F3F4A9-0F58-437F-968E-A13FC12BE5D0}" type="slidenum">
              <a:rPr lang="zh-CN" altLang="en-US" smtClean="0"/>
              <a:pPr/>
              <a:t>30</a:t>
            </a:fld>
            <a:endParaRPr lang="zh-CN" altLang="en-US" dirty="0"/>
          </a:p>
        </p:txBody>
      </p:sp>
      <p:sp>
        <p:nvSpPr>
          <p:cNvPr id="140" name="矩形: 圆角 109">
            <a:extLst>
              <a:ext uri="{FF2B5EF4-FFF2-40B4-BE49-F238E27FC236}">
                <a16:creationId xmlns:a16="http://schemas.microsoft.com/office/drawing/2014/main" id="{0FCF8C0E-3B68-DB49-8FFF-1502E209FD5D}"/>
              </a:ext>
            </a:extLst>
          </p:cNvPr>
          <p:cNvSpPr/>
          <p:nvPr/>
        </p:nvSpPr>
        <p:spPr>
          <a:xfrm>
            <a:off x="4162138" y="5431625"/>
            <a:ext cx="4213109" cy="1287216"/>
          </a:xfrm>
          <a:prstGeom prst="roundRect">
            <a:avLst/>
          </a:prstGeom>
          <a:gradFill rotWithShape="1">
            <a:gsLst>
              <a:gs pos="0">
                <a:srgbClr val="FEC34B">
                  <a:lumMod val="110000"/>
                  <a:satMod val="105000"/>
                  <a:tint val="67000"/>
                </a:srgbClr>
              </a:gs>
              <a:gs pos="50000">
                <a:srgbClr val="FEC34B">
                  <a:lumMod val="105000"/>
                  <a:satMod val="103000"/>
                  <a:tint val="73000"/>
                </a:srgbClr>
              </a:gs>
              <a:gs pos="100000">
                <a:srgbClr val="FEC34B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12700" cap="flat" cmpd="sng" algn="ctr">
            <a:solidFill>
              <a:srgbClr val="FEC34B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3E0B0E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1" name="文本框 122">
            <a:extLst>
              <a:ext uri="{FF2B5EF4-FFF2-40B4-BE49-F238E27FC236}">
                <a16:creationId xmlns:a16="http://schemas.microsoft.com/office/drawing/2014/main" id="{39FA8CFE-E74E-BD4E-8BF0-C69FA8C02839}"/>
              </a:ext>
            </a:extLst>
          </p:cNvPr>
          <p:cNvSpPr txBox="1"/>
          <p:nvPr/>
        </p:nvSpPr>
        <p:spPr>
          <a:xfrm>
            <a:off x="4221960" y="5445751"/>
            <a:ext cx="412277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1600" b="1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Domestic MINISO</a:t>
            </a:r>
            <a:r>
              <a:rPr lang="en-US" altLang="zh-CN" sz="160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continues to expand into lower-tier markets;</a:t>
            </a:r>
            <a:r>
              <a:rPr lang="zh-CN" altLang="en-US" sz="160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CN" sz="1600" dirty="0">
              <a:solidFill>
                <a:srgbClr val="40404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defRPr/>
            </a:pPr>
            <a:r>
              <a:rPr lang="en-US" altLang="zh-CN" sz="1600" b="1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Brand globalization </a:t>
            </a:r>
            <a:r>
              <a:rPr lang="en-US" altLang="zh-CN" sz="160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 a high-quality supply chain; </a:t>
            </a:r>
          </a:p>
          <a:p>
            <a:pPr>
              <a:defRPr/>
            </a:pPr>
            <a:r>
              <a:rPr lang="en-US" altLang="zh-CN" sz="1600" b="1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TOP TOY</a:t>
            </a:r>
            <a:r>
              <a:rPr lang="en-US" altLang="zh-CN" sz="160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is in a rapid expansion phase</a:t>
            </a:r>
          </a:p>
        </p:txBody>
      </p:sp>
      <p:sp>
        <p:nvSpPr>
          <p:cNvPr id="142" name="矩形 91">
            <a:extLst>
              <a:ext uri="{FF2B5EF4-FFF2-40B4-BE49-F238E27FC236}">
                <a16:creationId xmlns:a16="http://schemas.microsoft.com/office/drawing/2014/main" id="{5E353D4E-3C88-574F-AF9B-6E91582DE3C9}"/>
              </a:ext>
            </a:extLst>
          </p:cNvPr>
          <p:cNvSpPr/>
          <p:nvPr/>
        </p:nvSpPr>
        <p:spPr>
          <a:xfrm>
            <a:off x="140845" y="5447222"/>
            <a:ext cx="1966479" cy="1086843"/>
          </a:xfrm>
          <a:prstGeom prst="rect">
            <a:avLst/>
          </a:prstGeom>
          <a:solidFill>
            <a:srgbClr val="FF2B40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3" name="三角形 75">
            <a:extLst>
              <a:ext uri="{FF2B5EF4-FFF2-40B4-BE49-F238E27FC236}">
                <a16:creationId xmlns:a16="http://schemas.microsoft.com/office/drawing/2014/main" id="{4F69751F-9251-0F40-AA1E-09C5E32FF374}"/>
              </a:ext>
            </a:extLst>
          </p:cNvPr>
          <p:cNvSpPr/>
          <p:nvPr/>
        </p:nvSpPr>
        <p:spPr>
          <a:xfrm rot="10800000" flipH="1">
            <a:off x="1841570" y="5906932"/>
            <a:ext cx="273429" cy="627133"/>
          </a:xfrm>
          <a:prstGeom prst="triangle">
            <a:avLst>
              <a:gd name="adj" fmla="val 100000"/>
            </a:avLst>
          </a:prstGeom>
          <a:solidFill>
            <a:srgbClr val="FF2B40">
              <a:lumMod val="75000"/>
            </a:srgb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44" name="直线连接符 85">
            <a:extLst>
              <a:ext uri="{FF2B5EF4-FFF2-40B4-BE49-F238E27FC236}">
                <a16:creationId xmlns:a16="http://schemas.microsoft.com/office/drawing/2014/main" id="{0886222E-DC72-5546-B90F-E9295E5F96F8}"/>
              </a:ext>
            </a:extLst>
          </p:cNvPr>
          <p:cNvCxnSpPr/>
          <p:nvPr/>
        </p:nvCxnSpPr>
        <p:spPr>
          <a:xfrm>
            <a:off x="3958214" y="2733967"/>
            <a:ext cx="0" cy="3064800"/>
          </a:xfrm>
          <a:prstGeom prst="line">
            <a:avLst/>
          </a:prstGeom>
          <a:noFill/>
          <a:ln w="19050" cap="flat" cmpd="sng" algn="ctr">
            <a:solidFill>
              <a:srgbClr val="FE8C46"/>
            </a:solidFill>
            <a:prstDash val="sysDash"/>
            <a:miter lim="800000"/>
          </a:ln>
          <a:effectLst/>
        </p:spPr>
      </p:cxnSp>
      <p:cxnSp>
        <p:nvCxnSpPr>
          <p:cNvPr id="145" name="直线连接符 86">
            <a:extLst>
              <a:ext uri="{FF2B5EF4-FFF2-40B4-BE49-F238E27FC236}">
                <a16:creationId xmlns:a16="http://schemas.microsoft.com/office/drawing/2014/main" id="{71F93078-76FC-B94C-AE9E-B9C4718827BA}"/>
              </a:ext>
            </a:extLst>
          </p:cNvPr>
          <p:cNvCxnSpPr/>
          <p:nvPr/>
        </p:nvCxnSpPr>
        <p:spPr>
          <a:xfrm>
            <a:off x="6033748" y="1745743"/>
            <a:ext cx="0" cy="2807226"/>
          </a:xfrm>
          <a:prstGeom prst="line">
            <a:avLst/>
          </a:prstGeom>
          <a:noFill/>
          <a:ln w="19050" cap="flat" cmpd="sng" algn="ctr">
            <a:solidFill>
              <a:srgbClr val="FE8C46"/>
            </a:solidFill>
            <a:prstDash val="sysDash"/>
            <a:miter lim="800000"/>
          </a:ln>
          <a:effectLst/>
        </p:spPr>
      </p:cxnSp>
      <p:cxnSp>
        <p:nvCxnSpPr>
          <p:cNvPr id="146" name="直线连接符 106">
            <a:extLst>
              <a:ext uri="{FF2B5EF4-FFF2-40B4-BE49-F238E27FC236}">
                <a16:creationId xmlns:a16="http://schemas.microsoft.com/office/drawing/2014/main" id="{68DFD4D5-4C9C-4140-8DBD-3057B2E9104A}"/>
              </a:ext>
            </a:extLst>
          </p:cNvPr>
          <p:cNvCxnSpPr>
            <a:endCxn id="151" idx="2"/>
          </p:cNvCxnSpPr>
          <p:nvPr/>
        </p:nvCxnSpPr>
        <p:spPr>
          <a:xfrm>
            <a:off x="1841570" y="3149356"/>
            <a:ext cx="0" cy="2757577"/>
          </a:xfrm>
          <a:prstGeom prst="line">
            <a:avLst/>
          </a:prstGeom>
          <a:noFill/>
          <a:ln w="19050" cap="flat" cmpd="sng" algn="ctr">
            <a:solidFill>
              <a:srgbClr val="FE8C46"/>
            </a:solidFill>
            <a:prstDash val="sysDash"/>
            <a:miter lim="800000"/>
          </a:ln>
          <a:effectLst/>
        </p:spPr>
      </p:cxnSp>
      <p:cxnSp>
        <p:nvCxnSpPr>
          <p:cNvPr id="147" name="直线连接符 107">
            <a:extLst>
              <a:ext uri="{FF2B5EF4-FFF2-40B4-BE49-F238E27FC236}">
                <a16:creationId xmlns:a16="http://schemas.microsoft.com/office/drawing/2014/main" id="{A28CFE59-E485-F446-8C79-2A529202825E}"/>
              </a:ext>
            </a:extLst>
          </p:cNvPr>
          <p:cNvCxnSpPr/>
          <p:nvPr/>
        </p:nvCxnSpPr>
        <p:spPr>
          <a:xfrm>
            <a:off x="144082" y="3348798"/>
            <a:ext cx="0" cy="3185267"/>
          </a:xfrm>
          <a:prstGeom prst="line">
            <a:avLst/>
          </a:prstGeom>
          <a:noFill/>
          <a:ln w="19050" cap="flat" cmpd="sng" algn="ctr">
            <a:solidFill>
              <a:srgbClr val="FE8C46"/>
            </a:solidFill>
            <a:prstDash val="sysDash"/>
            <a:miter lim="800000"/>
          </a:ln>
          <a:effectLst/>
        </p:spPr>
      </p:cxnSp>
      <p:sp>
        <p:nvSpPr>
          <p:cNvPr id="148" name="矩形 27">
            <a:extLst>
              <a:ext uri="{FF2B5EF4-FFF2-40B4-BE49-F238E27FC236}">
                <a16:creationId xmlns:a16="http://schemas.microsoft.com/office/drawing/2014/main" id="{3F9CC093-BAE9-AB44-A9E2-63E671DB7622}"/>
              </a:ext>
            </a:extLst>
          </p:cNvPr>
          <p:cNvSpPr/>
          <p:nvPr/>
        </p:nvSpPr>
        <p:spPr>
          <a:xfrm>
            <a:off x="1841570" y="4820091"/>
            <a:ext cx="2358345" cy="1086843"/>
          </a:xfrm>
          <a:prstGeom prst="rect">
            <a:avLst/>
          </a:prstGeom>
          <a:solidFill>
            <a:srgbClr val="FF2B40">
              <a:lumMod val="40000"/>
              <a:lumOff val="60000"/>
            </a:srgb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9" name="矩形 28">
            <a:extLst>
              <a:ext uri="{FF2B5EF4-FFF2-40B4-BE49-F238E27FC236}">
                <a16:creationId xmlns:a16="http://schemas.microsoft.com/office/drawing/2014/main" id="{F70E49EC-5F5E-7448-911A-49D247CD39D9}"/>
              </a:ext>
            </a:extLst>
          </p:cNvPr>
          <p:cNvSpPr/>
          <p:nvPr/>
        </p:nvSpPr>
        <p:spPr>
          <a:xfrm>
            <a:off x="3926486" y="4192958"/>
            <a:ext cx="2358345" cy="1086843"/>
          </a:xfrm>
          <a:prstGeom prst="rect">
            <a:avLst/>
          </a:prstGeom>
          <a:solidFill>
            <a:srgbClr val="FF2B40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0" name="矩形 29">
            <a:extLst>
              <a:ext uri="{FF2B5EF4-FFF2-40B4-BE49-F238E27FC236}">
                <a16:creationId xmlns:a16="http://schemas.microsoft.com/office/drawing/2014/main" id="{AA7B964E-E74F-374B-B0E8-4DEC517F9181}"/>
              </a:ext>
            </a:extLst>
          </p:cNvPr>
          <p:cNvSpPr/>
          <p:nvPr/>
        </p:nvSpPr>
        <p:spPr>
          <a:xfrm>
            <a:off x="6011402" y="3565825"/>
            <a:ext cx="2358345" cy="1086843"/>
          </a:xfrm>
          <a:prstGeom prst="rect">
            <a:avLst/>
          </a:prstGeom>
          <a:solidFill>
            <a:srgbClr val="FF2B40">
              <a:lumMod val="40000"/>
              <a:lumOff val="60000"/>
            </a:srgb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1" name="三角形 75">
            <a:extLst>
              <a:ext uri="{FF2B5EF4-FFF2-40B4-BE49-F238E27FC236}">
                <a16:creationId xmlns:a16="http://schemas.microsoft.com/office/drawing/2014/main" id="{5A86EA00-2131-2743-BD62-135D9B14B2BA}"/>
              </a:ext>
            </a:extLst>
          </p:cNvPr>
          <p:cNvSpPr/>
          <p:nvPr/>
        </p:nvSpPr>
        <p:spPr>
          <a:xfrm rot="10800000" flipH="1">
            <a:off x="1841570" y="5906933"/>
            <a:ext cx="273429" cy="627133"/>
          </a:xfrm>
          <a:prstGeom prst="triangle">
            <a:avLst>
              <a:gd name="adj" fmla="val 100000"/>
            </a:avLst>
          </a:prstGeom>
          <a:solidFill>
            <a:srgbClr val="FF2B40">
              <a:lumMod val="75000"/>
            </a:srgb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2" name="三角形 76">
            <a:extLst>
              <a:ext uri="{FF2B5EF4-FFF2-40B4-BE49-F238E27FC236}">
                <a16:creationId xmlns:a16="http://schemas.microsoft.com/office/drawing/2014/main" id="{0583D437-C8B2-2F43-AE28-BFD836A62E98}"/>
              </a:ext>
            </a:extLst>
          </p:cNvPr>
          <p:cNvSpPr/>
          <p:nvPr/>
        </p:nvSpPr>
        <p:spPr>
          <a:xfrm rot="10800000" flipH="1">
            <a:off x="3925743" y="5279800"/>
            <a:ext cx="273429" cy="623464"/>
          </a:xfrm>
          <a:prstGeom prst="triangle">
            <a:avLst>
              <a:gd name="adj" fmla="val 100000"/>
            </a:avLst>
          </a:prstGeom>
          <a:solidFill>
            <a:srgbClr val="FF2B40">
              <a:lumMod val="75000"/>
            </a:srgb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3" name="三角形 77">
            <a:extLst>
              <a:ext uri="{FF2B5EF4-FFF2-40B4-BE49-F238E27FC236}">
                <a16:creationId xmlns:a16="http://schemas.microsoft.com/office/drawing/2014/main" id="{28BEAA90-F90C-4C42-85D0-57F3CA1ED3FE}"/>
              </a:ext>
            </a:extLst>
          </p:cNvPr>
          <p:cNvSpPr/>
          <p:nvPr/>
        </p:nvSpPr>
        <p:spPr>
          <a:xfrm rot="10800000" flipH="1">
            <a:off x="6009916" y="4645840"/>
            <a:ext cx="273429" cy="636309"/>
          </a:xfrm>
          <a:prstGeom prst="triangle">
            <a:avLst>
              <a:gd name="adj" fmla="val 100000"/>
            </a:avLst>
          </a:prstGeom>
          <a:solidFill>
            <a:srgbClr val="FF2B40">
              <a:lumMod val="75000"/>
            </a:srgb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4" name="任意形状 79">
            <a:extLst>
              <a:ext uri="{FF2B5EF4-FFF2-40B4-BE49-F238E27FC236}">
                <a16:creationId xmlns:a16="http://schemas.microsoft.com/office/drawing/2014/main" id="{662B450C-C9AD-FA43-9B40-CF21A622D263}"/>
              </a:ext>
            </a:extLst>
          </p:cNvPr>
          <p:cNvSpPr/>
          <p:nvPr/>
        </p:nvSpPr>
        <p:spPr>
          <a:xfrm rot="5400000">
            <a:off x="8516510" y="2350774"/>
            <a:ext cx="1517963" cy="2358345"/>
          </a:xfrm>
          <a:custGeom>
            <a:avLst/>
            <a:gdLst>
              <a:gd name="connsiteX0" fmla="*/ 0 w 1620381"/>
              <a:gd name="connsiteY0" fmla="*/ 586324 h 2942807"/>
              <a:gd name="connsiteX1" fmla="*/ 810191 w 1620381"/>
              <a:gd name="connsiteY1" fmla="*/ 0 h 2942807"/>
              <a:gd name="connsiteX2" fmla="*/ 1620381 w 1620381"/>
              <a:gd name="connsiteY2" fmla="*/ 586324 h 2942807"/>
              <a:gd name="connsiteX3" fmla="*/ 1353612 w 1620381"/>
              <a:gd name="connsiteY3" fmla="*/ 586324 h 2942807"/>
              <a:gd name="connsiteX4" fmla="*/ 1353612 w 1620381"/>
              <a:gd name="connsiteY4" fmla="*/ 2942807 h 2942807"/>
              <a:gd name="connsiteX5" fmla="*/ 266769 w 1620381"/>
              <a:gd name="connsiteY5" fmla="*/ 2942807 h 2942807"/>
              <a:gd name="connsiteX6" fmla="*/ 266769 w 1620381"/>
              <a:gd name="connsiteY6" fmla="*/ 586324 h 29428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20381" h="2942807">
                <a:moveTo>
                  <a:pt x="0" y="586324"/>
                </a:moveTo>
                <a:lnTo>
                  <a:pt x="810191" y="0"/>
                </a:lnTo>
                <a:lnTo>
                  <a:pt x="1620381" y="586324"/>
                </a:lnTo>
                <a:lnTo>
                  <a:pt x="1353612" y="586324"/>
                </a:lnTo>
                <a:lnTo>
                  <a:pt x="1353612" y="2942807"/>
                </a:lnTo>
                <a:lnTo>
                  <a:pt x="266769" y="2942807"/>
                </a:lnTo>
                <a:lnTo>
                  <a:pt x="266769" y="586324"/>
                </a:lnTo>
                <a:close/>
              </a:path>
            </a:pathLst>
          </a:custGeom>
          <a:solidFill>
            <a:srgbClr val="FF2B40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5" name="文本框 39">
            <a:extLst>
              <a:ext uri="{FF2B5EF4-FFF2-40B4-BE49-F238E27FC236}">
                <a16:creationId xmlns:a16="http://schemas.microsoft.com/office/drawing/2014/main" id="{903EBC22-C5DD-3643-8D16-2D0CFBCF1888}"/>
              </a:ext>
            </a:extLst>
          </p:cNvPr>
          <p:cNvSpPr txBox="1"/>
          <p:nvPr/>
        </p:nvSpPr>
        <p:spPr>
          <a:xfrm>
            <a:off x="1798757" y="4840712"/>
            <a:ext cx="2496159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defRPr/>
            </a:pPr>
            <a:r>
              <a:rPr kumimoji="1" lang="en-US" altLang="zh-CN" sz="1600" b="1" dirty="0">
                <a:solidFill>
                  <a:srgbClr val="FFFFFF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Impact </a:t>
            </a:r>
            <a:r>
              <a:rPr kumimoji="1" lang="en-US" altLang="zh-CN" sz="1400" b="1" dirty="0">
                <a:solidFill>
                  <a:srgbClr val="FFFFFF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of the Pandemic</a:t>
            </a:r>
          </a:p>
          <a:p>
            <a:pPr algn="just">
              <a:defRPr/>
            </a:pPr>
            <a:r>
              <a:rPr kumimoji="1" lang="en-US" altLang="zh-CN" sz="1600" b="1" dirty="0">
                <a:solidFill>
                  <a:srgbClr val="FFFFFF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Declining Revenue</a:t>
            </a:r>
          </a:p>
          <a:p>
            <a:pPr algn="just">
              <a:defRPr/>
            </a:pPr>
            <a:r>
              <a:rPr kumimoji="1" lang="en-US" altLang="zh-CN" sz="1600" b="1" dirty="0">
                <a:solidFill>
                  <a:srgbClr val="FFFFFF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TOP TOY</a:t>
            </a:r>
            <a:endParaRPr kumimoji="1" lang="zh-CN" altLang="en-US" sz="1600" b="1" dirty="0">
              <a:solidFill>
                <a:srgbClr val="FFFFFF"/>
              </a:solidFill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156" name="文本框 45">
            <a:extLst>
              <a:ext uri="{FF2B5EF4-FFF2-40B4-BE49-F238E27FC236}">
                <a16:creationId xmlns:a16="http://schemas.microsoft.com/office/drawing/2014/main" id="{2F65F2BE-CCFF-F34F-9F4A-CAD5FC02C03F}"/>
              </a:ext>
            </a:extLst>
          </p:cNvPr>
          <p:cNvSpPr txBox="1"/>
          <p:nvPr/>
        </p:nvSpPr>
        <p:spPr>
          <a:xfrm>
            <a:off x="3925743" y="4323781"/>
            <a:ext cx="2357484" cy="7321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ts val="2500"/>
              </a:lnSpc>
              <a:defRPr/>
            </a:pPr>
            <a:r>
              <a:rPr kumimoji="1" lang="en-GB" altLang="zh-CN" b="1" dirty="0">
                <a:solidFill>
                  <a:srgbClr val="FFFFFF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Facing Challenges</a:t>
            </a:r>
          </a:p>
          <a:p>
            <a:pPr algn="just">
              <a:lnSpc>
                <a:spcPts val="2500"/>
              </a:lnSpc>
              <a:defRPr/>
            </a:pPr>
            <a:r>
              <a:rPr kumimoji="1" lang="en-GB" altLang="zh-CN" b="1" dirty="0">
                <a:solidFill>
                  <a:srgbClr val="FFFFFF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Conservative Defense</a:t>
            </a:r>
            <a:endParaRPr kumimoji="1" lang="zh-CN" altLang="en-US" b="1" dirty="0">
              <a:solidFill>
                <a:srgbClr val="FFFFFF"/>
              </a:solidFill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157" name="文本框 48">
            <a:extLst>
              <a:ext uri="{FF2B5EF4-FFF2-40B4-BE49-F238E27FC236}">
                <a16:creationId xmlns:a16="http://schemas.microsoft.com/office/drawing/2014/main" id="{20F21473-BFA7-7349-8EDA-80A4CF56B83D}"/>
              </a:ext>
            </a:extLst>
          </p:cNvPr>
          <p:cNvSpPr txBox="1"/>
          <p:nvPr/>
        </p:nvSpPr>
        <p:spPr>
          <a:xfrm>
            <a:off x="6070656" y="3665651"/>
            <a:ext cx="184410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defRPr/>
            </a:pPr>
            <a:r>
              <a:rPr kumimoji="1" lang="en-US" altLang="zh-CN" sz="2400" b="1" dirty="0">
                <a:solidFill>
                  <a:srgbClr val="FFFFFF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Aggressive Expansion</a:t>
            </a:r>
            <a:endParaRPr kumimoji="1" lang="zh-CN" altLang="en-US" sz="2400" b="1" dirty="0">
              <a:solidFill>
                <a:srgbClr val="FFFFFF"/>
              </a:solidFill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158" name="三角形 146">
            <a:extLst>
              <a:ext uri="{FF2B5EF4-FFF2-40B4-BE49-F238E27FC236}">
                <a16:creationId xmlns:a16="http://schemas.microsoft.com/office/drawing/2014/main" id="{A4530C99-A2AD-584B-BDE5-4B9B1B0FE9AD}"/>
              </a:ext>
            </a:extLst>
          </p:cNvPr>
          <p:cNvSpPr/>
          <p:nvPr/>
        </p:nvSpPr>
        <p:spPr>
          <a:xfrm rot="10800000" flipH="1">
            <a:off x="8094748" y="4005760"/>
            <a:ext cx="273429" cy="636309"/>
          </a:xfrm>
          <a:prstGeom prst="triangle">
            <a:avLst>
              <a:gd name="adj" fmla="val 100000"/>
            </a:avLst>
          </a:prstGeom>
          <a:solidFill>
            <a:srgbClr val="FF2B40">
              <a:lumMod val="75000"/>
            </a:srgb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9" name="文本框 79">
            <a:extLst>
              <a:ext uri="{FF2B5EF4-FFF2-40B4-BE49-F238E27FC236}">
                <a16:creationId xmlns:a16="http://schemas.microsoft.com/office/drawing/2014/main" id="{0D75BB62-05FC-CF45-AF59-9331F5D14642}"/>
              </a:ext>
            </a:extLst>
          </p:cNvPr>
          <p:cNvSpPr txBox="1"/>
          <p:nvPr/>
        </p:nvSpPr>
        <p:spPr>
          <a:xfrm>
            <a:off x="711939" y="3396961"/>
            <a:ext cx="892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400" b="1" i="1" dirty="0">
                <a:solidFill>
                  <a:srgbClr val="3E0B0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2019</a:t>
            </a:r>
            <a:endParaRPr lang="zh-CN" altLang="en-US" sz="2400" b="1" i="1" dirty="0">
              <a:solidFill>
                <a:srgbClr val="3E0B0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0" name="图形 84" descr="上升趋势条形图">
            <a:extLst>
              <a:ext uri="{FF2B5EF4-FFF2-40B4-BE49-F238E27FC236}">
                <a16:creationId xmlns:a16="http://schemas.microsoft.com/office/drawing/2014/main" id="{937D2FBE-25DD-8D4F-8B8B-6083B8FF23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7653" y="3305636"/>
            <a:ext cx="660904" cy="660904"/>
          </a:xfrm>
          <a:prstGeom prst="rect">
            <a:avLst/>
          </a:prstGeom>
        </p:spPr>
      </p:pic>
      <p:pic>
        <p:nvPicPr>
          <p:cNvPr id="161" name="图形 87" descr="上升趋势条形图">
            <a:extLst>
              <a:ext uri="{FF2B5EF4-FFF2-40B4-BE49-F238E27FC236}">
                <a16:creationId xmlns:a16="http://schemas.microsoft.com/office/drawing/2014/main" id="{2661C5B2-2845-C444-BAFA-EF651CEA94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16832" y="2924184"/>
            <a:ext cx="660904" cy="660904"/>
          </a:xfrm>
          <a:prstGeom prst="rect">
            <a:avLst/>
          </a:prstGeom>
        </p:spPr>
      </p:pic>
      <p:pic>
        <p:nvPicPr>
          <p:cNvPr id="162" name="图形 88" descr="上升趋势条形图">
            <a:extLst>
              <a:ext uri="{FF2B5EF4-FFF2-40B4-BE49-F238E27FC236}">
                <a16:creationId xmlns:a16="http://schemas.microsoft.com/office/drawing/2014/main" id="{5B5D4DF3-F9FC-BC47-AAFB-4B46EA0AB2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58209" y="2687894"/>
            <a:ext cx="660904" cy="660904"/>
          </a:xfrm>
          <a:prstGeom prst="rect">
            <a:avLst/>
          </a:prstGeom>
        </p:spPr>
      </p:pic>
      <p:pic>
        <p:nvPicPr>
          <p:cNvPr id="163" name="图形 89" descr="上升趋势条形图">
            <a:extLst>
              <a:ext uri="{FF2B5EF4-FFF2-40B4-BE49-F238E27FC236}">
                <a16:creationId xmlns:a16="http://schemas.microsoft.com/office/drawing/2014/main" id="{840B256E-40EF-6340-8351-78971908DF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33570" y="1305678"/>
            <a:ext cx="660904" cy="660904"/>
          </a:xfrm>
          <a:prstGeom prst="rect">
            <a:avLst/>
          </a:prstGeom>
        </p:spPr>
      </p:pic>
      <p:sp>
        <p:nvSpPr>
          <p:cNvPr id="164" name="文本框 90">
            <a:extLst>
              <a:ext uri="{FF2B5EF4-FFF2-40B4-BE49-F238E27FC236}">
                <a16:creationId xmlns:a16="http://schemas.microsoft.com/office/drawing/2014/main" id="{669427D7-4905-B547-8EC6-7FEA2822A1FE}"/>
              </a:ext>
            </a:extLst>
          </p:cNvPr>
          <p:cNvSpPr txBox="1"/>
          <p:nvPr/>
        </p:nvSpPr>
        <p:spPr>
          <a:xfrm>
            <a:off x="202296" y="1095870"/>
            <a:ext cx="584679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GB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Financial and Operational Risks</a:t>
            </a:r>
          </a:p>
          <a:p>
            <a:pPr>
              <a:defRPr/>
            </a:pPr>
            <a:r>
              <a:rPr lang="en-US" altLang="zh-CN" b="1" dirty="0">
                <a:solidFill>
                  <a:srgbClr val="3E0B0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Short-term risks are manageable, but vigilance is required against liquidity risks.</a:t>
            </a:r>
          </a:p>
          <a:p>
            <a:pPr>
              <a:defRPr/>
            </a:pPr>
            <a:r>
              <a:rPr lang="en-US" altLang="zh-CN" sz="160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Current ratio &gt;1.5, well above the bankruptcy warning threshold (typically &lt;1.0 signals danger).</a:t>
            </a:r>
            <a:endParaRPr lang="en-US" altLang="zh-CN" sz="1600" b="1" dirty="0">
              <a:solidFill>
                <a:srgbClr val="3E0B0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5" name="矩形: 圆角 107">
            <a:extLst>
              <a:ext uri="{FF2B5EF4-FFF2-40B4-BE49-F238E27FC236}">
                <a16:creationId xmlns:a16="http://schemas.microsoft.com/office/drawing/2014/main" id="{07611818-0181-AB48-AE89-21EA7B12EA10}"/>
              </a:ext>
            </a:extLst>
          </p:cNvPr>
          <p:cNvSpPr/>
          <p:nvPr/>
        </p:nvSpPr>
        <p:spPr>
          <a:xfrm>
            <a:off x="8670836" y="4323915"/>
            <a:ext cx="3377079" cy="2397396"/>
          </a:xfrm>
          <a:prstGeom prst="roundRect">
            <a:avLst/>
          </a:prstGeom>
          <a:solidFill>
            <a:srgbClr val="3E0B0E">
              <a:lumMod val="75000"/>
              <a:lumOff val="25000"/>
            </a:srgbClr>
          </a:solidFill>
          <a:ln w="19050" cap="flat" cmpd="sng" algn="ctr">
            <a:noFill/>
            <a:prstDash val="solid"/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7" name="图形 111" descr="剧本">
            <a:extLst>
              <a:ext uri="{FF2B5EF4-FFF2-40B4-BE49-F238E27FC236}">
                <a16:creationId xmlns:a16="http://schemas.microsoft.com/office/drawing/2014/main" id="{CA7C763E-C709-DC4B-862A-B5A2042B21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160483" y="4615518"/>
            <a:ext cx="914400" cy="914400"/>
          </a:xfrm>
          <a:prstGeom prst="rect">
            <a:avLst/>
          </a:prstGeom>
        </p:spPr>
      </p:pic>
      <p:grpSp>
        <p:nvGrpSpPr>
          <p:cNvPr id="168" name="组合 112">
            <a:extLst>
              <a:ext uri="{FF2B5EF4-FFF2-40B4-BE49-F238E27FC236}">
                <a16:creationId xmlns:a16="http://schemas.microsoft.com/office/drawing/2014/main" id="{54B2A58E-54DD-1A4C-A2F0-3106CBAE9475}"/>
              </a:ext>
            </a:extLst>
          </p:cNvPr>
          <p:cNvGrpSpPr/>
          <p:nvPr/>
        </p:nvGrpSpPr>
        <p:grpSpPr>
          <a:xfrm>
            <a:off x="8094747" y="333480"/>
            <a:ext cx="397792" cy="397792"/>
            <a:chOff x="2942985" y="5717058"/>
            <a:chExt cx="714615" cy="714615"/>
          </a:xfrm>
        </p:grpSpPr>
        <p:sp>
          <p:nvSpPr>
            <p:cNvPr id="169" name="椭圆 113">
              <a:extLst>
                <a:ext uri="{FF2B5EF4-FFF2-40B4-BE49-F238E27FC236}">
                  <a16:creationId xmlns:a16="http://schemas.microsoft.com/office/drawing/2014/main" id="{3D448D62-7D3B-8147-BC1D-3F0AA746D3A6}"/>
                </a:ext>
              </a:extLst>
            </p:cNvPr>
            <p:cNvSpPr/>
            <p:nvPr/>
          </p:nvSpPr>
          <p:spPr>
            <a:xfrm>
              <a:off x="2942985" y="5717058"/>
              <a:ext cx="714615" cy="714615"/>
            </a:xfrm>
            <a:prstGeom prst="ellipse">
              <a:avLst/>
            </a:prstGeom>
            <a:solidFill>
              <a:srgbClr val="FF2B40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170" name="图形 114" descr="男人群 纯色填充">
              <a:extLst>
                <a:ext uri="{FF2B5EF4-FFF2-40B4-BE49-F238E27FC236}">
                  <a16:creationId xmlns:a16="http://schemas.microsoft.com/office/drawing/2014/main" id="{4504FAA2-0C12-BC45-8393-07440EE28BF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058713" y="5832786"/>
              <a:ext cx="483159" cy="483159"/>
            </a:xfrm>
            <a:prstGeom prst="rect">
              <a:avLst/>
            </a:prstGeom>
          </p:spPr>
        </p:pic>
      </p:grpSp>
      <p:sp>
        <p:nvSpPr>
          <p:cNvPr id="172" name="箭头: 右 123">
            <a:extLst>
              <a:ext uri="{FF2B5EF4-FFF2-40B4-BE49-F238E27FC236}">
                <a16:creationId xmlns:a16="http://schemas.microsoft.com/office/drawing/2014/main" id="{387DF615-3C92-1C4A-8E5F-858029F19A81}"/>
              </a:ext>
            </a:extLst>
          </p:cNvPr>
          <p:cNvSpPr/>
          <p:nvPr/>
        </p:nvSpPr>
        <p:spPr>
          <a:xfrm>
            <a:off x="2223566" y="6307830"/>
            <a:ext cx="1917734" cy="328443"/>
          </a:xfrm>
          <a:prstGeom prst="rightArrow">
            <a:avLst>
              <a:gd name="adj1" fmla="val 50000"/>
              <a:gd name="adj2" fmla="val 84442"/>
            </a:avLst>
          </a:prstGeom>
          <a:solidFill>
            <a:srgbClr val="FEC34B"/>
          </a:solidFill>
          <a:ln w="254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3" name="文本框 125">
            <a:extLst>
              <a:ext uri="{FF2B5EF4-FFF2-40B4-BE49-F238E27FC236}">
                <a16:creationId xmlns:a16="http://schemas.microsoft.com/office/drawing/2014/main" id="{2E9162D0-1104-FB41-ADF4-057EF3836531}"/>
              </a:ext>
            </a:extLst>
          </p:cNvPr>
          <p:cNvSpPr txBox="1"/>
          <p:nvPr/>
        </p:nvSpPr>
        <p:spPr>
          <a:xfrm>
            <a:off x="8251881" y="553400"/>
            <a:ext cx="3612033" cy="2646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GB" altLang="zh-CN" b="1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Comprehensive Assessment</a:t>
            </a:r>
            <a:r>
              <a:rPr lang="zh-CN" altLang="en-US" b="1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CN" b="1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Low Bankruptcy Risk</a:t>
            </a:r>
            <a:r>
              <a:rPr lang="en-US" altLang="zh-CN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en-US" altLang="zh-CN" sz="120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Unlikely in the near term if strategies are executed and inventory well managed.</a:t>
            </a: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en-US" altLang="zh-CN" sz="1200" dirty="0">
                <a:solidFill>
                  <a:srgbClr val="3E0B0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 a deliberate reduction in inventory proportion, the company maintains resilience even if the pandemic persists long-term or consumer recovery falls short of expectations.</a:t>
            </a:r>
          </a:p>
          <a:p>
            <a:pPr marL="742950" lvl="1" indent="-285750">
              <a:buFont typeface="Wingdings" panose="05000000000000000000" pitchFamily="2" charset="2"/>
              <a:buChar char="ü"/>
              <a:defRPr/>
            </a:pPr>
            <a:r>
              <a:rPr lang="en-US" altLang="zh-CN" b="1" dirty="0">
                <a:solidFill>
                  <a:srgbClr val="3E0B0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Current ratio = </a:t>
            </a:r>
            <a:r>
              <a:rPr lang="en-US" altLang="zh-CN" sz="2000" b="1" dirty="0">
                <a:solidFill>
                  <a:srgbClr val="3E0B0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2.56</a:t>
            </a:r>
          </a:p>
          <a:p>
            <a:pPr marL="742950" lvl="1" indent="-285750">
              <a:buFont typeface="Wingdings" panose="05000000000000000000" pitchFamily="2" charset="2"/>
              <a:buChar char="ü"/>
              <a:defRPr/>
            </a:pPr>
            <a:r>
              <a:rPr lang="en-US" altLang="zh-CN" b="1" dirty="0">
                <a:solidFill>
                  <a:srgbClr val="3E0B0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I.A.R = </a:t>
            </a:r>
            <a:r>
              <a:rPr lang="en-US" altLang="zh-CN" sz="2000" b="1" dirty="0">
                <a:solidFill>
                  <a:srgbClr val="3E0B0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15%</a:t>
            </a:r>
            <a:endParaRPr lang="zh-CN" altLang="en-US" sz="2000" b="1" dirty="0">
              <a:solidFill>
                <a:srgbClr val="3E0B0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defRPr/>
            </a:pPr>
            <a:endParaRPr lang="en-US" altLang="zh-CN" dirty="0">
              <a:solidFill>
                <a:srgbClr val="40404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4" name="文本框 126">
            <a:extLst>
              <a:ext uri="{FF2B5EF4-FFF2-40B4-BE49-F238E27FC236}">
                <a16:creationId xmlns:a16="http://schemas.microsoft.com/office/drawing/2014/main" id="{B48808F3-01F1-EB46-8C92-3BBB5B31D960}"/>
              </a:ext>
            </a:extLst>
          </p:cNvPr>
          <p:cNvSpPr txBox="1"/>
          <p:nvPr/>
        </p:nvSpPr>
        <p:spPr>
          <a:xfrm>
            <a:off x="117117" y="3949951"/>
            <a:ext cx="1716394" cy="13311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dirty="0">
                <a:solidFill>
                  <a:srgbClr val="3E0B0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Current ratio 1.4</a:t>
            </a:r>
            <a:endParaRPr lang="en-US" altLang="zh-CN" sz="1200" dirty="0">
              <a:solidFill>
                <a:srgbClr val="40404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300"/>
              </a:spcBef>
              <a:defRPr/>
            </a:pPr>
            <a:r>
              <a:rPr lang="en-US" altLang="zh-CN" sz="120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Brand positioning controversy declining single store revenue, and adaptability issues in sinking markets</a:t>
            </a:r>
            <a:endParaRPr lang="en-US" altLang="zh-CN" sz="1200" dirty="0">
              <a:solidFill>
                <a:srgbClr val="3E0B0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5" name="文本框 127">
            <a:extLst>
              <a:ext uri="{FF2B5EF4-FFF2-40B4-BE49-F238E27FC236}">
                <a16:creationId xmlns:a16="http://schemas.microsoft.com/office/drawing/2014/main" id="{D22CD22F-9898-0445-BE9F-190E2A6D6F14}"/>
              </a:ext>
            </a:extLst>
          </p:cNvPr>
          <p:cNvSpPr txBox="1"/>
          <p:nvPr/>
        </p:nvSpPr>
        <p:spPr>
          <a:xfrm>
            <a:off x="2404207" y="3001797"/>
            <a:ext cx="892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400" b="1" i="1" dirty="0">
                <a:solidFill>
                  <a:srgbClr val="3E0B0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2020</a:t>
            </a:r>
            <a:endParaRPr lang="zh-CN" altLang="en-US" sz="2400" b="1" i="1" dirty="0">
              <a:solidFill>
                <a:srgbClr val="3E0B0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6" name="文本框 128">
            <a:extLst>
              <a:ext uri="{FF2B5EF4-FFF2-40B4-BE49-F238E27FC236}">
                <a16:creationId xmlns:a16="http://schemas.microsoft.com/office/drawing/2014/main" id="{BFBB00A7-FCA8-3A41-931C-94DFD664F348}"/>
              </a:ext>
            </a:extLst>
          </p:cNvPr>
          <p:cNvSpPr txBox="1"/>
          <p:nvPr/>
        </p:nvSpPr>
        <p:spPr>
          <a:xfrm>
            <a:off x="4498952" y="2770965"/>
            <a:ext cx="892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400" b="1" i="1" dirty="0">
                <a:solidFill>
                  <a:srgbClr val="3E0B0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2021</a:t>
            </a:r>
            <a:endParaRPr lang="zh-CN" altLang="en-US" sz="2400" b="1" i="1" dirty="0">
              <a:solidFill>
                <a:srgbClr val="3E0B0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7" name="文本框 129">
            <a:extLst>
              <a:ext uri="{FF2B5EF4-FFF2-40B4-BE49-F238E27FC236}">
                <a16:creationId xmlns:a16="http://schemas.microsoft.com/office/drawing/2014/main" id="{97FBBCF5-5257-7740-9080-CD0BF4C60770}"/>
              </a:ext>
            </a:extLst>
          </p:cNvPr>
          <p:cNvSpPr txBox="1"/>
          <p:nvPr/>
        </p:nvSpPr>
        <p:spPr>
          <a:xfrm>
            <a:off x="6645896" y="1405297"/>
            <a:ext cx="892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400" b="1" i="1" dirty="0">
                <a:solidFill>
                  <a:srgbClr val="3E0B0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2022</a:t>
            </a:r>
            <a:endParaRPr lang="zh-CN" altLang="en-US" sz="2400" b="1" i="1" dirty="0">
              <a:solidFill>
                <a:srgbClr val="3E0B0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8" name="文本框 130">
            <a:extLst>
              <a:ext uri="{FF2B5EF4-FFF2-40B4-BE49-F238E27FC236}">
                <a16:creationId xmlns:a16="http://schemas.microsoft.com/office/drawing/2014/main" id="{C90B8154-02CC-7349-A9E2-D6734E011755}"/>
              </a:ext>
            </a:extLst>
          </p:cNvPr>
          <p:cNvSpPr txBox="1"/>
          <p:nvPr/>
        </p:nvSpPr>
        <p:spPr>
          <a:xfrm>
            <a:off x="102188" y="5465398"/>
            <a:ext cx="2223804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GB" altLang="zh-CN" sz="16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Intensifying competition </a:t>
            </a:r>
          </a:p>
          <a:p>
            <a:pPr>
              <a:defRPr/>
            </a:pPr>
            <a:r>
              <a:rPr lang="en-GB" altLang="zh-CN" sz="16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Frequent incidents Strategic adjustment</a:t>
            </a:r>
            <a:endParaRPr lang="zh-CN" altLang="en-US" sz="1600" b="1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9" name="文本框 131">
            <a:extLst>
              <a:ext uri="{FF2B5EF4-FFF2-40B4-BE49-F238E27FC236}">
                <a16:creationId xmlns:a16="http://schemas.microsoft.com/office/drawing/2014/main" id="{FEE148D3-2D57-AE43-A502-2D8AF564B2D5}"/>
              </a:ext>
            </a:extLst>
          </p:cNvPr>
          <p:cNvSpPr txBox="1"/>
          <p:nvPr/>
        </p:nvSpPr>
        <p:spPr>
          <a:xfrm>
            <a:off x="1846396" y="3533111"/>
            <a:ext cx="2108153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dirty="0">
                <a:solidFill>
                  <a:srgbClr val="3E0B0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Current ratio 1.5</a:t>
            </a:r>
          </a:p>
          <a:p>
            <a:pPr>
              <a:defRPr/>
            </a:pPr>
            <a:r>
              <a:rPr lang="en-US" altLang="zh-CN" sz="120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During the pandemic, the retail industry generally encountered liquidity pressures</a:t>
            </a:r>
            <a:r>
              <a:rPr lang="en-US" altLang="zh-CN" sz="1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but a 1.5% demonstrates preliminary risk resilience.</a:t>
            </a:r>
          </a:p>
        </p:txBody>
      </p:sp>
      <p:sp>
        <p:nvSpPr>
          <p:cNvPr id="180" name="文本框 132">
            <a:extLst>
              <a:ext uri="{FF2B5EF4-FFF2-40B4-BE49-F238E27FC236}">
                <a16:creationId xmlns:a16="http://schemas.microsoft.com/office/drawing/2014/main" id="{6D79C01D-D31E-8543-BD7B-4D3B5975053C}"/>
              </a:ext>
            </a:extLst>
          </p:cNvPr>
          <p:cNvSpPr txBox="1"/>
          <p:nvPr/>
        </p:nvSpPr>
        <p:spPr>
          <a:xfrm>
            <a:off x="3966824" y="3246756"/>
            <a:ext cx="20583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Current ratio 2.6</a:t>
            </a:r>
          </a:p>
          <a:p>
            <a:pPr>
              <a:defRPr/>
            </a:pPr>
            <a:r>
              <a:rPr lang="en-US" altLang="zh-CN" sz="1200" dirty="0">
                <a:solidFill>
                  <a:srgbClr val="3E0B0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company demonstrates extremely strong short-term solvency</a:t>
            </a:r>
          </a:p>
        </p:txBody>
      </p:sp>
      <p:sp>
        <p:nvSpPr>
          <p:cNvPr id="181" name="文本框 134">
            <a:extLst>
              <a:ext uri="{FF2B5EF4-FFF2-40B4-BE49-F238E27FC236}">
                <a16:creationId xmlns:a16="http://schemas.microsoft.com/office/drawing/2014/main" id="{C8682B7B-9991-804A-A2FF-EEF2B40C927D}"/>
              </a:ext>
            </a:extLst>
          </p:cNvPr>
          <p:cNvSpPr txBox="1"/>
          <p:nvPr/>
        </p:nvSpPr>
        <p:spPr>
          <a:xfrm>
            <a:off x="6017118" y="1899530"/>
            <a:ext cx="2145644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Current ratio 2.1</a:t>
            </a:r>
          </a:p>
          <a:p>
            <a:pPr>
              <a:defRPr/>
            </a:pPr>
            <a:r>
              <a:rPr lang="en-US" altLang="zh-CN" sz="1400" dirty="0">
                <a:solidFill>
                  <a:srgbClr val="3E0B0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reflects the company's shift from a "conservative defense" stance to "proactive expansion", while still maintaining a safety margin.</a:t>
            </a:r>
          </a:p>
        </p:txBody>
      </p:sp>
      <p:sp>
        <p:nvSpPr>
          <p:cNvPr id="182" name="文本框 138">
            <a:extLst>
              <a:ext uri="{FF2B5EF4-FFF2-40B4-BE49-F238E27FC236}">
                <a16:creationId xmlns:a16="http://schemas.microsoft.com/office/drawing/2014/main" id="{B876E6C4-35A4-B64F-817A-2F813A76D85C}"/>
              </a:ext>
            </a:extLst>
          </p:cNvPr>
          <p:cNvSpPr txBox="1"/>
          <p:nvPr/>
        </p:nvSpPr>
        <p:spPr>
          <a:xfrm>
            <a:off x="8732249" y="4482262"/>
            <a:ext cx="33228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12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 it continues to be affected by the pandemic</a:t>
            </a:r>
            <a:endParaRPr lang="zh-CN" altLang="en-US" sz="12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3" name="文本框 139">
            <a:extLst>
              <a:ext uri="{FF2B5EF4-FFF2-40B4-BE49-F238E27FC236}">
                <a16:creationId xmlns:a16="http://schemas.microsoft.com/office/drawing/2014/main" id="{23F351B7-0210-2542-AE59-40AA66DD5F60}"/>
              </a:ext>
            </a:extLst>
          </p:cNvPr>
          <p:cNvSpPr txBox="1"/>
          <p:nvPr/>
        </p:nvSpPr>
        <p:spPr>
          <a:xfrm>
            <a:off x="8849221" y="4679840"/>
            <a:ext cx="2724344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16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Current Ratio = </a:t>
            </a:r>
            <a:r>
              <a:rPr lang="en-US" altLang="zh-CN" sz="24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1.67   </a:t>
            </a:r>
          </a:p>
          <a:p>
            <a:pPr>
              <a:defRPr/>
            </a:pPr>
            <a:r>
              <a:rPr lang="en-US" altLang="zh-CN" sz="16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I.A.R</a:t>
            </a:r>
            <a:r>
              <a:rPr lang="zh-CN" altLang="en-US" sz="16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altLang="zh-CN" sz="24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21.4%</a:t>
            </a:r>
          </a:p>
          <a:p>
            <a:pPr>
              <a:defRPr/>
            </a:pPr>
            <a:r>
              <a:rPr lang="en-US" altLang="zh-CN" sz="14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Even amid persistent declines, with current assets plummeting and liabilities rising, the company maintains a robust defensive position with a ratio still above 1.5.</a:t>
            </a:r>
          </a:p>
        </p:txBody>
      </p:sp>
      <p:sp>
        <p:nvSpPr>
          <p:cNvPr id="184" name="文本框 140">
            <a:extLst>
              <a:ext uri="{FF2B5EF4-FFF2-40B4-BE49-F238E27FC236}">
                <a16:creationId xmlns:a16="http://schemas.microsoft.com/office/drawing/2014/main" id="{D78110D8-70BD-8243-8011-4D3C48B6D202}"/>
              </a:ext>
            </a:extLst>
          </p:cNvPr>
          <p:cNvSpPr txBox="1"/>
          <p:nvPr/>
        </p:nvSpPr>
        <p:spPr>
          <a:xfrm>
            <a:off x="8119596" y="3201081"/>
            <a:ext cx="25166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36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FURTHER</a:t>
            </a:r>
            <a:endParaRPr lang="zh-CN" altLang="en-US" sz="3600" b="1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5" name="文本框 141">
            <a:extLst>
              <a:ext uri="{FF2B5EF4-FFF2-40B4-BE49-F238E27FC236}">
                <a16:creationId xmlns:a16="http://schemas.microsoft.com/office/drawing/2014/main" id="{0F68F007-2288-FE4A-91A9-3105930B26D6}"/>
              </a:ext>
            </a:extLst>
          </p:cNvPr>
          <p:cNvSpPr txBox="1"/>
          <p:nvPr/>
        </p:nvSpPr>
        <p:spPr>
          <a:xfrm>
            <a:off x="2102475" y="6077442"/>
            <a:ext cx="23874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1600" dirty="0">
                <a:solidFill>
                  <a:srgbClr val="3E0B0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Measures for shocks</a:t>
            </a:r>
            <a:endParaRPr lang="zh-CN" altLang="en-US" sz="1600" dirty="0">
              <a:solidFill>
                <a:srgbClr val="3E0B0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6" name="Gear">
            <a:extLst>
              <a:ext uri="{FF2B5EF4-FFF2-40B4-BE49-F238E27FC236}">
                <a16:creationId xmlns:a16="http://schemas.microsoft.com/office/drawing/2014/main" id="{6EF7CE41-B8EE-CB41-9155-9A31587051CB}"/>
              </a:ext>
            </a:extLst>
          </p:cNvPr>
          <p:cNvSpPr/>
          <p:nvPr/>
        </p:nvSpPr>
        <p:spPr>
          <a:xfrm>
            <a:off x="7858654" y="6218257"/>
            <a:ext cx="586176" cy="5862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32" h="21555" extrusionOk="0">
                <a:moveTo>
                  <a:pt x="12837" y="2"/>
                </a:moveTo>
                <a:cubicBezTo>
                  <a:pt x="12731" y="-11"/>
                  <a:pt x="12661" y="38"/>
                  <a:pt x="12588" y="172"/>
                </a:cubicBezTo>
                <a:cubicBezTo>
                  <a:pt x="12292" y="721"/>
                  <a:pt x="11969" y="1258"/>
                  <a:pt x="11661" y="1801"/>
                </a:cubicBezTo>
                <a:cubicBezTo>
                  <a:pt x="11547" y="2001"/>
                  <a:pt x="11418" y="2099"/>
                  <a:pt x="11153" y="2073"/>
                </a:cubicBezTo>
                <a:cubicBezTo>
                  <a:pt x="10691" y="2028"/>
                  <a:pt x="10220" y="2032"/>
                  <a:pt x="9759" y="2112"/>
                </a:cubicBezTo>
                <a:cubicBezTo>
                  <a:pt x="9550" y="2148"/>
                  <a:pt x="9432" y="2095"/>
                  <a:pt x="9318" y="1917"/>
                </a:cubicBezTo>
                <a:cubicBezTo>
                  <a:pt x="8969" y="1370"/>
                  <a:pt x="8594" y="841"/>
                  <a:pt x="8243" y="295"/>
                </a:cubicBezTo>
                <a:cubicBezTo>
                  <a:pt x="8145" y="142"/>
                  <a:pt x="8068" y="122"/>
                  <a:pt x="7905" y="198"/>
                </a:cubicBezTo>
                <a:cubicBezTo>
                  <a:pt x="6845" y="688"/>
                  <a:pt x="5781" y="1174"/>
                  <a:pt x="4712" y="1644"/>
                </a:cubicBezTo>
                <a:cubicBezTo>
                  <a:pt x="4517" y="1730"/>
                  <a:pt x="4517" y="1820"/>
                  <a:pt x="4567" y="1996"/>
                </a:cubicBezTo>
                <a:cubicBezTo>
                  <a:pt x="4742" y="2608"/>
                  <a:pt x="4890" y="3227"/>
                  <a:pt x="5065" y="3839"/>
                </a:cubicBezTo>
                <a:cubicBezTo>
                  <a:pt x="5122" y="4038"/>
                  <a:pt x="5098" y="4170"/>
                  <a:pt x="4932" y="4306"/>
                </a:cubicBezTo>
                <a:cubicBezTo>
                  <a:pt x="4561" y="4610"/>
                  <a:pt x="4227" y="4959"/>
                  <a:pt x="3950" y="5348"/>
                </a:cubicBezTo>
                <a:cubicBezTo>
                  <a:pt x="3802" y="5555"/>
                  <a:pt x="3648" y="5573"/>
                  <a:pt x="3439" y="5530"/>
                </a:cubicBezTo>
                <a:cubicBezTo>
                  <a:pt x="2827" y="5405"/>
                  <a:pt x="2213" y="5295"/>
                  <a:pt x="1605" y="5156"/>
                </a:cubicBezTo>
                <a:cubicBezTo>
                  <a:pt x="1409" y="5111"/>
                  <a:pt x="1325" y="5153"/>
                  <a:pt x="1257" y="5338"/>
                </a:cubicBezTo>
                <a:cubicBezTo>
                  <a:pt x="856" y="6423"/>
                  <a:pt x="449" y="7506"/>
                  <a:pt x="35" y="8586"/>
                </a:cubicBezTo>
                <a:cubicBezTo>
                  <a:pt x="-34" y="8767"/>
                  <a:pt x="-6" y="8857"/>
                  <a:pt x="173" y="8954"/>
                </a:cubicBezTo>
                <a:cubicBezTo>
                  <a:pt x="722" y="9251"/>
                  <a:pt x="1256" y="9574"/>
                  <a:pt x="1798" y="9882"/>
                </a:cubicBezTo>
                <a:cubicBezTo>
                  <a:pt x="2001" y="9997"/>
                  <a:pt x="2093" y="10127"/>
                  <a:pt x="2064" y="10392"/>
                </a:cubicBezTo>
                <a:cubicBezTo>
                  <a:pt x="2014" y="10855"/>
                  <a:pt x="2039" y="11326"/>
                  <a:pt x="2116" y="11788"/>
                </a:cubicBezTo>
                <a:cubicBezTo>
                  <a:pt x="2151" y="11998"/>
                  <a:pt x="2089" y="12115"/>
                  <a:pt x="1913" y="12228"/>
                </a:cubicBezTo>
                <a:cubicBezTo>
                  <a:pt x="1367" y="12578"/>
                  <a:pt x="837" y="12953"/>
                  <a:pt x="291" y="13303"/>
                </a:cubicBezTo>
                <a:cubicBezTo>
                  <a:pt x="136" y="13403"/>
                  <a:pt x="124" y="13482"/>
                  <a:pt x="199" y="13643"/>
                </a:cubicBezTo>
                <a:cubicBezTo>
                  <a:pt x="688" y="14705"/>
                  <a:pt x="1172" y="15768"/>
                  <a:pt x="1642" y="16837"/>
                </a:cubicBezTo>
                <a:cubicBezTo>
                  <a:pt x="1728" y="17034"/>
                  <a:pt x="1818" y="17032"/>
                  <a:pt x="1994" y="16982"/>
                </a:cubicBezTo>
                <a:cubicBezTo>
                  <a:pt x="2605" y="16807"/>
                  <a:pt x="3223" y="16651"/>
                  <a:pt x="3839" y="16489"/>
                </a:cubicBezTo>
                <a:cubicBezTo>
                  <a:pt x="3930" y="16465"/>
                  <a:pt x="4023" y="16451"/>
                  <a:pt x="4118" y="16432"/>
                </a:cubicBezTo>
                <a:cubicBezTo>
                  <a:pt x="4164" y="16485"/>
                  <a:pt x="4202" y="16532"/>
                  <a:pt x="4241" y="16576"/>
                </a:cubicBezTo>
                <a:cubicBezTo>
                  <a:pt x="4568" y="16944"/>
                  <a:pt x="4922" y="17287"/>
                  <a:pt x="5319" y="17573"/>
                </a:cubicBezTo>
                <a:cubicBezTo>
                  <a:pt x="5534" y="17728"/>
                  <a:pt x="5572" y="17885"/>
                  <a:pt x="5524" y="18114"/>
                </a:cubicBezTo>
                <a:cubicBezTo>
                  <a:pt x="5398" y="18725"/>
                  <a:pt x="5287" y="19339"/>
                  <a:pt x="5149" y="19947"/>
                </a:cubicBezTo>
                <a:cubicBezTo>
                  <a:pt x="5105" y="20142"/>
                  <a:pt x="5145" y="20229"/>
                  <a:pt x="5331" y="20297"/>
                </a:cubicBezTo>
                <a:cubicBezTo>
                  <a:pt x="6415" y="20698"/>
                  <a:pt x="7497" y="21106"/>
                  <a:pt x="8576" y="21520"/>
                </a:cubicBezTo>
                <a:cubicBezTo>
                  <a:pt x="8757" y="21589"/>
                  <a:pt x="8847" y="21563"/>
                  <a:pt x="8944" y="21383"/>
                </a:cubicBezTo>
                <a:cubicBezTo>
                  <a:pt x="9241" y="20834"/>
                  <a:pt x="9562" y="20299"/>
                  <a:pt x="9871" y="19757"/>
                </a:cubicBezTo>
                <a:cubicBezTo>
                  <a:pt x="9985" y="19558"/>
                  <a:pt x="10110" y="19452"/>
                  <a:pt x="10378" y="19481"/>
                </a:cubicBezTo>
                <a:cubicBezTo>
                  <a:pt x="10828" y="19528"/>
                  <a:pt x="11291" y="19534"/>
                  <a:pt x="11737" y="19445"/>
                </a:cubicBezTo>
                <a:cubicBezTo>
                  <a:pt x="12009" y="19391"/>
                  <a:pt x="12126" y="19505"/>
                  <a:pt x="12252" y="19698"/>
                </a:cubicBezTo>
                <a:cubicBezTo>
                  <a:pt x="12593" y="20221"/>
                  <a:pt x="12952" y="20733"/>
                  <a:pt x="13290" y="21259"/>
                </a:cubicBezTo>
                <a:cubicBezTo>
                  <a:pt x="13387" y="21411"/>
                  <a:pt x="13463" y="21432"/>
                  <a:pt x="13628" y="21356"/>
                </a:cubicBezTo>
                <a:cubicBezTo>
                  <a:pt x="14687" y="20866"/>
                  <a:pt x="15750" y="20382"/>
                  <a:pt x="16819" y="19912"/>
                </a:cubicBezTo>
                <a:cubicBezTo>
                  <a:pt x="17012" y="19827"/>
                  <a:pt x="17018" y="19738"/>
                  <a:pt x="16967" y="19560"/>
                </a:cubicBezTo>
                <a:cubicBezTo>
                  <a:pt x="16791" y="18948"/>
                  <a:pt x="16644" y="18329"/>
                  <a:pt x="16469" y="17716"/>
                </a:cubicBezTo>
                <a:cubicBezTo>
                  <a:pt x="16412" y="17519"/>
                  <a:pt x="16433" y="17386"/>
                  <a:pt x="16600" y="17250"/>
                </a:cubicBezTo>
                <a:cubicBezTo>
                  <a:pt x="16971" y="16946"/>
                  <a:pt x="17305" y="16598"/>
                  <a:pt x="17584" y="16209"/>
                </a:cubicBezTo>
                <a:cubicBezTo>
                  <a:pt x="17730" y="16006"/>
                  <a:pt x="17880" y="15980"/>
                  <a:pt x="18092" y="16024"/>
                </a:cubicBezTo>
                <a:cubicBezTo>
                  <a:pt x="18703" y="16151"/>
                  <a:pt x="19318" y="16260"/>
                  <a:pt x="19926" y="16398"/>
                </a:cubicBezTo>
                <a:cubicBezTo>
                  <a:pt x="20121" y="16442"/>
                  <a:pt x="20207" y="16404"/>
                  <a:pt x="20276" y="16218"/>
                </a:cubicBezTo>
                <a:cubicBezTo>
                  <a:pt x="20676" y="15133"/>
                  <a:pt x="21084" y="14050"/>
                  <a:pt x="21497" y="12970"/>
                </a:cubicBezTo>
                <a:cubicBezTo>
                  <a:pt x="21566" y="12790"/>
                  <a:pt x="21541" y="12697"/>
                  <a:pt x="21361" y="12600"/>
                </a:cubicBezTo>
                <a:cubicBezTo>
                  <a:pt x="20812" y="12303"/>
                  <a:pt x="20278" y="11982"/>
                  <a:pt x="19736" y="11674"/>
                </a:cubicBezTo>
                <a:cubicBezTo>
                  <a:pt x="19535" y="11559"/>
                  <a:pt x="19439" y="11431"/>
                  <a:pt x="19468" y="11163"/>
                </a:cubicBezTo>
                <a:cubicBezTo>
                  <a:pt x="19519" y="10701"/>
                  <a:pt x="19493" y="10230"/>
                  <a:pt x="19416" y="9768"/>
                </a:cubicBezTo>
                <a:cubicBezTo>
                  <a:pt x="19381" y="9559"/>
                  <a:pt x="19443" y="9442"/>
                  <a:pt x="19620" y="9328"/>
                </a:cubicBezTo>
                <a:cubicBezTo>
                  <a:pt x="20166" y="8978"/>
                  <a:pt x="20694" y="8603"/>
                  <a:pt x="21240" y="8252"/>
                </a:cubicBezTo>
                <a:cubicBezTo>
                  <a:pt x="21393" y="8154"/>
                  <a:pt x="21411" y="8075"/>
                  <a:pt x="21336" y="7912"/>
                </a:cubicBezTo>
                <a:cubicBezTo>
                  <a:pt x="20846" y="6851"/>
                  <a:pt x="20362" y="5788"/>
                  <a:pt x="19892" y="4718"/>
                </a:cubicBezTo>
                <a:cubicBezTo>
                  <a:pt x="19806" y="4523"/>
                  <a:pt x="19717" y="4523"/>
                  <a:pt x="19541" y="4574"/>
                </a:cubicBezTo>
                <a:cubicBezTo>
                  <a:pt x="18917" y="4751"/>
                  <a:pt x="18286" y="4905"/>
                  <a:pt x="17662" y="5080"/>
                </a:cubicBezTo>
                <a:cubicBezTo>
                  <a:pt x="17490" y="5129"/>
                  <a:pt x="17378" y="5103"/>
                  <a:pt x="17261" y="4959"/>
                </a:cubicBezTo>
                <a:cubicBezTo>
                  <a:pt x="16959" y="4585"/>
                  <a:pt x="16599" y="4263"/>
                  <a:pt x="16213" y="3983"/>
                </a:cubicBezTo>
                <a:cubicBezTo>
                  <a:pt x="16001" y="3828"/>
                  <a:pt x="15960" y="3672"/>
                  <a:pt x="16008" y="3442"/>
                </a:cubicBezTo>
                <a:cubicBezTo>
                  <a:pt x="16135" y="2831"/>
                  <a:pt x="16245" y="2217"/>
                  <a:pt x="16383" y="1609"/>
                </a:cubicBezTo>
                <a:cubicBezTo>
                  <a:pt x="16428" y="1413"/>
                  <a:pt x="16387" y="1327"/>
                  <a:pt x="16201" y="1258"/>
                </a:cubicBezTo>
                <a:cubicBezTo>
                  <a:pt x="15118" y="858"/>
                  <a:pt x="14036" y="450"/>
                  <a:pt x="12956" y="36"/>
                </a:cubicBezTo>
                <a:cubicBezTo>
                  <a:pt x="12911" y="19"/>
                  <a:pt x="12873" y="7"/>
                  <a:pt x="12837" y="2"/>
                </a:cubicBezTo>
                <a:close/>
                <a:moveTo>
                  <a:pt x="10766" y="5818"/>
                </a:moveTo>
                <a:cubicBezTo>
                  <a:pt x="13503" y="5818"/>
                  <a:pt x="15722" y="8039"/>
                  <a:pt x="15722" y="10778"/>
                </a:cubicBezTo>
                <a:cubicBezTo>
                  <a:pt x="15722" y="13517"/>
                  <a:pt x="13503" y="15738"/>
                  <a:pt x="10766" y="15738"/>
                </a:cubicBezTo>
                <a:cubicBezTo>
                  <a:pt x="8030" y="15738"/>
                  <a:pt x="5810" y="13517"/>
                  <a:pt x="5810" y="10778"/>
                </a:cubicBezTo>
                <a:cubicBezTo>
                  <a:pt x="5810" y="8039"/>
                  <a:pt x="8030" y="5818"/>
                  <a:pt x="10766" y="5818"/>
                </a:cubicBezTo>
                <a:close/>
              </a:path>
            </a:pathLst>
          </a:custGeom>
          <a:solidFill>
            <a:srgbClr val="FE8C46">
              <a:lumMod val="75000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900" b="0" i="0" u="none" strike="noStrike" kern="0" cap="none" spc="0" normalizeH="0" baseline="0" noProof="0">
              <a:ln>
                <a:noFill/>
              </a:ln>
              <a:solidFill>
                <a:srgbClr val="3E0B0E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7" name="Figure">
            <a:extLst>
              <a:ext uri="{FF2B5EF4-FFF2-40B4-BE49-F238E27FC236}">
                <a16:creationId xmlns:a16="http://schemas.microsoft.com/office/drawing/2014/main" id="{1F2096A0-8099-4442-9F3D-72DCBDEB64D0}"/>
              </a:ext>
            </a:extLst>
          </p:cNvPr>
          <p:cNvSpPr/>
          <p:nvPr/>
        </p:nvSpPr>
        <p:spPr>
          <a:xfrm rot="4676110">
            <a:off x="7141171" y="4538334"/>
            <a:ext cx="2262673" cy="7873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95" h="20880" extrusionOk="0">
                <a:moveTo>
                  <a:pt x="20692" y="15"/>
                </a:moveTo>
                <a:lnTo>
                  <a:pt x="15815" y="1777"/>
                </a:lnTo>
                <a:cubicBezTo>
                  <a:pt x="15486" y="1895"/>
                  <a:pt x="15413" y="2459"/>
                  <a:pt x="15669" y="3023"/>
                </a:cubicBezTo>
                <a:lnTo>
                  <a:pt x="16820" y="5608"/>
                </a:lnTo>
                <a:cubicBezTo>
                  <a:pt x="16089" y="6972"/>
                  <a:pt x="15039" y="8734"/>
                  <a:pt x="13897" y="9839"/>
                </a:cubicBezTo>
                <a:cubicBezTo>
                  <a:pt x="11541" y="12119"/>
                  <a:pt x="9011" y="12001"/>
                  <a:pt x="6910" y="10145"/>
                </a:cubicBezTo>
                <a:cubicBezTo>
                  <a:pt x="4061" y="7630"/>
                  <a:pt x="3239" y="4010"/>
                  <a:pt x="2481" y="3235"/>
                </a:cubicBezTo>
                <a:cubicBezTo>
                  <a:pt x="1960" y="2694"/>
                  <a:pt x="1348" y="2811"/>
                  <a:pt x="873" y="3564"/>
                </a:cubicBezTo>
                <a:cubicBezTo>
                  <a:pt x="-141" y="5138"/>
                  <a:pt x="-305" y="8852"/>
                  <a:pt x="554" y="10944"/>
                </a:cubicBezTo>
                <a:cubicBezTo>
                  <a:pt x="2188" y="15174"/>
                  <a:pt x="4974" y="18841"/>
                  <a:pt x="6865" y="19828"/>
                </a:cubicBezTo>
                <a:cubicBezTo>
                  <a:pt x="9605" y="21497"/>
                  <a:pt x="12262" y="21074"/>
                  <a:pt x="14363" y="19311"/>
                </a:cubicBezTo>
                <a:cubicBezTo>
                  <a:pt x="16555" y="17642"/>
                  <a:pt x="18646" y="13905"/>
                  <a:pt x="19614" y="11907"/>
                </a:cubicBezTo>
                <a:lnTo>
                  <a:pt x="20811" y="14587"/>
                </a:lnTo>
                <a:cubicBezTo>
                  <a:pt x="21067" y="15151"/>
                  <a:pt x="21277" y="14916"/>
                  <a:pt x="21277" y="14046"/>
                </a:cubicBezTo>
                <a:lnTo>
                  <a:pt x="21295" y="1378"/>
                </a:lnTo>
                <a:cubicBezTo>
                  <a:pt x="21295" y="508"/>
                  <a:pt x="21021" y="-103"/>
                  <a:pt x="20692" y="15"/>
                </a:cubicBezTo>
                <a:close/>
              </a:path>
            </a:pathLst>
          </a:custGeom>
          <a:gradFill rotWithShape="1">
            <a:gsLst>
              <a:gs pos="0">
                <a:srgbClr val="FF2B40">
                  <a:satMod val="103000"/>
                  <a:lumMod val="102000"/>
                  <a:tint val="94000"/>
                </a:srgbClr>
              </a:gs>
              <a:gs pos="50000">
                <a:srgbClr val="FF2B40">
                  <a:satMod val="110000"/>
                  <a:lumMod val="100000"/>
                  <a:shade val="100000"/>
                </a:srgbClr>
              </a:gs>
              <a:gs pos="100000">
                <a:srgbClr val="FF2B40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rot="0" spcFirstLastPara="1" vertOverflow="overflow" horzOverflow="overflow" vert="horz" wrap="square" lIns="38100" tIns="38100" rIns="38100" bIns="38100" numCol="1" spcCol="38100" rtlCol="0" fromWordArt="0" anchor="ctr" anchorCtr="0" forceAA="0" compatLnSpc="1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8" name="文本框 3">
            <a:extLst>
              <a:ext uri="{FF2B5EF4-FFF2-40B4-BE49-F238E27FC236}">
                <a16:creationId xmlns:a16="http://schemas.microsoft.com/office/drawing/2014/main" id="{EFAC5335-7B6F-9B49-BA23-DAD73990AEFD}"/>
              </a:ext>
            </a:extLst>
          </p:cNvPr>
          <p:cNvSpPr txBox="1"/>
          <p:nvPr/>
        </p:nvSpPr>
        <p:spPr>
          <a:xfrm>
            <a:off x="10350430" y="2864125"/>
            <a:ext cx="16577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1200" i="1" dirty="0">
                <a:solidFill>
                  <a:srgbClr val="FFFFFF">
                    <a:lumMod val="6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I.A.R</a:t>
            </a:r>
            <a:r>
              <a:rPr lang="zh-CN" altLang="en-US" sz="1200" i="1" dirty="0">
                <a:solidFill>
                  <a:srgbClr val="FFFFFF">
                    <a:lumMod val="6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200" i="1" dirty="0">
                <a:solidFill>
                  <a:srgbClr val="FFFFFF">
                    <a:lumMod val="6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means</a:t>
            </a:r>
            <a:r>
              <a:rPr lang="zh-CN" altLang="en-US" sz="1200" i="1" dirty="0">
                <a:solidFill>
                  <a:srgbClr val="FFFFFF">
                    <a:lumMod val="6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200" b="1" i="1" dirty="0">
                <a:solidFill>
                  <a:srgbClr val="FFFFFF">
                    <a:lumMod val="6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Inventory to Current Assets Ratio</a:t>
            </a:r>
            <a:endParaRPr lang="zh-CN" altLang="en-US" sz="1200" i="1" dirty="0">
              <a:solidFill>
                <a:srgbClr val="FFFFFF">
                  <a:lumMod val="65000"/>
                </a:srgb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9" name="矩形 8">
            <a:extLst>
              <a:ext uri="{FF2B5EF4-FFF2-40B4-BE49-F238E27FC236}">
                <a16:creationId xmlns:a16="http://schemas.microsoft.com/office/drawing/2014/main" id="{06F72629-15A9-804B-A96D-7DDD94AE1C73}"/>
              </a:ext>
            </a:extLst>
          </p:cNvPr>
          <p:cNvSpPr/>
          <p:nvPr/>
        </p:nvSpPr>
        <p:spPr>
          <a:xfrm>
            <a:off x="10324678" y="2917529"/>
            <a:ext cx="65787" cy="406736"/>
          </a:xfrm>
          <a:prstGeom prst="rect">
            <a:avLst/>
          </a:prstGeom>
          <a:solidFill>
            <a:srgbClr val="C00000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0" name="Google Shape;9332;p87">
            <a:extLst>
              <a:ext uri="{FF2B5EF4-FFF2-40B4-BE49-F238E27FC236}">
                <a16:creationId xmlns:a16="http://schemas.microsoft.com/office/drawing/2014/main" id="{F386A522-F4B2-B44B-A1BA-E1AB8DD165DC}"/>
              </a:ext>
            </a:extLst>
          </p:cNvPr>
          <p:cNvSpPr/>
          <p:nvPr/>
        </p:nvSpPr>
        <p:spPr>
          <a:xfrm>
            <a:off x="1390295" y="5504073"/>
            <a:ext cx="115064" cy="99353"/>
          </a:xfrm>
          <a:custGeom>
            <a:avLst/>
            <a:gdLst/>
            <a:ahLst/>
            <a:cxnLst/>
            <a:rect l="l" t="t" r="r" b="b"/>
            <a:pathLst>
              <a:path w="2649" h="2284" extrusionOk="0">
                <a:moveTo>
                  <a:pt x="1303" y="1"/>
                </a:moveTo>
                <a:cubicBezTo>
                  <a:pt x="1078" y="1"/>
                  <a:pt x="846" y="86"/>
                  <a:pt x="648" y="283"/>
                </a:cubicBezTo>
                <a:cubicBezTo>
                  <a:pt x="1" y="911"/>
                  <a:pt x="540" y="1882"/>
                  <a:pt x="1286" y="1882"/>
                </a:cubicBezTo>
                <a:cubicBezTo>
                  <a:pt x="1418" y="1882"/>
                  <a:pt x="1557" y="1852"/>
                  <a:pt x="1696" y="1784"/>
                </a:cubicBezTo>
                <a:lnTo>
                  <a:pt x="2196" y="2284"/>
                </a:lnTo>
                <a:cubicBezTo>
                  <a:pt x="2339" y="2117"/>
                  <a:pt x="2482" y="1974"/>
                  <a:pt x="2649" y="1831"/>
                </a:cubicBezTo>
                <a:lnTo>
                  <a:pt x="2149" y="1331"/>
                </a:lnTo>
                <a:cubicBezTo>
                  <a:pt x="2480" y="634"/>
                  <a:pt x="1918" y="1"/>
                  <a:pt x="1303" y="1"/>
                </a:cubicBezTo>
                <a:close/>
              </a:path>
            </a:pathLst>
          </a:custGeom>
          <a:solidFill>
            <a:srgbClr val="3E0B0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1" name="Google Shape;9333;p87">
            <a:extLst>
              <a:ext uri="{FF2B5EF4-FFF2-40B4-BE49-F238E27FC236}">
                <a16:creationId xmlns:a16="http://schemas.microsoft.com/office/drawing/2014/main" id="{E72331EE-A574-1146-BFF6-55E80AB18460}"/>
              </a:ext>
            </a:extLst>
          </p:cNvPr>
          <p:cNvSpPr/>
          <p:nvPr/>
        </p:nvSpPr>
        <p:spPr>
          <a:xfrm>
            <a:off x="1390426" y="5756721"/>
            <a:ext cx="114933" cy="99180"/>
          </a:xfrm>
          <a:custGeom>
            <a:avLst/>
            <a:gdLst/>
            <a:ahLst/>
            <a:cxnLst/>
            <a:rect l="l" t="t" r="r" b="b"/>
            <a:pathLst>
              <a:path w="2646" h="2280" extrusionOk="0">
                <a:moveTo>
                  <a:pt x="2193" y="0"/>
                </a:moveTo>
                <a:lnTo>
                  <a:pt x="1717" y="501"/>
                </a:lnTo>
                <a:cubicBezTo>
                  <a:pt x="1566" y="427"/>
                  <a:pt x="1419" y="394"/>
                  <a:pt x="1279" y="394"/>
                </a:cubicBezTo>
                <a:cubicBezTo>
                  <a:pt x="515" y="394"/>
                  <a:pt x="1" y="1376"/>
                  <a:pt x="645" y="2001"/>
                </a:cubicBezTo>
                <a:cubicBezTo>
                  <a:pt x="840" y="2196"/>
                  <a:pt x="1069" y="2279"/>
                  <a:pt x="1291" y="2279"/>
                </a:cubicBezTo>
                <a:cubicBezTo>
                  <a:pt x="1909" y="2279"/>
                  <a:pt x="2479" y="1630"/>
                  <a:pt x="2146" y="929"/>
                </a:cubicBezTo>
                <a:lnTo>
                  <a:pt x="2646" y="429"/>
                </a:lnTo>
                <a:cubicBezTo>
                  <a:pt x="2479" y="310"/>
                  <a:pt x="2336" y="167"/>
                  <a:pt x="2193" y="0"/>
                </a:cubicBezTo>
                <a:close/>
              </a:path>
            </a:pathLst>
          </a:custGeom>
          <a:solidFill>
            <a:srgbClr val="3E0B0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2" name="Google Shape;9334;p87">
            <a:extLst>
              <a:ext uri="{FF2B5EF4-FFF2-40B4-BE49-F238E27FC236}">
                <a16:creationId xmlns:a16="http://schemas.microsoft.com/office/drawing/2014/main" id="{5CD23349-779B-CD4F-B617-9E71D9834AA3}"/>
              </a:ext>
            </a:extLst>
          </p:cNvPr>
          <p:cNvSpPr/>
          <p:nvPr/>
        </p:nvSpPr>
        <p:spPr>
          <a:xfrm>
            <a:off x="1657387" y="5503638"/>
            <a:ext cx="115237" cy="99789"/>
          </a:xfrm>
          <a:custGeom>
            <a:avLst/>
            <a:gdLst/>
            <a:ahLst/>
            <a:cxnLst/>
            <a:rect l="l" t="t" r="r" b="b"/>
            <a:pathLst>
              <a:path w="2653" h="2294" extrusionOk="0">
                <a:moveTo>
                  <a:pt x="1362" y="0"/>
                </a:moveTo>
                <a:cubicBezTo>
                  <a:pt x="742" y="0"/>
                  <a:pt x="170" y="645"/>
                  <a:pt x="501" y="1341"/>
                </a:cubicBezTo>
                <a:lnTo>
                  <a:pt x="1" y="1841"/>
                </a:lnTo>
                <a:cubicBezTo>
                  <a:pt x="167" y="1984"/>
                  <a:pt x="310" y="2127"/>
                  <a:pt x="453" y="2294"/>
                </a:cubicBezTo>
                <a:lnTo>
                  <a:pt x="953" y="1794"/>
                </a:lnTo>
                <a:cubicBezTo>
                  <a:pt x="1096" y="1862"/>
                  <a:pt x="1237" y="1892"/>
                  <a:pt x="1371" y="1892"/>
                </a:cubicBezTo>
                <a:cubicBezTo>
                  <a:pt x="2127" y="1892"/>
                  <a:pt x="2652" y="921"/>
                  <a:pt x="2025" y="293"/>
                </a:cubicBezTo>
                <a:cubicBezTo>
                  <a:pt x="1826" y="88"/>
                  <a:pt x="1591" y="0"/>
                  <a:pt x="1362" y="0"/>
                </a:cubicBezTo>
                <a:close/>
              </a:path>
            </a:pathLst>
          </a:custGeom>
          <a:solidFill>
            <a:srgbClr val="3E0B0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3" name="Google Shape;9335;p87">
            <a:extLst>
              <a:ext uri="{FF2B5EF4-FFF2-40B4-BE49-F238E27FC236}">
                <a16:creationId xmlns:a16="http://schemas.microsoft.com/office/drawing/2014/main" id="{A63F15A6-70D9-A24B-B24F-DA36F5F4B49B}"/>
              </a:ext>
            </a:extLst>
          </p:cNvPr>
          <p:cNvSpPr/>
          <p:nvPr/>
        </p:nvSpPr>
        <p:spPr>
          <a:xfrm>
            <a:off x="1524993" y="5446958"/>
            <a:ext cx="113804" cy="110925"/>
          </a:xfrm>
          <a:custGeom>
            <a:avLst/>
            <a:gdLst/>
            <a:ahLst/>
            <a:cxnLst/>
            <a:rect l="l" t="t" r="r" b="b"/>
            <a:pathLst>
              <a:path w="2620" h="2550" extrusionOk="0">
                <a:moveTo>
                  <a:pt x="1310" y="1"/>
                </a:moveTo>
                <a:cubicBezTo>
                  <a:pt x="238" y="1"/>
                  <a:pt x="0" y="1477"/>
                  <a:pt x="1000" y="1835"/>
                </a:cubicBezTo>
                <a:lnTo>
                  <a:pt x="1000" y="2549"/>
                </a:lnTo>
                <a:cubicBezTo>
                  <a:pt x="1096" y="2537"/>
                  <a:pt x="1197" y="2531"/>
                  <a:pt x="1301" y="2531"/>
                </a:cubicBezTo>
                <a:cubicBezTo>
                  <a:pt x="1405" y="2531"/>
                  <a:pt x="1512" y="2537"/>
                  <a:pt x="1620" y="2549"/>
                </a:cubicBezTo>
                <a:lnTo>
                  <a:pt x="1620" y="1835"/>
                </a:lnTo>
                <a:cubicBezTo>
                  <a:pt x="2620" y="1477"/>
                  <a:pt x="2358" y="1"/>
                  <a:pt x="1310" y="1"/>
                </a:cubicBezTo>
                <a:close/>
              </a:path>
            </a:pathLst>
          </a:custGeom>
          <a:solidFill>
            <a:srgbClr val="3E0B0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4" name="Google Shape;9336;p87">
            <a:extLst>
              <a:ext uri="{FF2B5EF4-FFF2-40B4-BE49-F238E27FC236}">
                <a16:creationId xmlns:a16="http://schemas.microsoft.com/office/drawing/2014/main" id="{85F4FBEA-54C3-444B-995F-A7569C4E8F6F}"/>
              </a:ext>
            </a:extLst>
          </p:cNvPr>
          <p:cNvSpPr/>
          <p:nvPr/>
        </p:nvSpPr>
        <p:spPr>
          <a:xfrm>
            <a:off x="1349117" y="5638227"/>
            <a:ext cx="110720" cy="82563"/>
          </a:xfrm>
          <a:custGeom>
            <a:avLst/>
            <a:gdLst/>
            <a:ahLst/>
            <a:cxnLst/>
            <a:rect l="l" t="t" r="r" b="b"/>
            <a:pathLst>
              <a:path w="2549" h="1898" extrusionOk="0">
                <a:moveTo>
                  <a:pt x="956" y="1"/>
                </a:moveTo>
                <a:cubicBezTo>
                  <a:pt x="478" y="1"/>
                  <a:pt x="1" y="342"/>
                  <a:pt x="1" y="938"/>
                </a:cubicBezTo>
                <a:cubicBezTo>
                  <a:pt x="1" y="1550"/>
                  <a:pt x="482" y="1898"/>
                  <a:pt x="961" y="1898"/>
                </a:cubicBezTo>
                <a:cubicBezTo>
                  <a:pt x="1322" y="1898"/>
                  <a:pt x="1681" y="1701"/>
                  <a:pt x="1835" y="1272"/>
                </a:cubicBezTo>
                <a:lnTo>
                  <a:pt x="2549" y="1272"/>
                </a:lnTo>
                <a:cubicBezTo>
                  <a:pt x="2525" y="1057"/>
                  <a:pt x="2525" y="843"/>
                  <a:pt x="2549" y="629"/>
                </a:cubicBezTo>
                <a:lnTo>
                  <a:pt x="1835" y="629"/>
                </a:lnTo>
                <a:cubicBezTo>
                  <a:pt x="1680" y="197"/>
                  <a:pt x="1318" y="1"/>
                  <a:pt x="956" y="1"/>
                </a:cubicBezTo>
                <a:close/>
              </a:path>
            </a:pathLst>
          </a:custGeom>
          <a:solidFill>
            <a:srgbClr val="3E0B0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5" name="Google Shape;9337;p87">
            <a:extLst>
              <a:ext uri="{FF2B5EF4-FFF2-40B4-BE49-F238E27FC236}">
                <a16:creationId xmlns:a16="http://schemas.microsoft.com/office/drawing/2014/main" id="{D4FC45B0-06BD-934A-A033-F6F38C2C7616}"/>
              </a:ext>
            </a:extLst>
          </p:cNvPr>
          <p:cNvSpPr/>
          <p:nvPr/>
        </p:nvSpPr>
        <p:spPr>
          <a:xfrm>
            <a:off x="1524993" y="5802309"/>
            <a:ext cx="113804" cy="110881"/>
          </a:xfrm>
          <a:custGeom>
            <a:avLst/>
            <a:gdLst/>
            <a:ahLst/>
            <a:cxnLst/>
            <a:rect l="l" t="t" r="r" b="b"/>
            <a:pathLst>
              <a:path w="2620" h="2549" extrusionOk="0">
                <a:moveTo>
                  <a:pt x="1000" y="0"/>
                </a:moveTo>
                <a:lnTo>
                  <a:pt x="1000" y="715"/>
                </a:lnTo>
                <a:cubicBezTo>
                  <a:pt x="0" y="1072"/>
                  <a:pt x="238" y="2548"/>
                  <a:pt x="1310" y="2548"/>
                </a:cubicBezTo>
                <a:cubicBezTo>
                  <a:pt x="2358" y="2548"/>
                  <a:pt x="2620" y="1072"/>
                  <a:pt x="1620" y="715"/>
                </a:cubicBezTo>
                <a:lnTo>
                  <a:pt x="1620" y="0"/>
                </a:lnTo>
                <a:cubicBezTo>
                  <a:pt x="1512" y="12"/>
                  <a:pt x="1405" y="18"/>
                  <a:pt x="1301" y="18"/>
                </a:cubicBezTo>
                <a:cubicBezTo>
                  <a:pt x="1197" y="18"/>
                  <a:pt x="1096" y="12"/>
                  <a:pt x="1000" y="0"/>
                </a:cubicBezTo>
                <a:close/>
              </a:path>
            </a:pathLst>
          </a:custGeom>
          <a:solidFill>
            <a:srgbClr val="3E0B0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6" name="Google Shape;9338;p87">
            <a:extLst>
              <a:ext uri="{FF2B5EF4-FFF2-40B4-BE49-F238E27FC236}">
                <a16:creationId xmlns:a16="http://schemas.microsoft.com/office/drawing/2014/main" id="{9676E81F-23D5-A842-A689-C94A449E2E7F}"/>
              </a:ext>
            </a:extLst>
          </p:cNvPr>
          <p:cNvSpPr/>
          <p:nvPr/>
        </p:nvSpPr>
        <p:spPr>
          <a:xfrm>
            <a:off x="1657387" y="5756721"/>
            <a:ext cx="115107" cy="99180"/>
          </a:xfrm>
          <a:custGeom>
            <a:avLst/>
            <a:gdLst/>
            <a:ahLst/>
            <a:cxnLst/>
            <a:rect l="l" t="t" r="r" b="b"/>
            <a:pathLst>
              <a:path w="2650" h="2280" extrusionOk="0">
                <a:moveTo>
                  <a:pt x="453" y="0"/>
                </a:moveTo>
                <a:cubicBezTo>
                  <a:pt x="310" y="167"/>
                  <a:pt x="167" y="310"/>
                  <a:pt x="1" y="429"/>
                </a:cubicBezTo>
                <a:lnTo>
                  <a:pt x="501" y="929"/>
                </a:lnTo>
                <a:cubicBezTo>
                  <a:pt x="168" y="1630"/>
                  <a:pt x="737" y="2279"/>
                  <a:pt x="1365" y="2279"/>
                </a:cubicBezTo>
                <a:cubicBezTo>
                  <a:pt x="1591" y="2279"/>
                  <a:pt x="1823" y="2196"/>
                  <a:pt x="2025" y="2001"/>
                </a:cubicBezTo>
                <a:cubicBezTo>
                  <a:pt x="2649" y="1376"/>
                  <a:pt x="2132" y="394"/>
                  <a:pt x="1382" y="394"/>
                </a:cubicBezTo>
                <a:cubicBezTo>
                  <a:pt x="1245" y="394"/>
                  <a:pt x="1100" y="427"/>
                  <a:pt x="953" y="501"/>
                </a:cubicBezTo>
                <a:lnTo>
                  <a:pt x="453" y="0"/>
                </a:lnTo>
                <a:close/>
              </a:path>
            </a:pathLst>
          </a:custGeom>
          <a:solidFill>
            <a:srgbClr val="3E0B0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7" name="Google Shape;9339;p87">
            <a:extLst>
              <a:ext uri="{FF2B5EF4-FFF2-40B4-BE49-F238E27FC236}">
                <a16:creationId xmlns:a16="http://schemas.microsoft.com/office/drawing/2014/main" id="{157C1DCC-4583-BF4D-AF58-BA4FFB9300AE}"/>
              </a:ext>
            </a:extLst>
          </p:cNvPr>
          <p:cNvSpPr/>
          <p:nvPr/>
        </p:nvSpPr>
        <p:spPr>
          <a:xfrm>
            <a:off x="1702910" y="5638619"/>
            <a:ext cx="123143" cy="82345"/>
          </a:xfrm>
          <a:custGeom>
            <a:avLst/>
            <a:gdLst/>
            <a:ahLst/>
            <a:cxnLst/>
            <a:rect l="l" t="t" r="r" b="b"/>
            <a:pathLst>
              <a:path w="2835" h="1893" extrusionOk="0">
                <a:moveTo>
                  <a:pt x="1620" y="1"/>
                </a:moveTo>
                <a:cubicBezTo>
                  <a:pt x="1215" y="1"/>
                  <a:pt x="858" y="263"/>
                  <a:pt x="739" y="644"/>
                </a:cubicBezTo>
                <a:lnTo>
                  <a:pt x="0" y="644"/>
                </a:lnTo>
                <a:cubicBezTo>
                  <a:pt x="24" y="834"/>
                  <a:pt x="24" y="1048"/>
                  <a:pt x="0" y="1263"/>
                </a:cubicBezTo>
                <a:lnTo>
                  <a:pt x="739" y="1263"/>
                </a:lnTo>
                <a:cubicBezTo>
                  <a:pt x="875" y="1670"/>
                  <a:pt x="1251" y="1892"/>
                  <a:pt x="1629" y="1892"/>
                </a:cubicBezTo>
                <a:cubicBezTo>
                  <a:pt x="1913" y="1892"/>
                  <a:pt x="2198" y="1767"/>
                  <a:pt x="2382" y="1501"/>
                </a:cubicBezTo>
                <a:cubicBezTo>
                  <a:pt x="2834" y="882"/>
                  <a:pt x="2382" y="1"/>
                  <a:pt x="1620" y="1"/>
                </a:cubicBezTo>
                <a:close/>
              </a:path>
            </a:pathLst>
          </a:custGeom>
          <a:solidFill>
            <a:srgbClr val="3E0B0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8" name="Google Shape;9340;p87">
            <a:extLst>
              <a:ext uri="{FF2B5EF4-FFF2-40B4-BE49-F238E27FC236}">
                <a16:creationId xmlns:a16="http://schemas.microsoft.com/office/drawing/2014/main" id="{543F314E-FE2C-234B-8627-22278717B424}"/>
              </a:ext>
            </a:extLst>
          </p:cNvPr>
          <p:cNvSpPr/>
          <p:nvPr/>
        </p:nvSpPr>
        <p:spPr>
          <a:xfrm>
            <a:off x="1453626" y="5584766"/>
            <a:ext cx="223439" cy="190835"/>
          </a:xfrm>
          <a:custGeom>
            <a:avLst/>
            <a:gdLst/>
            <a:ahLst/>
            <a:cxnLst/>
            <a:rect l="l" t="t" r="r" b="b"/>
            <a:pathLst>
              <a:path w="5144" h="4387" extrusionOk="0">
                <a:moveTo>
                  <a:pt x="3161" y="624"/>
                </a:moveTo>
                <a:cubicBezTo>
                  <a:pt x="3389" y="624"/>
                  <a:pt x="3599" y="897"/>
                  <a:pt x="3406" y="1143"/>
                </a:cubicBezTo>
                <a:lnTo>
                  <a:pt x="3144" y="1429"/>
                </a:lnTo>
                <a:lnTo>
                  <a:pt x="3406" y="1739"/>
                </a:lnTo>
                <a:cubicBezTo>
                  <a:pt x="3501" y="1858"/>
                  <a:pt x="3501" y="2024"/>
                  <a:pt x="3406" y="2144"/>
                </a:cubicBezTo>
                <a:lnTo>
                  <a:pt x="3144" y="2429"/>
                </a:lnTo>
                <a:lnTo>
                  <a:pt x="3406" y="2739"/>
                </a:lnTo>
                <a:cubicBezTo>
                  <a:pt x="3501" y="2858"/>
                  <a:pt x="3501" y="3025"/>
                  <a:pt x="3406" y="3144"/>
                </a:cubicBezTo>
                <a:lnTo>
                  <a:pt x="2977" y="3644"/>
                </a:lnTo>
                <a:cubicBezTo>
                  <a:pt x="2911" y="3722"/>
                  <a:pt x="2831" y="3755"/>
                  <a:pt x="2752" y="3755"/>
                </a:cubicBezTo>
                <a:cubicBezTo>
                  <a:pt x="2521" y="3755"/>
                  <a:pt x="2305" y="3470"/>
                  <a:pt x="2501" y="3239"/>
                </a:cubicBezTo>
                <a:lnTo>
                  <a:pt x="2763" y="2929"/>
                </a:lnTo>
                <a:lnTo>
                  <a:pt x="2501" y="2644"/>
                </a:lnTo>
                <a:cubicBezTo>
                  <a:pt x="2405" y="2525"/>
                  <a:pt x="2405" y="2358"/>
                  <a:pt x="2501" y="2239"/>
                </a:cubicBezTo>
                <a:lnTo>
                  <a:pt x="2763" y="1953"/>
                </a:lnTo>
                <a:lnTo>
                  <a:pt x="2501" y="1643"/>
                </a:lnTo>
                <a:cubicBezTo>
                  <a:pt x="2405" y="1524"/>
                  <a:pt x="2405" y="1358"/>
                  <a:pt x="2501" y="1239"/>
                </a:cubicBezTo>
                <a:lnTo>
                  <a:pt x="2929" y="738"/>
                </a:lnTo>
                <a:cubicBezTo>
                  <a:pt x="2997" y="658"/>
                  <a:pt x="3080" y="624"/>
                  <a:pt x="3161" y="624"/>
                </a:cubicBezTo>
                <a:close/>
                <a:moveTo>
                  <a:pt x="2953" y="0"/>
                </a:moveTo>
                <a:cubicBezTo>
                  <a:pt x="1000" y="0"/>
                  <a:pt x="0" y="2358"/>
                  <a:pt x="1381" y="3739"/>
                </a:cubicBezTo>
                <a:cubicBezTo>
                  <a:pt x="1828" y="4186"/>
                  <a:pt x="2380" y="4386"/>
                  <a:pt x="2922" y="4386"/>
                </a:cubicBezTo>
                <a:cubicBezTo>
                  <a:pt x="4054" y="4386"/>
                  <a:pt x="5144" y="3512"/>
                  <a:pt x="5144" y="2191"/>
                </a:cubicBezTo>
                <a:cubicBezTo>
                  <a:pt x="5144" y="977"/>
                  <a:pt x="4168" y="0"/>
                  <a:pt x="2953" y="0"/>
                </a:cubicBezTo>
                <a:close/>
              </a:path>
            </a:pathLst>
          </a:custGeom>
          <a:solidFill>
            <a:srgbClr val="3E0B0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99" name="图形 19" descr="下降趋势">
            <a:extLst>
              <a:ext uri="{FF2B5EF4-FFF2-40B4-BE49-F238E27FC236}">
                <a16:creationId xmlns:a16="http://schemas.microsoft.com/office/drawing/2014/main" id="{FACC089F-8CE3-CE42-8AD0-C3662EF9575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661196" y="4386559"/>
            <a:ext cx="817312" cy="817312"/>
          </a:xfrm>
          <a:prstGeom prst="rect">
            <a:avLst/>
          </a:prstGeom>
        </p:spPr>
      </p:pic>
      <p:pic>
        <p:nvPicPr>
          <p:cNvPr id="200" name="图形 25" descr="上升趋势">
            <a:extLst>
              <a:ext uri="{FF2B5EF4-FFF2-40B4-BE49-F238E27FC236}">
                <a16:creationId xmlns:a16="http://schemas.microsoft.com/office/drawing/2014/main" id="{831E92C9-8EA0-7A4E-A822-0D5E29B4DAE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975020" y="2344573"/>
            <a:ext cx="785414" cy="785414"/>
          </a:xfrm>
          <a:prstGeom prst="rect">
            <a:avLst/>
          </a:prstGeom>
        </p:spPr>
      </p:pic>
      <p:pic>
        <p:nvPicPr>
          <p:cNvPr id="201" name="Picture 4">
            <a:extLst>
              <a:ext uri="{FF2B5EF4-FFF2-40B4-BE49-F238E27FC236}">
                <a16:creationId xmlns:a16="http://schemas.microsoft.com/office/drawing/2014/main" id="{DF7869D2-5DAE-FA4D-B844-6A52D0698C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3648" y="5418999"/>
            <a:ext cx="595070" cy="595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17564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3514BC2-EE77-AA4F-8797-89AB5525C74C}"/>
              </a:ext>
            </a:extLst>
          </p:cNvPr>
          <p:cNvGrpSpPr/>
          <p:nvPr/>
        </p:nvGrpSpPr>
        <p:grpSpPr>
          <a:xfrm>
            <a:off x="407368" y="2208351"/>
            <a:ext cx="5400600" cy="2441298"/>
            <a:chOff x="407368" y="1627904"/>
            <a:chExt cx="5400600" cy="2441298"/>
          </a:xfrm>
        </p:grpSpPr>
        <p:sp>
          <p:nvSpPr>
            <p:cNvPr id="5" name="文本占位符 1">
              <a:extLst>
                <a:ext uri="{FF2B5EF4-FFF2-40B4-BE49-F238E27FC236}">
                  <a16:creationId xmlns:a16="http://schemas.microsoft.com/office/drawing/2014/main" id="{CB4FCCE3-51B6-4E42-A3D2-2F0E3C2F920C}"/>
                </a:ext>
              </a:extLst>
            </p:cNvPr>
            <p:cNvSpPr txBox="1">
              <a:spLocks/>
            </p:cNvSpPr>
            <p:nvPr/>
          </p:nvSpPr>
          <p:spPr>
            <a:xfrm>
              <a:off x="407368" y="1666377"/>
              <a:ext cx="1440758" cy="784830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11500" kern="1200">
                  <a:solidFill>
                    <a:schemeClr val="bg1"/>
                  </a:solidFill>
                  <a:latin typeface="Times New Roman" panose="02020603050405020304" pitchFamily="18" charset="0"/>
                  <a:ea typeface="KaiTi" panose="02010609060101010101" pitchFamily="49" charset="-122"/>
                  <a:cs typeface="Times New Roman" panose="02020603050405020304" pitchFamily="18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KaiTi" panose="02010609060101010101" pitchFamily="49" charset="-122"/>
                  <a:ea typeface="KaiTi" panose="02010609060101010101" pitchFamily="49" charset="-122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KaiTi" panose="02010609060101010101" pitchFamily="49" charset="-122"/>
                  <a:ea typeface="KaiTi" panose="02010609060101010101" pitchFamily="49" charset="-122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KaiTi" panose="02010609060101010101" pitchFamily="49" charset="-122"/>
                  <a:ea typeface="KaiTi" panose="02010609060101010101" pitchFamily="49" charset="-122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KaiTi" panose="02010609060101010101" pitchFamily="49" charset="-122"/>
                  <a:ea typeface="KaiTi" panose="02010609060101010101" pitchFamily="49" charset="-122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5000" b="1" dirty="0"/>
                <a:t>05</a:t>
              </a:r>
              <a:endParaRPr lang="zh-CN" altLang="en-US" sz="5000" b="1" dirty="0"/>
            </a:p>
          </p:txBody>
        </p:sp>
        <p:sp>
          <p:nvSpPr>
            <p:cNvPr id="9" name="文本占位符 2">
              <a:extLst>
                <a:ext uri="{FF2B5EF4-FFF2-40B4-BE49-F238E27FC236}">
                  <a16:creationId xmlns:a16="http://schemas.microsoft.com/office/drawing/2014/main" id="{828F1C92-8561-F84B-A6C6-B8027CDB314A}"/>
                </a:ext>
              </a:extLst>
            </p:cNvPr>
            <p:cNvSpPr txBox="1">
              <a:spLocks/>
            </p:cNvSpPr>
            <p:nvPr/>
          </p:nvSpPr>
          <p:spPr>
            <a:xfrm>
              <a:off x="1848126" y="1627904"/>
              <a:ext cx="3671810" cy="861774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>
              <a:lvl1pPr marL="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8000" kern="1200">
                  <a:solidFill>
                    <a:schemeClr val="bg1"/>
                  </a:solidFill>
                  <a:latin typeface="Times New Roman" panose="02020603050405020304" pitchFamily="18" charset="0"/>
                  <a:ea typeface="+mj-ea"/>
                  <a:cs typeface="Times New Roman" panose="02020603050405020304" pitchFamily="18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KaiTi" panose="02010609060101010101" pitchFamily="49" charset="-122"/>
                  <a:ea typeface="KaiTi" panose="02010609060101010101" pitchFamily="49" charset="-122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KaiTi" panose="02010609060101010101" pitchFamily="49" charset="-122"/>
                  <a:ea typeface="KaiTi" panose="02010609060101010101" pitchFamily="49" charset="-122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KaiTi" panose="02010609060101010101" pitchFamily="49" charset="-122"/>
                  <a:ea typeface="KaiTi" panose="02010609060101010101" pitchFamily="49" charset="-122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KaiTi" panose="02010609060101010101" pitchFamily="49" charset="-122"/>
                  <a:ea typeface="KaiTi" panose="02010609060101010101" pitchFamily="49" charset="-122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altLang="zh-CN" sz="5000" b="1" dirty="0">
                  <a:ea typeface="KaiTi" panose="02010609060101010101" pitchFamily="49" charset="-122"/>
                </a:rPr>
                <a:t>Extension</a:t>
              </a:r>
              <a:endParaRPr lang="zh-CN" altLang="en-US" sz="5000" b="1" dirty="0">
                <a:ea typeface="KaiTi" panose="02010609060101010101" pitchFamily="49" charset="-122"/>
              </a:endParaRPr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2FE0CAA3-3646-8445-B4D4-82F80A075230}"/>
                </a:ext>
              </a:extLst>
            </p:cNvPr>
            <p:cNvSpPr/>
            <p:nvPr/>
          </p:nvSpPr>
          <p:spPr>
            <a:xfrm>
              <a:off x="407368" y="2788797"/>
              <a:ext cx="5400600" cy="1280405"/>
            </a:xfrm>
            <a:prstGeom prst="roundRect">
              <a:avLst>
                <a:gd name="adj" fmla="val 5488"/>
              </a:avLst>
            </a:prstGeom>
            <a:noFill/>
            <a:ln w="12700">
              <a:noFill/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8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Can you think of a trading strategy to profit from this deal 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023439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A07AE7A-E517-274D-B91B-CB293D73CEF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67408" y="181801"/>
            <a:ext cx="7848872" cy="503999"/>
          </a:xfrm>
        </p:spPr>
        <p:txBody>
          <a:bodyPr/>
          <a:lstStyle/>
          <a:p>
            <a:r>
              <a:rPr lang="en-US" altLang="zh-CN" b="1" dirty="0"/>
              <a:t>4.1 S</a:t>
            </a:r>
            <a:r>
              <a:rPr lang="en-US" altLang="zh-CN" sz="2800" b="1" dirty="0"/>
              <a:t>trategy One: </a:t>
            </a:r>
            <a:r>
              <a:rPr lang="en-US" altLang="zh-CN" sz="2800" b="1" dirty="0">
                <a:solidFill>
                  <a:schemeClr val="accent1"/>
                </a:solidFill>
              </a:rPr>
              <a:t>Learn Corporate Finance</a:t>
            </a:r>
            <a:r>
              <a:rPr lang="zh-CN" altLang="en-US" sz="2800" b="1" dirty="0">
                <a:solidFill>
                  <a:schemeClr val="accent1"/>
                </a:solidFill>
              </a:rPr>
              <a:t> </a:t>
            </a:r>
            <a:r>
              <a:rPr lang="en-US" altLang="zh-CN" sz="2800" b="1" dirty="0">
                <a:solidFill>
                  <a:schemeClr val="accent1"/>
                </a:solidFill>
              </a:rPr>
              <a:t>!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ea typeface="思源黑体 Normal" panose="020B0400000000000000" pitchFamily="34" charset="-122"/>
              <a:sym typeface="思源黑体 CN" panose="020B0500000000000000" pitchFamily="34" charset="-122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BC9027D-A7F8-2647-8EC2-895944D04F61}"/>
              </a:ext>
            </a:extLst>
          </p:cNvPr>
          <p:cNvGrpSpPr/>
          <p:nvPr/>
        </p:nvGrpSpPr>
        <p:grpSpPr>
          <a:xfrm>
            <a:off x="1798069" y="908525"/>
            <a:ext cx="8595861" cy="5767674"/>
            <a:chOff x="1798068" y="892860"/>
            <a:chExt cx="8595861" cy="5767674"/>
          </a:xfrm>
        </p:grpSpPr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78C748D3-FCEB-A347-8090-584DB249CB8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98068" y="1844824"/>
              <a:ext cx="8595861" cy="4202300"/>
            </a:xfrm>
            <a:prstGeom prst="rect">
              <a:avLst/>
            </a:prstGeom>
          </p:spPr>
        </p:pic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FD9724CC-C245-674E-B68A-45A73A208C93}"/>
                </a:ext>
              </a:extLst>
            </p:cNvPr>
            <p:cNvSpPr txBox="1"/>
            <p:nvPr/>
          </p:nvSpPr>
          <p:spPr>
            <a:xfrm>
              <a:off x="3905700" y="892860"/>
              <a:ext cx="4380596" cy="73866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/>
              </a:solidFill>
              <a:prstDash val="dashDot"/>
            </a:ln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3E0B0E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Predicted Stock Range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3E0B0E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¥ </a:t>
              </a:r>
              <a:r>
                <a:rPr lang="en-CA" sz="1400" dirty="0">
                  <a:solidFill>
                    <a:srgbClr val="3E0B0E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10</a:t>
              </a:r>
              <a:r>
                <a:rPr kumimoji="0" lang="en-CA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3E0B0E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.21 </a:t>
              </a:r>
              <a:r>
                <a:rPr lang="en-US" altLang="zh-CN" sz="1400" dirty="0">
                  <a:solidFill>
                    <a:srgbClr val="3E0B0E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-</a:t>
              </a:r>
              <a:r>
                <a:rPr kumimoji="0" lang="en-CA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3E0B0E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 35.23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3E0B0E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400" dirty="0">
                  <a:solidFill>
                    <a:srgbClr val="3E0B0E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HK$ </a:t>
              </a:r>
              <a:r>
                <a:rPr lang="en-CA" sz="1400" dirty="0">
                  <a:solidFill>
                    <a:srgbClr val="3E0B0E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11</a:t>
              </a:r>
              <a:r>
                <a:rPr kumimoji="0" lang="en-CA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3E0B0E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.84 </a:t>
              </a:r>
              <a:r>
                <a:rPr lang="en-US" altLang="zh-CN" sz="1400" dirty="0">
                  <a:solidFill>
                    <a:srgbClr val="3E0B0E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-</a:t>
              </a:r>
              <a:r>
                <a:rPr kumimoji="0" lang="en-CA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3E0B0E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 40.87 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3E0B0E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It's much more likely to be at a high level.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7EA8ECC2-3D03-E14D-9202-89CB09C6DF2E}"/>
                </a:ext>
              </a:extLst>
            </p:cNvPr>
            <p:cNvSpPr txBox="1"/>
            <p:nvPr/>
          </p:nvSpPr>
          <p:spPr>
            <a:xfrm>
              <a:off x="1798068" y="6260424"/>
              <a:ext cx="8595861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Buy MINISO directly after listing and wait for the </a:t>
              </a:r>
              <a:r>
                <a:rPr lang="en-US" sz="2000" b="1" i="1" dirty="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rose of time to bloom</a:t>
              </a:r>
              <a:r>
                <a:rPr lang="en-US" sz="2000" dirty="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.</a:t>
              </a:r>
              <a:endParaRPr lang="en-CN" sz="20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70" name="shape 10">
            <a:extLst>
              <a:ext uri="{FF2B5EF4-FFF2-40B4-BE49-F238E27FC236}">
                <a16:creationId xmlns:a16="http://schemas.microsoft.com/office/drawing/2014/main" id="{A7C6096A-DD8C-0C46-AEFA-87D5B8B7778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32" t="4121" r="9666" b="2782"/>
          <a:stretch/>
        </p:blipFill>
        <p:spPr>
          <a:xfrm>
            <a:off x="10920536" y="3337607"/>
            <a:ext cx="1068486" cy="1248063"/>
          </a:xfrm>
          <a:prstGeom prst="rect">
            <a:avLst/>
          </a:prstGeom>
        </p:spPr>
      </p:pic>
      <p:sp>
        <p:nvSpPr>
          <p:cNvPr id="71" name="Slide Number Placeholder 2">
            <a:extLst>
              <a:ext uri="{FF2B5EF4-FFF2-40B4-BE49-F238E27FC236}">
                <a16:creationId xmlns:a16="http://schemas.microsoft.com/office/drawing/2014/main" id="{2C510C7A-807D-3143-B518-B61EF8B45E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228" y="6416675"/>
            <a:ext cx="654323" cy="365125"/>
          </a:xfrm>
        </p:spPr>
        <p:txBody>
          <a:bodyPr/>
          <a:lstStyle/>
          <a:p>
            <a:fld id="{37F3F4A9-0F58-437F-968E-A13FC12BE5D0}" type="slidenum">
              <a:rPr lang="zh-CN" altLang="en-US" smtClean="0"/>
              <a:pPr/>
              <a:t>32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88016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A07AE7A-E517-274D-B91B-CB293D73CEF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67408" y="181801"/>
            <a:ext cx="8856984" cy="503999"/>
          </a:xfrm>
        </p:spPr>
        <p:txBody>
          <a:bodyPr/>
          <a:lstStyle/>
          <a:p>
            <a:r>
              <a:rPr lang="en-US" altLang="zh-CN" b="1" dirty="0"/>
              <a:t>4.2 S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trategy Two: </a:t>
            </a:r>
            <a:r>
              <a:rPr lang="en-US" altLang="zh-CN" b="1" dirty="0">
                <a:solidFill>
                  <a:schemeClr val="accent1"/>
                </a:solidFill>
              </a:rPr>
              <a:t>Q</a:t>
            </a:r>
            <a:r>
              <a:rPr lang="en-US" altLang="zh-CN" sz="28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uantitative </a:t>
            </a:r>
            <a:r>
              <a:rPr lang="en-US" altLang="zh-CN" b="1" dirty="0">
                <a:solidFill>
                  <a:schemeClr val="accent1"/>
                </a:solidFill>
              </a:rPr>
              <a:t>S</a:t>
            </a:r>
            <a:r>
              <a:rPr lang="en-US" altLang="zh-CN" sz="28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trategy</a:t>
            </a:r>
            <a:r>
              <a:rPr lang="zh-CN" altLang="en-US" sz="28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zh-CN" altLang="en-US" sz="28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HF Trading !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imes New Roman" panose="02020603050405020304" pitchFamily="18" charset="0"/>
              <a:ea typeface="思源黑体 Normal" panose="020B0400000000000000" pitchFamily="34" charset="-122"/>
              <a:cs typeface="Times New Roman" panose="02020603050405020304" pitchFamily="18" charset="0"/>
              <a:sym typeface="思源黑体 CN" panose="020B0500000000000000" pitchFamily="34" charset="-122"/>
            </a:endParaRPr>
          </a:p>
        </p:txBody>
      </p:sp>
      <p:sp>
        <p:nvSpPr>
          <p:cNvPr id="71" name="Slide Number Placeholder 2">
            <a:extLst>
              <a:ext uri="{FF2B5EF4-FFF2-40B4-BE49-F238E27FC236}">
                <a16:creationId xmlns:a16="http://schemas.microsoft.com/office/drawing/2014/main" id="{2C510C7A-807D-3143-B518-B61EF8B45E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228" y="6416675"/>
            <a:ext cx="654323" cy="365125"/>
          </a:xfrm>
        </p:spPr>
        <p:txBody>
          <a:bodyPr/>
          <a:lstStyle/>
          <a:p>
            <a:fld id="{37F3F4A9-0F58-437F-968E-A13FC12BE5D0}" type="slidenum">
              <a:rPr lang="zh-CN" altLang="en-US" smtClean="0"/>
              <a:pPr/>
              <a:t>33</a:t>
            </a:fld>
            <a:endParaRPr lang="zh-CN" altLang="en-US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CD8BADA-C148-2442-B207-CC4B5D014BBC}"/>
              </a:ext>
            </a:extLst>
          </p:cNvPr>
          <p:cNvGrpSpPr/>
          <p:nvPr/>
        </p:nvGrpSpPr>
        <p:grpSpPr>
          <a:xfrm>
            <a:off x="836560" y="2276872"/>
            <a:ext cx="10518879" cy="1792605"/>
            <a:chOff x="834349" y="2204864"/>
            <a:chExt cx="10518879" cy="1792605"/>
          </a:xfrm>
        </p:grpSpPr>
        <p:sp>
          <p:nvSpPr>
            <p:cNvPr id="9" name="圆角矩形 1">
              <a:extLst>
                <a:ext uri="{FF2B5EF4-FFF2-40B4-BE49-F238E27FC236}">
                  <a16:creationId xmlns:a16="http://schemas.microsoft.com/office/drawing/2014/main" id="{D98742D4-8561-D545-84E6-C4D3BD6EB71E}"/>
                </a:ext>
              </a:extLst>
            </p:cNvPr>
            <p:cNvSpPr/>
            <p:nvPr/>
          </p:nvSpPr>
          <p:spPr>
            <a:xfrm>
              <a:off x="834349" y="2406477"/>
              <a:ext cx="1803361" cy="1389380"/>
            </a:xfrm>
            <a:prstGeom prst="roundRect">
              <a:avLst>
                <a:gd name="adj" fmla="val 6670"/>
              </a:avLst>
            </a:prstGeom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History data from 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NYSE</a:t>
              </a:r>
              <a:r>
                <a:rPr kumimoji="0" lang="zh-CN" altLang="en-US" sz="160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kumimoji="0" lang="en-US" altLang="zh-CN" sz="160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&amp;</a:t>
              </a:r>
              <a:r>
                <a:rPr kumimoji="0" lang="zh-CN" altLang="en-US" sz="160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kumimoji="0" lang="en-US" altLang="zh-CN" sz="160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HKEX</a:t>
              </a:r>
              <a:endParaRPr lang="en-US" altLang="zh-CN" sz="16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&amp;</a:t>
              </a:r>
              <a:r>
                <a:rPr kumimoji="0" lang="zh-CN" altLang="en-US" sz="160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kumimoji="0" lang="en-US" altLang="zh-CN" sz="160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other EX</a:t>
              </a:r>
            </a:p>
          </p:txBody>
        </p:sp>
        <p:sp>
          <p:nvSpPr>
            <p:cNvPr id="10" name="圆角矩形 2">
              <a:extLst>
                <a:ext uri="{FF2B5EF4-FFF2-40B4-BE49-F238E27FC236}">
                  <a16:creationId xmlns:a16="http://schemas.microsoft.com/office/drawing/2014/main" id="{0A225517-F423-A743-B315-ECBA14325EE8}"/>
                </a:ext>
              </a:extLst>
            </p:cNvPr>
            <p:cNvSpPr/>
            <p:nvPr/>
          </p:nvSpPr>
          <p:spPr>
            <a:xfrm>
              <a:off x="3431704" y="2204864"/>
              <a:ext cx="2243468" cy="1792605"/>
            </a:xfrm>
            <a:prstGeom prst="roundRect">
              <a:avLst>
                <a:gd name="adj" fmla="val 5594"/>
              </a:avLst>
            </a:prstGeom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Select  highly correlated stock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5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285750" marR="0" lvl="0" indent="-28575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itchFamily="2" charset="2"/>
                <a:buChar char="v"/>
                <a:tabLst/>
                <a:defRPr/>
              </a:pP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consumer goods </a:t>
              </a:r>
            </a:p>
            <a:p>
              <a:pPr marL="285750" marR="0" lvl="0" indent="-28575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itchFamily="2" charset="2"/>
                <a:buChar char="v"/>
                <a:tabLst/>
                <a:defRPr/>
              </a:pP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retail </a:t>
              </a:r>
            </a:p>
            <a:p>
              <a:pPr marL="285750" marR="0" lvl="0" indent="-28575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itchFamily="2" charset="2"/>
                <a:buChar char="v"/>
                <a:tabLst/>
                <a:defRPr/>
              </a:pP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trendy toy </a:t>
              </a:r>
            </a:p>
          </p:txBody>
        </p:sp>
        <p:sp>
          <p:nvSpPr>
            <p:cNvPr id="11" name="圆角矩形 3">
              <a:extLst>
                <a:ext uri="{FF2B5EF4-FFF2-40B4-BE49-F238E27FC236}">
                  <a16:creationId xmlns:a16="http://schemas.microsoft.com/office/drawing/2014/main" id="{BF074928-2837-174E-8C0F-36F10937C51D}"/>
                </a:ext>
              </a:extLst>
            </p:cNvPr>
            <p:cNvSpPr/>
            <p:nvPr/>
          </p:nvSpPr>
          <p:spPr>
            <a:xfrm>
              <a:off x="6469166" y="2207721"/>
              <a:ext cx="1983884" cy="1786890"/>
            </a:xfrm>
            <a:prstGeom prst="roundRect">
              <a:avLst>
                <a:gd name="adj" fmla="val 6951"/>
              </a:avLst>
            </a:prstGeom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Features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5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285750" marR="0" lvl="0" indent="-28575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itchFamily="2" charset="2"/>
                <a:buChar char="v"/>
                <a:tabLst/>
                <a:defRPr/>
              </a:pP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Momentum</a:t>
              </a:r>
            </a:p>
            <a:p>
              <a:pPr marL="285750" marR="0" lvl="0" indent="-28575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itchFamily="2" charset="2"/>
                <a:buChar char="v"/>
                <a:tabLst/>
                <a:defRPr/>
              </a:pP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Valuation</a:t>
              </a:r>
            </a:p>
            <a:p>
              <a:pPr marL="285750" marR="0" lvl="0" indent="-28575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itchFamily="2" charset="2"/>
                <a:buChar char="v"/>
                <a:tabLst/>
                <a:defRPr/>
              </a:pP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Alpha101</a:t>
              </a:r>
            </a:p>
            <a:p>
              <a:pPr marL="285750" marR="0" lvl="0" indent="-28575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itchFamily="2" charset="2"/>
                <a:buChar char="v"/>
                <a:tabLst/>
                <a:defRPr/>
              </a:pP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Alpha191</a:t>
              </a:r>
            </a:p>
          </p:txBody>
        </p:sp>
        <p:sp>
          <p:nvSpPr>
            <p:cNvPr id="15" name="圆角矩形 5">
              <a:extLst>
                <a:ext uri="{FF2B5EF4-FFF2-40B4-BE49-F238E27FC236}">
                  <a16:creationId xmlns:a16="http://schemas.microsoft.com/office/drawing/2014/main" id="{0454CA0D-AF58-D744-929D-CFA0F9D840FD}"/>
                </a:ext>
              </a:extLst>
            </p:cNvPr>
            <p:cNvSpPr/>
            <p:nvPr/>
          </p:nvSpPr>
          <p:spPr>
            <a:xfrm>
              <a:off x="9247044" y="2207721"/>
              <a:ext cx="2106184" cy="1786890"/>
            </a:xfrm>
            <a:prstGeom prst="roundRect">
              <a:avLst>
                <a:gd name="adj" fmla="val 5007"/>
              </a:avLst>
            </a:prstGeom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Model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5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285750" marR="0" lvl="0" indent="-28575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itchFamily="2" charset="2"/>
                <a:buChar char="v"/>
                <a:tabLst/>
                <a:defRPr/>
              </a:pP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Random Forest</a:t>
              </a:r>
            </a:p>
            <a:p>
              <a:pPr marL="285750" marR="0" lvl="0" indent="-28575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itchFamily="2" charset="2"/>
                <a:buChar char="v"/>
                <a:tabLst/>
                <a:defRPr/>
              </a:pP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Transformer</a:t>
              </a:r>
            </a:p>
            <a:p>
              <a:pPr marL="285750" marR="0" lvl="0" indent="-28575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itchFamily="2" charset="2"/>
                <a:buChar char="v"/>
                <a:tabLst/>
                <a:defRPr/>
              </a:pP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Recurrent Neural Network </a:t>
              </a:r>
            </a:p>
          </p:txBody>
        </p:sp>
        <p:cxnSp>
          <p:nvCxnSpPr>
            <p:cNvPr id="16" name="直接箭头连接符 8">
              <a:extLst>
                <a:ext uri="{FF2B5EF4-FFF2-40B4-BE49-F238E27FC236}">
                  <a16:creationId xmlns:a16="http://schemas.microsoft.com/office/drawing/2014/main" id="{94F83064-C408-0B45-BEC9-490F2B8C8896}"/>
                </a:ext>
              </a:extLst>
            </p:cNvPr>
            <p:cNvCxnSpPr>
              <a:cxnSpLocks/>
              <a:stCxn id="10" idx="3"/>
              <a:endCxn id="11" idx="1"/>
            </p:cNvCxnSpPr>
            <p:nvPr/>
          </p:nvCxnSpPr>
          <p:spPr>
            <a:xfrm flipV="1">
              <a:off x="5675172" y="3101166"/>
              <a:ext cx="793994" cy="1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箭头连接符 9">
              <a:extLst>
                <a:ext uri="{FF2B5EF4-FFF2-40B4-BE49-F238E27FC236}">
                  <a16:creationId xmlns:a16="http://schemas.microsoft.com/office/drawing/2014/main" id="{777C6BD0-17C7-5D48-8D8A-BECF08AAA8D9}"/>
                </a:ext>
              </a:extLst>
            </p:cNvPr>
            <p:cNvCxnSpPr>
              <a:cxnSpLocks/>
              <a:stCxn id="11" idx="3"/>
              <a:endCxn id="15" idx="1"/>
            </p:cNvCxnSpPr>
            <p:nvPr/>
          </p:nvCxnSpPr>
          <p:spPr>
            <a:xfrm>
              <a:off x="8453050" y="3101166"/>
              <a:ext cx="793994" cy="0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箭头连接符 10">
              <a:extLst>
                <a:ext uri="{FF2B5EF4-FFF2-40B4-BE49-F238E27FC236}">
                  <a16:creationId xmlns:a16="http://schemas.microsoft.com/office/drawing/2014/main" id="{A3676240-EC19-B84E-826C-F38CD15C7BAB}"/>
                </a:ext>
              </a:extLst>
            </p:cNvPr>
            <p:cNvCxnSpPr>
              <a:cxnSpLocks/>
              <a:stCxn id="9" idx="3"/>
              <a:endCxn id="10" idx="1"/>
            </p:cNvCxnSpPr>
            <p:nvPr/>
          </p:nvCxnSpPr>
          <p:spPr>
            <a:xfrm>
              <a:off x="2637710" y="3101167"/>
              <a:ext cx="793994" cy="0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矩形: 圆角 6">
            <a:extLst>
              <a:ext uri="{FF2B5EF4-FFF2-40B4-BE49-F238E27FC236}">
                <a16:creationId xmlns:a16="http://schemas.microsoft.com/office/drawing/2014/main" id="{9CF7B814-73A6-3244-9BAF-FF3F3C552085}"/>
              </a:ext>
            </a:extLst>
          </p:cNvPr>
          <p:cNvSpPr/>
          <p:nvPr/>
        </p:nvSpPr>
        <p:spPr>
          <a:xfrm>
            <a:off x="839487" y="4825093"/>
            <a:ext cx="10513741" cy="727703"/>
          </a:xfrm>
          <a:prstGeom prst="roundRect">
            <a:avLst>
              <a:gd name="adj" fmla="val 6865"/>
            </a:avLst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accent1"/>
            </a:solidFill>
            <a:prstDash val="dashDot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Develop </a:t>
            </a:r>
            <a:r>
              <a:rPr lang="en-CN" sz="20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T+0 high-frequency trading strategies</a:t>
            </a:r>
            <a:r>
              <a:rPr lang="en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based on past data of underlying stocks.</a:t>
            </a:r>
          </a:p>
        </p:txBody>
      </p:sp>
    </p:spTree>
    <p:extLst>
      <p:ext uri="{BB962C8B-B14F-4D97-AF65-F5344CB8AC3E}">
        <p14:creationId xmlns:p14="http://schemas.microsoft.com/office/powerpoint/2010/main" val="24314842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: 形状 7">
            <a:extLst>
              <a:ext uri="{FF2B5EF4-FFF2-40B4-BE49-F238E27FC236}">
                <a16:creationId xmlns:a16="http://schemas.microsoft.com/office/drawing/2014/main" id="{3402579A-4C08-7514-9950-006CA2121B55}"/>
              </a:ext>
            </a:extLst>
          </p:cNvPr>
          <p:cNvSpPr/>
          <p:nvPr/>
        </p:nvSpPr>
        <p:spPr>
          <a:xfrm>
            <a:off x="0" y="5013176"/>
            <a:ext cx="12192000" cy="1844824"/>
          </a:xfrm>
          <a:custGeom>
            <a:avLst/>
            <a:gdLst>
              <a:gd name="connsiteX0" fmla="*/ 6263680 w 12192000"/>
              <a:gd name="connsiteY0" fmla="*/ 0 h 2420888"/>
              <a:gd name="connsiteX1" fmla="*/ 12126661 w 12192000"/>
              <a:gd name="connsiteY1" fmla="*/ 1346056 h 2420888"/>
              <a:gd name="connsiteX2" fmla="*/ 12192000 w 12192000"/>
              <a:gd name="connsiteY2" fmla="*/ 1398856 h 2420888"/>
              <a:gd name="connsiteX3" fmla="*/ 12192000 w 12192000"/>
              <a:gd name="connsiteY3" fmla="*/ 2420888 h 2420888"/>
              <a:gd name="connsiteX4" fmla="*/ 0 w 12192000"/>
              <a:gd name="connsiteY4" fmla="*/ 2420888 h 2420888"/>
              <a:gd name="connsiteX5" fmla="*/ 0 w 12192000"/>
              <a:gd name="connsiteY5" fmla="*/ 1736176 h 2420888"/>
              <a:gd name="connsiteX6" fmla="*/ 51720 w 12192000"/>
              <a:gd name="connsiteY6" fmla="*/ 1669636 h 2420888"/>
              <a:gd name="connsiteX7" fmla="*/ 6263680 w 12192000"/>
              <a:gd name="connsiteY7" fmla="*/ 0 h 2420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2420888">
                <a:moveTo>
                  <a:pt x="6263680" y="0"/>
                </a:moveTo>
                <a:cubicBezTo>
                  <a:pt x="8845625" y="0"/>
                  <a:pt x="11076199" y="549608"/>
                  <a:pt x="12126661" y="1346056"/>
                </a:cubicBezTo>
                <a:lnTo>
                  <a:pt x="12192000" y="1398856"/>
                </a:lnTo>
                <a:lnTo>
                  <a:pt x="12192000" y="2420888"/>
                </a:lnTo>
                <a:lnTo>
                  <a:pt x="0" y="2420888"/>
                </a:lnTo>
                <a:lnTo>
                  <a:pt x="0" y="1736176"/>
                </a:lnTo>
                <a:lnTo>
                  <a:pt x="51720" y="1669636"/>
                </a:lnTo>
                <a:cubicBezTo>
                  <a:pt x="875250" y="702334"/>
                  <a:pt x="3344959" y="0"/>
                  <a:pt x="6263680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95159F5-641A-B477-2420-C9A01F006DEA}"/>
              </a:ext>
            </a:extLst>
          </p:cNvPr>
          <p:cNvSpPr txBox="1"/>
          <p:nvPr/>
        </p:nvSpPr>
        <p:spPr>
          <a:xfrm>
            <a:off x="-2195" y="2262"/>
            <a:ext cx="8208386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6000" b="1" dirty="0">
                <a:solidFill>
                  <a:schemeClr val="accent1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Conclusion</a:t>
            </a:r>
            <a:endParaRPr lang="zh-CN" altLang="en-US" sz="4400" dirty="0">
              <a:solidFill>
                <a:schemeClr val="accent1"/>
              </a:solidFill>
              <a:latin typeface="Times New Roman" panose="02020603050405020304" pitchFamily="18" charset="0"/>
              <a:ea typeface="KaiTi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2" name="文本框 12">
            <a:extLst>
              <a:ext uri="{FF2B5EF4-FFF2-40B4-BE49-F238E27FC236}">
                <a16:creationId xmlns:a16="http://schemas.microsoft.com/office/drawing/2014/main" id="{ECD8FF08-5B4C-0848-9041-4F74806799AC}"/>
              </a:ext>
            </a:extLst>
          </p:cNvPr>
          <p:cNvSpPr txBox="1"/>
          <p:nvPr/>
        </p:nvSpPr>
        <p:spPr>
          <a:xfrm>
            <a:off x="299354" y="1346787"/>
            <a:ext cx="11593288" cy="170816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Was </a:t>
            </a:r>
            <a:r>
              <a:rPr lang="en-US" altLang="zh-CN" sz="35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MINISO</a:t>
            </a:r>
            <a:r>
              <a:rPr lang="en-US" altLang="zh-CN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's IPO a </a:t>
            </a:r>
            <a:r>
              <a:rPr lang="en-US" altLang="zh-CN" sz="3500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Good</a:t>
            </a:r>
            <a:r>
              <a:rPr lang="en-US" altLang="zh-CN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or </a:t>
            </a:r>
            <a:r>
              <a:rPr lang="en-US" altLang="zh-CN" sz="3500" b="1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Bad</a:t>
            </a:r>
            <a:r>
              <a:rPr lang="en-US" altLang="zh-CN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deal ?</a:t>
            </a:r>
          </a:p>
          <a:p>
            <a:pPr algn="ctr"/>
            <a:endParaRPr lang="en-US" altLang="zh-CN" sz="3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is a </a:t>
            </a:r>
            <a:r>
              <a:rPr lang="en-US" altLang="zh-CN" sz="35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GOOD Deal </a:t>
            </a:r>
            <a:r>
              <a:rPr lang="en-US" altLang="zh-CN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both the Company and Investors</a:t>
            </a:r>
            <a:r>
              <a:rPr lang="zh-CN" altLang="en-US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!</a:t>
            </a:r>
            <a:endParaRPr lang="zh-CN" altLang="en-US" sz="3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4A3D5CC-C2E6-D444-9ABD-4011CB5E8579}"/>
              </a:ext>
            </a:extLst>
          </p:cNvPr>
          <p:cNvGrpSpPr/>
          <p:nvPr/>
        </p:nvGrpSpPr>
        <p:grpSpPr>
          <a:xfrm>
            <a:off x="191342" y="3429000"/>
            <a:ext cx="11809312" cy="2842582"/>
            <a:chOff x="191344" y="2000898"/>
            <a:chExt cx="11809312" cy="4223681"/>
          </a:xfrm>
        </p:grpSpPr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BCAEF5B5-A8A6-314F-8CA4-F14FB64EBB8F}"/>
                </a:ext>
              </a:extLst>
            </p:cNvPr>
            <p:cNvSpPr/>
            <p:nvPr/>
          </p:nvSpPr>
          <p:spPr>
            <a:xfrm>
              <a:off x="191344" y="3069919"/>
              <a:ext cx="1944216" cy="3154660"/>
            </a:xfrm>
            <a:prstGeom prst="roundRect">
              <a:avLst>
                <a:gd name="adj" fmla="val 3505"/>
              </a:avLst>
            </a:prstGeom>
            <a:solidFill>
              <a:srgbClr val="FDEDEE">
                <a:alpha val="80000"/>
              </a:srgbClr>
            </a:solidFill>
            <a:ln w="12700">
              <a:solidFill>
                <a:schemeClr val="accent1"/>
              </a:solidFill>
              <a:prstDash val="dashDot"/>
            </a:ln>
            <a:effectLst>
              <a:reflection blurRad="6350" stA="50000" endA="300" endPos="550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N" sz="2000" b="1" i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MINISO </a:t>
              </a:r>
              <a:r>
                <a:rPr lang="en-US" sz="2000" b="1" i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Profile</a:t>
              </a:r>
            </a:p>
            <a:p>
              <a:pPr algn="ctr"/>
              <a:endParaRPr lang="en-US" sz="1000" b="1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r>
                <a:rPr lang="en-CN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Description</a:t>
              </a:r>
            </a:p>
            <a:p>
              <a:pPr algn="ctr"/>
              <a:r>
                <a:rPr lang="en-CN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Development Path</a:t>
              </a:r>
            </a:p>
          </p:txBody>
        </p:sp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D3D5AB21-41F3-C545-8124-3F05CBAC9453}"/>
                </a:ext>
              </a:extLst>
            </p:cNvPr>
            <p:cNvSpPr/>
            <p:nvPr/>
          </p:nvSpPr>
          <p:spPr>
            <a:xfrm>
              <a:off x="5123892" y="2000898"/>
              <a:ext cx="1944216" cy="3154660"/>
            </a:xfrm>
            <a:prstGeom prst="roundRect">
              <a:avLst>
                <a:gd name="adj" fmla="val 3505"/>
              </a:avLst>
            </a:prstGeom>
            <a:solidFill>
              <a:srgbClr val="FDEDEE">
                <a:alpha val="80000"/>
              </a:srgbClr>
            </a:solidFill>
            <a:ln w="12700">
              <a:solidFill>
                <a:schemeClr val="accent1"/>
              </a:solidFill>
              <a:prstDash val="dashDot"/>
            </a:ln>
            <a:effectLst>
              <a:reflection blurRad="6350" stA="50000" endA="300" endPos="550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i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Company Analysis</a:t>
              </a:r>
            </a:p>
            <a:p>
              <a:pPr algn="ctr"/>
              <a:endParaRPr lang="en-US" sz="1050" b="1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r>
                <a: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Industry</a:t>
              </a:r>
            </a:p>
            <a:p>
              <a:pPr algn="ctr"/>
              <a:r>
                <a: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Business</a:t>
              </a:r>
            </a:p>
            <a:p>
              <a:pPr algn="ctr"/>
              <a:r>
                <a: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Finance</a:t>
              </a:r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CA5EFFA8-E71B-F246-9BC0-3C3427AFD85C}"/>
                </a:ext>
              </a:extLst>
            </p:cNvPr>
            <p:cNvSpPr/>
            <p:nvPr/>
          </p:nvSpPr>
          <p:spPr>
            <a:xfrm>
              <a:off x="10056440" y="3069919"/>
              <a:ext cx="1944216" cy="3154660"/>
            </a:xfrm>
            <a:prstGeom prst="roundRect">
              <a:avLst>
                <a:gd name="adj" fmla="val 3505"/>
              </a:avLst>
            </a:prstGeom>
            <a:solidFill>
              <a:srgbClr val="FDEDEE">
                <a:alpha val="80000"/>
              </a:srgbClr>
            </a:solidFill>
            <a:ln w="12700">
              <a:solidFill>
                <a:schemeClr val="accent1"/>
              </a:solidFill>
              <a:prstDash val="dashDot"/>
            </a:ln>
            <a:effectLst>
              <a:reflection blurRad="6350" stA="50000" endA="300" endPos="550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i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Extension</a:t>
              </a:r>
            </a:p>
            <a:p>
              <a:pPr algn="ctr"/>
              <a:endParaRPr lang="en-US" sz="1000" b="1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r>
                <a:rPr lang="en-US" u="sng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Quantitative</a:t>
              </a:r>
              <a:r>
                <a: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Trading Strategy</a:t>
              </a:r>
            </a:p>
            <a:p>
              <a:pPr algn="ctr"/>
              <a:endParaRPr 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BC39709C-7934-6C40-BF8C-0EFA56CB480C}"/>
                </a:ext>
              </a:extLst>
            </p:cNvPr>
            <p:cNvSpPr/>
            <p:nvPr/>
          </p:nvSpPr>
          <p:spPr>
            <a:xfrm>
              <a:off x="2657618" y="2452873"/>
              <a:ext cx="1944216" cy="3154660"/>
            </a:xfrm>
            <a:prstGeom prst="roundRect">
              <a:avLst>
                <a:gd name="adj" fmla="val 3505"/>
              </a:avLst>
            </a:prstGeom>
            <a:solidFill>
              <a:srgbClr val="FDEDEE">
                <a:alpha val="48000"/>
              </a:srgbClr>
            </a:solidFill>
            <a:ln w="12700">
              <a:solidFill>
                <a:schemeClr val="accent1"/>
              </a:solidFill>
              <a:prstDash val="dashDot"/>
            </a:ln>
            <a:effectLst>
              <a:reflection blurRad="6350" stA="50000" endA="300" endPos="550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N" sz="2000" b="1" i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IPO</a:t>
              </a:r>
              <a:r>
                <a:rPr lang="zh-CN" altLang="en-US" sz="2000" b="1" i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2000" b="1" i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Overview</a:t>
              </a:r>
              <a:endParaRPr lang="en-US" sz="2000" b="1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endParaRPr lang="en-US" sz="1000" b="1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r>
                <a: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Issue Shares</a:t>
              </a:r>
            </a:p>
            <a:p>
              <a:pPr algn="ctr"/>
              <a:r>
                <a: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Issue Price</a:t>
              </a:r>
            </a:p>
            <a:p>
              <a:pPr algn="ctr"/>
              <a:r>
                <a: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Raise Money</a:t>
              </a:r>
            </a:p>
            <a:p>
              <a:pPr algn="ctr"/>
              <a:endParaRPr 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94C50185-4328-044A-ACEF-2A15B9D954BD}"/>
                </a:ext>
              </a:extLst>
            </p:cNvPr>
            <p:cNvSpPr/>
            <p:nvPr/>
          </p:nvSpPr>
          <p:spPr>
            <a:xfrm>
              <a:off x="7590166" y="2452873"/>
              <a:ext cx="1944216" cy="3154660"/>
            </a:xfrm>
            <a:prstGeom prst="roundRect">
              <a:avLst>
                <a:gd name="adj" fmla="val 3505"/>
              </a:avLst>
            </a:prstGeom>
            <a:solidFill>
              <a:srgbClr val="FDEDEE">
                <a:alpha val="80000"/>
              </a:srgbClr>
            </a:solidFill>
            <a:ln w="12700">
              <a:solidFill>
                <a:schemeClr val="accent1"/>
              </a:solidFill>
              <a:prstDash val="dashDot"/>
            </a:ln>
            <a:effectLst>
              <a:reflection blurRad="6350" stA="50000" endA="300" endPos="550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i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Valuation</a:t>
              </a:r>
            </a:p>
            <a:p>
              <a:pPr algn="ctr"/>
              <a:endParaRPr lang="en-US" sz="1000" b="1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r>
                <a: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Fundamental</a:t>
              </a:r>
            </a:p>
            <a:p>
              <a:pPr algn="ctr"/>
              <a:r>
                <a: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Relative</a:t>
              </a:r>
            </a:p>
            <a:p>
              <a:pPr algn="ctr"/>
              <a:endParaRPr 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666070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商店的玻璃窗上有商标&#10;&#10;中度可信度描述已自动生成">
            <a:extLst>
              <a:ext uri="{FF2B5EF4-FFF2-40B4-BE49-F238E27FC236}">
                <a16:creationId xmlns:a16="http://schemas.microsoft.com/office/drawing/2014/main" id="{C5107150-6A36-7DEF-53DA-8BB2A56322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564" y="0"/>
            <a:ext cx="11975436" cy="6858000"/>
          </a:xfrm>
          <a:prstGeom prst="rect">
            <a:avLst/>
          </a:prstGeom>
        </p:spPr>
      </p:pic>
      <p:pic>
        <p:nvPicPr>
          <p:cNvPr id="9" name="图片 8" descr="商店的玻璃窗上有商标&#10;&#10;中度可信度描述已自动生成">
            <a:extLst>
              <a:ext uri="{FF2B5EF4-FFF2-40B4-BE49-F238E27FC236}">
                <a16:creationId xmlns:a16="http://schemas.microsoft.com/office/drawing/2014/main" id="{544181FD-9C72-6F80-4E3C-E5BECDD116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4" r="82172"/>
          <a:stretch/>
        </p:blipFill>
        <p:spPr>
          <a:xfrm>
            <a:off x="0" y="0"/>
            <a:ext cx="2351584" cy="6858000"/>
          </a:xfrm>
          <a:custGeom>
            <a:avLst/>
            <a:gdLst>
              <a:gd name="connsiteX0" fmla="*/ 0 w 2351584"/>
              <a:gd name="connsiteY0" fmla="*/ 0 h 6858000"/>
              <a:gd name="connsiteX1" fmla="*/ 2351584 w 2351584"/>
              <a:gd name="connsiteY1" fmla="*/ 0 h 6858000"/>
              <a:gd name="connsiteX2" fmla="*/ 2351584 w 2351584"/>
              <a:gd name="connsiteY2" fmla="*/ 6858000 h 6858000"/>
              <a:gd name="connsiteX3" fmla="*/ 0 w 235158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51584" h="6858000">
                <a:moveTo>
                  <a:pt x="0" y="0"/>
                </a:moveTo>
                <a:lnTo>
                  <a:pt x="2351584" y="0"/>
                </a:lnTo>
                <a:lnTo>
                  <a:pt x="235158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BD933C73-3D77-2E44-8801-032E9C843389}"/>
              </a:ext>
            </a:extLst>
          </p:cNvPr>
          <p:cNvGrpSpPr/>
          <p:nvPr/>
        </p:nvGrpSpPr>
        <p:grpSpPr>
          <a:xfrm>
            <a:off x="335360" y="978565"/>
            <a:ext cx="5400600" cy="3803132"/>
            <a:chOff x="335360" y="1031731"/>
            <a:chExt cx="5400600" cy="3803132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35611A36-C986-A748-B9BB-6772B988FB45}"/>
                </a:ext>
              </a:extLst>
            </p:cNvPr>
            <p:cNvGrpSpPr/>
            <p:nvPr/>
          </p:nvGrpSpPr>
          <p:grpSpPr>
            <a:xfrm>
              <a:off x="551384" y="1031731"/>
              <a:ext cx="2923330" cy="813835"/>
              <a:chOff x="479376" y="996555"/>
              <a:chExt cx="2923330" cy="813835"/>
            </a:xfrm>
          </p:grpSpPr>
          <p:sp>
            <p:nvSpPr>
              <p:cNvPr id="14" name="文本框 9">
                <a:extLst>
                  <a:ext uri="{FF2B5EF4-FFF2-40B4-BE49-F238E27FC236}">
                    <a16:creationId xmlns:a16="http://schemas.microsoft.com/office/drawing/2014/main" id="{62A6792E-60BB-CB42-82ED-82B5A6BE5AC3}"/>
                  </a:ext>
                </a:extLst>
              </p:cNvPr>
              <p:cNvSpPr txBox="1"/>
              <p:nvPr/>
            </p:nvSpPr>
            <p:spPr>
              <a:xfrm>
                <a:off x="479376" y="996555"/>
                <a:ext cx="2923330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4400" b="1" spc="600" dirty="0">
                    <a:solidFill>
                      <a:schemeClr val="accent1"/>
                    </a:solidFill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9896.HK</a:t>
                </a:r>
                <a:endParaRPr lang="zh-CN" altLang="en-US" sz="4400" b="1" spc="600" dirty="0">
                  <a:solidFill>
                    <a:schemeClr val="accent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5" name="直接连接符 10">
                <a:extLst>
                  <a:ext uri="{FF2B5EF4-FFF2-40B4-BE49-F238E27FC236}">
                    <a16:creationId xmlns:a16="http://schemas.microsoft.com/office/drawing/2014/main" id="{2B22A5B6-96C4-E842-B8AD-32791CA0AA3A}"/>
                  </a:ext>
                </a:extLst>
              </p:cNvPr>
              <p:cNvCxnSpPr/>
              <p:nvPr/>
            </p:nvCxnSpPr>
            <p:spPr>
              <a:xfrm>
                <a:off x="479376" y="1810390"/>
                <a:ext cx="2923330" cy="0"/>
              </a:xfrm>
              <a:prstGeom prst="line">
                <a:avLst/>
              </a:prstGeom>
              <a:ln w="63500">
                <a:solidFill>
                  <a:schemeClr val="accent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文本框 11">
              <a:extLst>
                <a:ext uri="{FF2B5EF4-FFF2-40B4-BE49-F238E27FC236}">
                  <a16:creationId xmlns:a16="http://schemas.microsoft.com/office/drawing/2014/main" id="{69CD7B9A-6729-B645-BD48-F6FC54D9B180}"/>
                </a:ext>
              </a:extLst>
            </p:cNvPr>
            <p:cNvSpPr txBox="1"/>
            <p:nvPr/>
          </p:nvSpPr>
          <p:spPr>
            <a:xfrm>
              <a:off x="335360" y="2296877"/>
              <a:ext cx="4536504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8000" b="1" dirty="0">
                  <a:solidFill>
                    <a:schemeClr val="accent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Times New Roman" panose="02020603050405020304" pitchFamily="18" charset="0"/>
                  <a:ea typeface="+mj-ea"/>
                  <a:cs typeface="Times New Roman" panose="02020603050405020304" pitchFamily="18" charset="0"/>
                </a:rPr>
                <a:t>MINISO</a:t>
              </a:r>
              <a:endParaRPr lang="zh-CN" altLang="en-US" sz="6600" b="1" dirty="0">
                <a:solidFill>
                  <a:schemeClr val="accent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" name="文本框 12">
              <a:extLst>
                <a:ext uri="{FF2B5EF4-FFF2-40B4-BE49-F238E27FC236}">
                  <a16:creationId xmlns:a16="http://schemas.microsoft.com/office/drawing/2014/main" id="{86C98631-31B6-4446-BB19-306CFE699D26}"/>
                </a:ext>
              </a:extLst>
            </p:cNvPr>
            <p:cNvSpPr txBox="1"/>
            <p:nvPr/>
          </p:nvSpPr>
          <p:spPr>
            <a:xfrm>
              <a:off x="338670" y="4065422"/>
              <a:ext cx="539729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N" altLang="zh-CN" sz="4400" b="1" dirty="0">
                  <a:solidFill>
                    <a:schemeClr val="accent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THANK</a:t>
              </a:r>
              <a:r>
                <a:rPr lang="zh-CN" altLang="en-US" sz="4400" b="1" dirty="0">
                  <a:solidFill>
                    <a:schemeClr val="accent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4400" b="1" dirty="0">
                  <a:solidFill>
                    <a:schemeClr val="accent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YOU</a:t>
              </a:r>
              <a:endParaRPr lang="zh-CN" altLang="en-US" sz="4400" b="1" dirty="0">
                <a:solidFill>
                  <a:schemeClr val="accent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1" name="文本框 12">
            <a:extLst>
              <a:ext uri="{FF2B5EF4-FFF2-40B4-BE49-F238E27FC236}">
                <a16:creationId xmlns:a16="http://schemas.microsoft.com/office/drawing/2014/main" id="{4D2D2CD7-F4AB-E64E-9190-DB70AF473997}"/>
              </a:ext>
            </a:extLst>
          </p:cNvPr>
          <p:cNvSpPr txBox="1"/>
          <p:nvPr/>
        </p:nvSpPr>
        <p:spPr>
          <a:xfrm>
            <a:off x="335360" y="5765180"/>
            <a:ext cx="6480720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500" b="1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April 17</a:t>
            </a:r>
            <a:r>
              <a:rPr lang="en-US" altLang="zh-CN" sz="1500" b="1" baseline="30000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th</a:t>
            </a:r>
            <a:r>
              <a:rPr lang="en-US" altLang="zh-CN" sz="1500" b="1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, 2025</a:t>
            </a:r>
          </a:p>
          <a:p>
            <a:pPr>
              <a:lnSpc>
                <a:spcPct val="150000"/>
              </a:lnSpc>
            </a:pPr>
            <a:r>
              <a:rPr lang="en-US" altLang="zh-CN" sz="1500" b="1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Group 3: Kai</a:t>
            </a:r>
            <a:r>
              <a:rPr lang="zh-CN" altLang="en-US" sz="1500" b="1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1500" b="1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Ren, Yang Lan, </a:t>
            </a:r>
            <a:r>
              <a:rPr lang="en-US" altLang="zh-CN" sz="1500" b="1" dirty="0" err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YiMing</a:t>
            </a:r>
            <a:r>
              <a:rPr lang="en-US" altLang="zh-CN" sz="1500" b="1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 Jiang, Rui Hu, Gary Li, </a:t>
            </a:r>
            <a:r>
              <a:rPr lang="en-US" altLang="zh-CN" sz="1500" b="1" dirty="0" err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WeiJie</a:t>
            </a:r>
            <a:r>
              <a:rPr lang="en-US" altLang="zh-CN" sz="1500" b="1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 Zhang</a:t>
            </a:r>
          </a:p>
          <a:p>
            <a:pPr>
              <a:lnSpc>
                <a:spcPct val="150000"/>
              </a:lnSpc>
            </a:pPr>
            <a:r>
              <a:rPr lang="en-US" altLang="zh-CN" sz="1500" b="1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                 (Ordered by Pre)</a:t>
            </a:r>
            <a:endParaRPr lang="zh-CN" altLang="en-US" sz="1500" b="1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Times New Roman" panose="02020603050405020304" pitchFamily="18" charset="0"/>
              <a:ea typeface="KaiTi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6102E64-2176-1D4C-B8F2-6552F10D26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20337" y="-6173"/>
            <a:ext cx="3474712" cy="155242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3C0BFDF-02D5-B24A-80AC-CB7BA21DD4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14906" y="1546247"/>
            <a:ext cx="3476236" cy="1236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1374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32" descr="图片包含 图表&#10;&#10;MINISO 总部">
            <a:extLst>
              <a:ext uri="{FF2B5EF4-FFF2-40B4-BE49-F238E27FC236}">
                <a16:creationId xmlns:a16="http://schemas.microsoft.com/office/drawing/2014/main" id="{DD2B9895-E764-3240-93F3-BECCDEBF835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425" r="2767"/>
          <a:stretch/>
        </p:blipFill>
        <p:spPr>
          <a:xfrm>
            <a:off x="7354852" y="3212976"/>
            <a:ext cx="4837148" cy="3645025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17615F7-2A98-4F4B-BA10-EBA1BAEA2B2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sz="2800" b="1" dirty="0">
                <a:ea typeface="KaiTi" panose="02010609060101010101" pitchFamily="49" charset="-122"/>
              </a:rPr>
              <a:t>1.1</a:t>
            </a:r>
            <a:r>
              <a:rPr lang="zh-CN" altLang="en-US" sz="2800" b="1" dirty="0">
                <a:ea typeface="KaiTi" panose="02010609060101010101" pitchFamily="49" charset="-122"/>
              </a:rPr>
              <a:t> </a:t>
            </a:r>
            <a:r>
              <a:rPr lang="en-CN" altLang="zh-CN" sz="2800" b="1" dirty="0">
                <a:ea typeface="KaiTi" panose="02010609060101010101" pitchFamily="49" charset="-122"/>
              </a:rPr>
              <a:t>Company</a:t>
            </a:r>
            <a:r>
              <a:rPr lang="zh-CN" altLang="en-US" sz="2800" b="1" dirty="0">
                <a:solidFill>
                  <a:schemeClr val="accent1"/>
                </a:solidFill>
                <a:ea typeface="KaiTi" panose="02010609060101010101" pitchFamily="49" charset="-122"/>
              </a:rPr>
              <a:t> </a:t>
            </a:r>
            <a:r>
              <a:rPr lang="en-US" altLang="zh-CN" sz="2800" b="1" dirty="0">
                <a:solidFill>
                  <a:schemeClr val="accent1"/>
                </a:solidFill>
                <a:ea typeface="KaiTi" panose="02010609060101010101" pitchFamily="49" charset="-122"/>
              </a:rPr>
              <a:t>Introduction</a:t>
            </a:r>
            <a:endParaRPr lang="zh-CN" altLang="en-US" sz="2800" b="1" dirty="0">
              <a:solidFill>
                <a:schemeClr val="accent1"/>
              </a:solidFill>
              <a:ea typeface="KaiTi" panose="02010609060101010101" pitchFamily="49" charset="-122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8EF799-E446-8242-B6EF-27DAFE15CF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F3F4A9-0F58-437F-968E-A13FC12BE5D0}" type="slidenum">
              <a:rPr lang="zh-CN" altLang="en-US" smtClean="0"/>
              <a:pPr/>
              <a:t>4</a:t>
            </a:fld>
            <a:endParaRPr lang="zh-CN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9399C5-E3A0-2043-ACCD-1CD6EB37FC66}"/>
              </a:ext>
            </a:extLst>
          </p:cNvPr>
          <p:cNvSpPr txBox="1"/>
          <p:nvPr/>
        </p:nvSpPr>
        <p:spPr>
          <a:xfrm>
            <a:off x="7565041" y="6550223"/>
            <a:ext cx="3665683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CN" sz="1400" i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lang="en-US" sz="1400" i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</a:t>
            </a:r>
            <a:r>
              <a:rPr lang="en-US" altLang="zh-CN" sz="1400" i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ource: </a:t>
            </a:r>
            <a:r>
              <a:rPr lang="en-US" altLang="zh-CN" sz="1400" i="1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Topsperity</a:t>
            </a:r>
            <a:r>
              <a:rPr lang="en-US" altLang="zh-CN" sz="1400" i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Securities</a:t>
            </a:r>
            <a:r>
              <a:rPr lang="zh-CN" altLang="en-US" sz="1400" i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0" i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(2025.01.24)</a:t>
            </a:r>
            <a:endParaRPr lang="en-CN" sz="1400" i="1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1386875-2106-6B43-B1D9-3B415957BEA9}"/>
              </a:ext>
            </a:extLst>
          </p:cNvPr>
          <p:cNvGrpSpPr/>
          <p:nvPr/>
        </p:nvGrpSpPr>
        <p:grpSpPr>
          <a:xfrm>
            <a:off x="456126" y="1035577"/>
            <a:ext cx="11279748" cy="1889307"/>
            <a:chOff x="456126" y="1034607"/>
            <a:chExt cx="11279748" cy="1889307"/>
          </a:xfrm>
        </p:grpSpPr>
        <p:pic>
          <p:nvPicPr>
            <p:cNvPr id="9" name="图片 10" descr="图标&#10;&#10;描述已自动生成">
              <a:extLst>
                <a:ext uri="{FF2B5EF4-FFF2-40B4-BE49-F238E27FC236}">
                  <a16:creationId xmlns:a16="http://schemas.microsoft.com/office/drawing/2014/main" id="{A7C65885-BA01-0545-9EBE-F7C3E02EB98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2662" y="1034607"/>
              <a:ext cx="628650" cy="523875"/>
            </a:xfrm>
            <a:prstGeom prst="rect">
              <a:avLst/>
            </a:prstGeom>
          </p:spPr>
        </p:pic>
        <p:pic>
          <p:nvPicPr>
            <p:cNvPr id="10" name="图片 12" descr="图标&#10;&#10;描述已自动生成">
              <a:extLst>
                <a:ext uri="{FF2B5EF4-FFF2-40B4-BE49-F238E27FC236}">
                  <a16:creationId xmlns:a16="http://schemas.microsoft.com/office/drawing/2014/main" id="{67C5E184-51DE-0146-9A3B-5EBF2E8842E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02632" y="1034608"/>
              <a:ext cx="628650" cy="523875"/>
            </a:xfrm>
            <a:prstGeom prst="rect">
              <a:avLst/>
            </a:prstGeom>
          </p:spPr>
        </p:pic>
        <p:pic>
          <p:nvPicPr>
            <p:cNvPr id="11" name="图片 14" descr="图标&#10;&#10;描述已自动生成">
              <a:extLst>
                <a:ext uri="{FF2B5EF4-FFF2-40B4-BE49-F238E27FC236}">
                  <a16:creationId xmlns:a16="http://schemas.microsoft.com/office/drawing/2014/main" id="{8276DCC9-1FE6-D34E-BD92-F3A8DD95457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62602" y="1034608"/>
              <a:ext cx="628650" cy="523875"/>
            </a:xfrm>
            <a:prstGeom prst="rect">
              <a:avLst/>
            </a:prstGeom>
          </p:spPr>
        </p:pic>
        <p:pic>
          <p:nvPicPr>
            <p:cNvPr id="12" name="图片 16" descr="图标&#10;&#10;描述已自动生成">
              <a:extLst>
                <a:ext uri="{FF2B5EF4-FFF2-40B4-BE49-F238E27FC236}">
                  <a16:creationId xmlns:a16="http://schemas.microsoft.com/office/drawing/2014/main" id="{8291B43C-A899-1242-9182-96C40EEBE57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22572" y="1034608"/>
              <a:ext cx="628650" cy="523875"/>
            </a:xfrm>
            <a:prstGeom prst="rect">
              <a:avLst/>
            </a:prstGeom>
          </p:spPr>
        </p:pic>
        <p:pic>
          <p:nvPicPr>
            <p:cNvPr id="13" name="图片 18" descr="图标&#10;&#10;描述已自动生成">
              <a:extLst>
                <a:ext uri="{FF2B5EF4-FFF2-40B4-BE49-F238E27FC236}">
                  <a16:creationId xmlns:a16="http://schemas.microsoft.com/office/drawing/2014/main" id="{A8C10A1F-A762-4347-BAC7-9B77FCFF765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82542" y="1034608"/>
              <a:ext cx="628650" cy="523875"/>
            </a:xfrm>
            <a:prstGeom prst="rect">
              <a:avLst/>
            </a:prstGeom>
          </p:spPr>
        </p:pic>
        <p:sp>
          <p:nvSpPr>
            <p:cNvPr id="14" name="文本框 19">
              <a:extLst>
                <a:ext uri="{FF2B5EF4-FFF2-40B4-BE49-F238E27FC236}">
                  <a16:creationId xmlns:a16="http://schemas.microsoft.com/office/drawing/2014/main" id="{0B7A8482-621F-FC4E-81DF-E29D9463EACD}"/>
                </a:ext>
              </a:extLst>
            </p:cNvPr>
            <p:cNvSpPr txBox="1"/>
            <p:nvPr/>
          </p:nvSpPr>
          <p:spPr>
            <a:xfrm>
              <a:off x="456126" y="1671811"/>
              <a:ext cx="160172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400" b="1" dirty="0">
                  <a:latin typeface="Times New Roman" panose="02020603050405020304" pitchFamily="18" charset="0"/>
                  <a:ea typeface="KaiTi" panose="02010609060101010101" pitchFamily="49" charset="-122"/>
                  <a:cs typeface="Times New Roman" panose="02020603050405020304" pitchFamily="18" charset="0"/>
                </a:rPr>
                <a:t>Countries/Regions</a:t>
              </a:r>
              <a:endParaRPr lang="zh-CN" altLang="en-US" sz="1400" b="1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5" name="文本框 22">
              <a:extLst>
                <a:ext uri="{FF2B5EF4-FFF2-40B4-BE49-F238E27FC236}">
                  <a16:creationId xmlns:a16="http://schemas.microsoft.com/office/drawing/2014/main" id="{7D96AA40-8653-0D44-AC2D-A180CD9B2BBE}"/>
                </a:ext>
              </a:extLst>
            </p:cNvPr>
            <p:cNvSpPr txBox="1"/>
            <p:nvPr/>
          </p:nvSpPr>
          <p:spPr>
            <a:xfrm>
              <a:off x="2740302" y="1671811"/>
              <a:ext cx="155331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400" b="1" dirty="0">
                  <a:latin typeface="Times New Roman" panose="02020603050405020304" pitchFamily="18" charset="0"/>
                  <a:ea typeface="KaiTi" panose="02010609060101010101" pitchFamily="49" charset="-122"/>
                  <a:cs typeface="Times New Roman" panose="02020603050405020304" pitchFamily="18" charset="0"/>
                </a:rPr>
                <a:t>Worldwide Stores</a:t>
              </a:r>
              <a:endParaRPr lang="zh-CN" altLang="en-US" sz="1400" b="1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6" name="文本框 23">
              <a:extLst>
                <a:ext uri="{FF2B5EF4-FFF2-40B4-BE49-F238E27FC236}">
                  <a16:creationId xmlns:a16="http://schemas.microsoft.com/office/drawing/2014/main" id="{69DCD067-F4D7-9D49-B482-A352B27D49EF}"/>
                </a:ext>
              </a:extLst>
            </p:cNvPr>
            <p:cNvSpPr txBox="1"/>
            <p:nvPr/>
          </p:nvSpPr>
          <p:spPr>
            <a:xfrm>
              <a:off x="5118766" y="1671811"/>
              <a:ext cx="131632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400" b="1" dirty="0">
                  <a:latin typeface="Times New Roman" panose="02020603050405020304" pitchFamily="18" charset="0"/>
                  <a:ea typeface="KaiTi" panose="02010609060101010101" pitchFamily="49" charset="-122"/>
                  <a:cs typeface="Times New Roman" panose="02020603050405020304" pitchFamily="18" charset="0"/>
                </a:rPr>
                <a:t>Member Users</a:t>
              </a:r>
              <a:endParaRPr lang="zh-CN" altLang="en-US" sz="1400" b="1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7" name="文本框 24">
              <a:extLst>
                <a:ext uri="{FF2B5EF4-FFF2-40B4-BE49-F238E27FC236}">
                  <a16:creationId xmlns:a16="http://schemas.microsoft.com/office/drawing/2014/main" id="{9AF605E7-BE7E-FE4A-B331-97C61618C5B3}"/>
                </a:ext>
              </a:extLst>
            </p:cNvPr>
            <p:cNvSpPr txBox="1"/>
            <p:nvPr/>
          </p:nvSpPr>
          <p:spPr>
            <a:xfrm>
              <a:off x="7426793" y="1671810"/>
              <a:ext cx="122020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400" b="1" dirty="0">
                  <a:latin typeface="Times New Roman" panose="02020603050405020304" pitchFamily="18" charset="0"/>
                  <a:ea typeface="KaiTi" panose="02010609060101010101" pitchFamily="49" charset="-122"/>
                  <a:cs typeface="Times New Roman" panose="02020603050405020304" pitchFamily="18" charset="0"/>
                </a:rPr>
                <a:t>Consumption</a:t>
              </a:r>
              <a:endParaRPr lang="zh-CN" altLang="en-US" sz="1400" b="1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8" name="文本框 25">
              <a:extLst>
                <a:ext uri="{FF2B5EF4-FFF2-40B4-BE49-F238E27FC236}">
                  <a16:creationId xmlns:a16="http://schemas.microsoft.com/office/drawing/2014/main" id="{2575A752-A154-294D-B9CD-86AD8D37F7DD}"/>
                </a:ext>
              </a:extLst>
            </p:cNvPr>
            <p:cNvSpPr txBox="1"/>
            <p:nvPr/>
          </p:nvSpPr>
          <p:spPr>
            <a:xfrm>
              <a:off x="8879002" y="1671809"/>
              <a:ext cx="285687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400" b="1" dirty="0">
                  <a:latin typeface="Times New Roman" panose="02020603050405020304" pitchFamily="18" charset="0"/>
                  <a:ea typeface="KaiTi" panose="02010609060101010101" pitchFamily="49" charset="-122"/>
                  <a:cs typeface="Times New Roman" panose="02020603050405020304" pitchFamily="18" charset="0"/>
                </a:rPr>
                <a:t>Cumulative Private Domain Users</a:t>
              </a:r>
              <a:endParaRPr lang="zh-CN" altLang="en-US" sz="1400" b="1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9" name="文本框 26">
              <a:extLst>
                <a:ext uri="{FF2B5EF4-FFF2-40B4-BE49-F238E27FC236}">
                  <a16:creationId xmlns:a16="http://schemas.microsoft.com/office/drawing/2014/main" id="{ACEAA27E-E9D2-3F46-BF69-5ED71EFA647E}"/>
                </a:ext>
              </a:extLst>
            </p:cNvPr>
            <p:cNvSpPr txBox="1"/>
            <p:nvPr/>
          </p:nvSpPr>
          <p:spPr>
            <a:xfrm>
              <a:off x="950812" y="2281531"/>
              <a:ext cx="61234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accent1"/>
                  </a:solidFill>
                  <a:latin typeface="Times New Roman" panose="02020603050405020304" pitchFamily="18" charset="0"/>
                  <a:ea typeface="KaiTi" panose="02010609060101010101" pitchFamily="49" charset="-122"/>
                  <a:cs typeface="Times New Roman" panose="02020603050405020304" pitchFamily="18" charset="0"/>
                </a:rPr>
                <a:t>111</a:t>
              </a:r>
              <a:endParaRPr lang="zh-CN" altLang="en-US" sz="2400" b="1" dirty="0">
                <a:solidFill>
                  <a:schemeClr val="accent1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20" name="文本框 27">
              <a:extLst>
                <a:ext uri="{FF2B5EF4-FFF2-40B4-BE49-F238E27FC236}">
                  <a16:creationId xmlns:a16="http://schemas.microsoft.com/office/drawing/2014/main" id="{DC0F4209-25B5-B14E-818A-23E34994F247}"/>
                </a:ext>
              </a:extLst>
            </p:cNvPr>
            <p:cNvSpPr txBox="1"/>
            <p:nvPr/>
          </p:nvSpPr>
          <p:spPr>
            <a:xfrm>
              <a:off x="2381903" y="2092917"/>
              <a:ext cx="227010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accent1"/>
                  </a:solidFill>
                  <a:latin typeface="Times New Roman" panose="02020603050405020304" pitchFamily="18" charset="0"/>
                  <a:ea typeface="KaiTi" panose="02010609060101010101" pitchFamily="49" charset="-122"/>
                  <a:cs typeface="Times New Roman" panose="02020603050405020304" pitchFamily="18" charset="0"/>
                </a:rPr>
                <a:t>7186 (MINISO)</a:t>
              </a:r>
            </a:p>
            <a:p>
              <a:pPr algn="ctr"/>
              <a:r>
                <a:rPr lang="en-US" altLang="zh-CN" sz="2400" b="1" dirty="0">
                  <a:solidFill>
                    <a:schemeClr val="accent1"/>
                  </a:solidFill>
                  <a:latin typeface="Times New Roman" panose="02020603050405020304" pitchFamily="18" charset="0"/>
                  <a:ea typeface="KaiTi" panose="02010609060101010101" pitchFamily="49" charset="-122"/>
                  <a:cs typeface="Times New Roman" panose="02020603050405020304" pitchFamily="18" charset="0"/>
                </a:rPr>
                <a:t>234 (TOP TOY)</a:t>
              </a:r>
              <a:endParaRPr lang="zh-CN" altLang="en-US" sz="2400" b="1" dirty="0">
                <a:solidFill>
                  <a:schemeClr val="accent1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21" name="文本框 28">
              <a:extLst>
                <a:ext uri="{FF2B5EF4-FFF2-40B4-BE49-F238E27FC236}">
                  <a16:creationId xmlns:a16="http://schemas.microsoft.com/office/drawing/2014/main" id="{ECB19DC7-D2BB-9048-8AE3-553B488AD554}"/>
                </a:ext>
              </a:extLst>
            </p:cNvPr>
            <p:cNvSpPr txBox="1"/>
            <p:nvPr/>
          </p:nvSpPr>
          <p:spPr>
            <a:xfrm>
              <a:off x="4945566" y="2281531"/>
              <a:ext cx="17956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accent1"/>
                  </a:solidFill>
                  <a:latin typeface="Times New Roman" panose="02020603050405020304" pitchFamily="18" charset="0"/>
                  <a:ea typeface="KaiTi" panose="02010609060101010101" pitchFamily="49" charset="-122"/>
                  <a:cs typeface="Times New Roman" panose="02020603050405020304" pitchFamily="18" charset="0"/>
                </a:rPr>
                <a:t>100</a:t>
              </a:r>
              <a:r>
                <a:rPr lang="zh-CN" altLang="en-US" sz="2400" b="1" dirty="0">
                  <a:solidFill>
                    <a:schemeClr val="accent1"/>
                  </a:solidFill>
                  <a:latin typeface="Times New Roman" panose="02020603050405020304" pitchFamily="18" charset="0"/>
                  <a:ea typeface="KaiTi" panose="02010609060101010101" pitchFamily="49" charset="-122"/>
                  <a:cs typeface="Times New Roman" panose="02020603050405020304" pitchFamily="18" charset="0"/>
                </a:rPr>
                <a:t> </a:t>
              </a:r>
              <a:r>
                <a:rPr lang="en-US" altLang="zh-CN" sz="2400" b="1" dirty="0">
                  <a:solidFill>
                    <a:schemeClr val="accent1"/>
                  </a:solidFill>
                  <a:latin typeface="Times New Roman" panose="02020603050405020304" pitchFamily="18" charset="0"/>
                  <a:ea typeface="KaiTi" panose="02010609060101010101" pitchFamily="49" charset="-122"/>
                  <a:cs typeface="Times New Roman" panose="02020603050405020304" pitchFamily="18" charset="0"/>
                </a:rPr>
                <a:t>Million</a:t>
              </a:r>
              <a:r>
                <a:rPr lang="en-US" altLang="zh-CN" sz="2400" b="1" baseline="30000" dirty="0">
                  <a:solidFill>
                    <a:schemeClr val="accent1"/>
                  </a:solidFill>
                  <a:latin typeface="Times New Roman" panose="02020603050405020304" pitchFamily="18" charset="0"/>
                  <a:ea typeface="KaiTi" panose="02010609060101010101" pitchFamily="49" charset="-122"/>
                  <a:cs typeface="Times New Roman" panose="02020603050405020304" pitchFamily="18" charset="0"/>
                </a:rPr>
                <a:t>+</a:t>
              </a:r>
              <a:endParaRPr lang="zh-CN" altLang="en-US" sz="2400" b="1" baseline="30000" dirty="0">
                <a:solidFill>
                  <a:schemeClr val="accent1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22" name="文本框 29">
              <a:extLst>
                <a:ext uri="{FF2B5EF4-FFF2-40B4-BE49-F238E27FC236}">
                  <a16:creationId xmlns:a16="http://schemas.microsoft.com/office/drawing/2014/main" id="{FDC31943-2A56-9E4A-8997-E36BE94110C6}"/>
                </a:ext>
              </a:extLst>
            </p:cNvPr>
            <p:cNvSpPr txBox="1"/>
            <p:nvPr/>
          </p:nvSpPr>
          <p:spPr>
            <a:xfrm>
              <a:off x="7335422" y="2281530"/>
              <a:ext cx="140294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accent1"/>
                  </a:solidFill>
                  <a:latin typeface="Times New Roman" panose="02020603050405020304" pitchFamily="18" charset="0"/>
                  <a:ea typeface="KaiTi" panose="02010609060101010101" pitchFamily="49" charset="-122"/>
                  <a:cs typeface="Times New Roman" panose="02020603050405020304" pitchFamily="18" charset="0"/>
                </a:rPr>
                <a:t>1</a:t>
              </a:r>
              <a:r>
                <a:rPr lang="zh-CN" altLang="en-US" sz="2400" b="1" dirty="0">
                  <a:solidFill>
                    <a:schemeClr val="accent1"/>
                  </a:solidFill>
                  <a:latin typeface="Times New Roman" panose="02020603050405020304" pitchFamily="18" charset="0"/>
                  <a:ea typeface="KaiTi" panose="02010609060101010101" pitchFamily="49" charset="-122"/>
                  <a:cs typeface="Times New Roman" panose="02020603050405020304" pitchFamily="18" charset="0"/>
                </a:rPr>
                <a:t> </a:t>
              </a:r>
              <a:r>
                <a:rPr lang="en-US" altLang="zh-CN" sz="2400" b="1" dirty="0">
                  <a:solidFill>
                    <a:schemeClr val="accent1"/>
                  </a:solidFill>
                  <a:latin typeface="Times New Roman" panose="02020603050405020304" pitchFamily="18" charset="0"/>
                  <a:ea typeface="KaiTi" panose="02010609060101010101" pitchFamily="49" charset="-122"/>
                  <a:cs typeface="Times New Roman" panose="02020603050405020304" pitchFamily="18" charset="0"/>
                </a:rPr>
                <a:t>Billion</a:t>
              </a:r>
              <a:r>
                <a:rPr lang="en-US" altLang="zh-CN" sz="2400" b="1" baseline="30000" dirty="0">
                  <a:solidFill>
                    <a:schemeClr val="accent1"/>
                  </a:solidFill>
                  <a:latin typeface="Times New Roman" panose="02020603050405020304" pitchFamily="18" charset="0"/>
                  <a:ea typeface="KaiTi" panose="02010609060101010101" pitchFamily="49" charset="-122"/>
                  <a:cs typeface="Times New Roman" panose="02020603050405020304" pitchFamily="18" charset="0"/>
                </a:rPr>
                <a:t>+</a:t>
              </a:r>
              <a:endParaRPr lang="zh-CN" altLang="en-US" sz="2400" b="1" baseline="30000" dirty="0">
                <a:solidFill>
                  <a:schemeClr val="accent1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23" name="文本框 30">
              <a:extLst>
                <a:ext uri="{FF2B5EF4-FFF2-40B4-BE49-F238E27FC236}">
                  <a16:creationId xmlns:a16="http://schemas.microsoft.com/office/drawing/2014/main" id="{966BB67A-7B08-6E44-86B7-8E7C0A2673D1}"/>
                </a:ext>
              </a:extLst>
            </p:cNvPr>
            <p:cNvSpPr txBox="1"/>
            <p:nvPr/>
          </p:nvSpPr>
          <p:spPr>
            <a:xfrm>
              <a:off x="9664277" y="2274306"/>
              <a:ext cx="129638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accent1"/>
                  </a:solidFill>
                  <a:latin typeface="Times New Roman" panose="02020603050405020304" pitchFamily="18" charset="0"/>
                  <a:ea typeface="KaiTi" panose="02010609060101010101" pitchFamily="49" charset="-122"/>
                  <a:cs typeface="Times New Roman" panose="02020603050405020304" pitchFamily="18" charset="0"/>
                </a:rPr>
                <a:t>4000</a:t>
              </a:r>
              <a:r>
                <a:rPr lang="zh-CN" altLang="en-US" sz="2400" b="1" dirty="0">
                  <a:solidFill>
                    <a:schemeClr val="accent1"/>
                  </a:solidFill>
                  <a:latin typeface="Times New Roman" panose="02020603050405020304" pitchFamily="18" charset="0"/>
                  <a:ea typeface="KaiTi" panose="02010609060101010101" pitchFamily="49" charset="-122"/>
                  <a:cs typeface="Times New Roman" panose="02020603050405020304" pitchFamily="18" charset="0"/>
                </a:rPr>
                <a:t> </a:t>
              </a:r>
              <a:r>
                <a:rPr lang="en-US" altLang="zh-CN" sz="2400" b="1" dirty="0">
                  <a:solidFill>
                    <a:schemeClr val="accent1"/>
                  </a:solidFill>
                  <a:latin typeface="Times New Roman" panose="02020603050405020304" pitchFamily="18" charset="0"/>
                  <a:ea typeface="KaiTi" panose="02010609060101010101" pitchFamily="49" charset="-122"/>
                  <a:cs typeface="Times New Roman" panose="02020603050405020304" pitchFamily="18" charset="0"/>
                </a:rPr>
                <a:t>W</a:t>
              </a:r>
              <a:r>
                <a:rPr lang="en-US" altLang="zh-CN" sz="2400" b="1" baseline="30000" dirty="0">
                  <a:solidFill>
                    <a:schemeClr val="accent1"/>
                  </a:solidFill>
                  <a:latin typeface="Times New Roman" panose="02020603050405020304" pitchFamily="18" charset="0"/>
                  <a:ea typeface="KaiTi" panose="02010609060101010101" pitchFamily="49" charset="-122"/>
                  <a:cs typeface="Times New Roman" panose="02020603050405020304" pitchFamily="18" charset="0"/>
                </a:rPr>
                <a:t>+</a:t>
              </a:r>
              <a:endParaRPr lang="zh-CN" altLang="en-US" sz="2400" b="1" baseline="30000" dirty="0">
                <a:solidFill>
                  <a:schemeClr val="accent1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54C120B-05D7-AA44-9C3E-77CE90E54A79}"/>
              </a:ext>
            </a:extLst>
          </p:cNvPr>
          <p:cNvGrpSpPr/>
          <p:nvPr/>
        </p:nvGrpSpPr>
        <p:grpSpPr>
          <a:xfrm>
            <a:off x="80033" y="3268749"/>
            <a:ext cx="12022438" cy="3168353"/>
            <a:chOff x="79642" y="3303567"/>
            <a:chExt cx="12022438" cy="3168353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1F1EC90B-9F8D-7A46-87DB-8E8C4F577F2E}"/>
                </a:ext>
              </a:extLst>
            </p:cNvPr>
            <p:cNvGrpSpPr/>
            <p:nvPr/>
          </p:nvGrpSpPr>
          <p:grpSpPr>
            <a:xfrm>
              <a:off x="79642" y="3303567"/>
              <a:ext cx="6337587" cy="3168353"/>
              <a:chOff x="136614" y="3267167"/>
              <a:chExt cx="6337587" cy="3168353"/>
            </a:xfrm>
          </p:grpSpPr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AC99BBD4-55E5-6E40-A380-9160829EA325}"/>
                  </a:ext>
                </a:extLst>
              </p:cNvPr>
              <p:cNvGrpSpPr/>
              <p:nvPr/>
            </p:nvGrpSpPr>
            <p:grpSpPr>
              <a:xfrm>
                <a:off x="221922" y="3399865"/>
                <a:ext cx="6166971" cy="2961226"/>
                <a:chOff x="209898" y="3320124"/>
                <a:chExt cx="6166971" cy="2961226"/>
              </a:xfrm>
            </p:grpSpPr>
            <p:pic>
              <p:nvPicPr>
                <p:cNvPr id="29" name="Picture 20" descr="First-Ever Pink MINISO x Barbie IP Collection Store Opens In Berjaya ...">
                  <a:extLst>
                    <a:ext uri="{FF2B5EF4-FFF2-40B4-BE49-F238E27FC236}">
                      <a16:creationId xmlns:a16="http://schemas.microsoft.com/office/drawing/2014/main" id="{A12C9988-D201-4C4E-BDB4-DE1672181D3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-1020"/>
                <a:stretch/>
              </p:blipFill>
              <p:spPr bwMode="auto">
                <a:xfrm>
                  <a:off x="4810548" y="4555915"/>
                  <a:ext cx="1566312" cy="1055347"/>
                </a:xfrm>
                <a:prstGeom prst="rect">
                  <a:avLst/>
                </a:prstGeom>
                <a:noFill/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DC654095-5C7B-AF44-A8B7-0DC561228B22}"/>
                    </a:ext>
                  </a:extLst>
                </p:cNvPr>
                <p:cNvGrpSpPr/>
                <p:nvPr/>
              </p:nvGrpSpPr>
              <p:grpSpPr>
                <a:xfrm>
                  <a:off x="209898" y="3330040"/>
                  <a:ext cx="1115019" cy="2951310"/>
                  <a:chOff x="395098" y="3405812"/>
                  <a:chExt cx="1115019" cy="2951310"/>
                </a:xfrm>
              </p:grpSpPr>
              <p:pic>
                <p:nvPicPr>
                  <p:cNvPr id="52" name="Picture 4" descr="Popular characters disney pixar marvel star wars – Artofit">
                    <a:extLst>
                      <a:ext uri="{FF2B5EF4-FFF2-40B4-BE49-F238E27FC236}">
                        <a16:creationId xmlns:a16="http://schemas.microsoft.com/office/drawing/2014/main" id="{9D7D78B7-7EE9-4748-86BD-BFCF2D328F3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95099" y="4022498"/>
                    <a:ext cx="1115018" cy="1038344"/>
                  </a:xfrm>
                  <a:prstGeom prst="rect">
                    <a:avLst/>
                  </a:prstGeom>
                  <a:noFill/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53" name="Picture 6" descr="Black Myth: Wukong Wallpapers - Wallpaper Cave">
                    <a:extLst>
                      <a:ext uri="{FF2B5EF4-FFF2-40B4-BE49-F238E27FC236}">
                        <a16:creationId xmlns:a16="http://schemas.microsoft.com/office/drawing/2014/main" id="{02420704-55AD-3044-AED1-9AB177CA0253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95099" y="5050330"/>
                    <a:ext cx="1115018" cy="711503"/>
                  </a:xfrm>
                  <a:prstGeom prst="rect">
                    <a:avLst/>
                  </a:prstGeom>
                  <a:noFill/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54" name="Picture 2" descr="慶祝10周年 漫威用「電影宇宙」稱霸好萊塢 | GQ Taiwan">
                    <a:extLst>
                      <a:ext uri="{FF2B5EF4-FFF2-40B4-BE49-F238E27FC236}">
                        <a16:creationId xmlns:a16="http://schemas.microsoft.com/office/drawing/2014/main" id="{F3EB8A13-EFC5-3B49-84DA-12A3092598B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95099" y="3405812"/>
                    <a:ext cx="1115018" cy="627198"/>
                  </a:xfrm>
                  <a:prstGeom prst="rect">
                    <a:avLst/>
                  </a:prstGeom>
                  <a:noFill/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55" name="TextBox 54">
                    <a:extLst>
                      <a:ext uri="{FF2B5EF4-FFF2-40B4-BE49-F238E27FC236}">
                        <a16:creationId xmlns:a16="http://schemas.microsoft.com/office/drawing/2014/main" id="{A7B671D6-F86F-A449-A78B-85E56D7380F8}"/>
                      </a:ext>
                    </a:extLst>
                  </p:cNvPr>
                  <p:cNvSpPr txBox="1"/>
                  <p:nvPr/>
                </p:nvSpPr>
                <p:spPr>
                  <a:xfrm>
                    <a:off x="395098" y="5803124"/>
                    <a:ext cx="1115019" cy="55399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500" b="1" dirty="0">
                        <a:solidFill>
                          <a:schemeClr val="accent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Renowned IPs</a:t>
                    </a:r>
                    <a:endParaRPr lang="en-CN" sz="1500" b="1" dirty="0">
                      <a:solidFill>
                        <a:schemeClr val="accent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grpSp>
              <p:nvGrpSpPr>
                <p:cNvPr id="31" name="Group 30">
                  <a:extLst>
                    <a:ext uri="{FF2B5EF4-FFF2-40B4-BE49-F238E27FC236}">
                      <a16:creationId xmlns:a16="http://schemas.microsoft.com/office/drawing/2014/main" id="{77C8BA8D-83A1-AD42-9142-94DC06B727F5}"/>
                    </a:ext>
                  </a:extLst>
                </p:cNvPr>
                <p:cNvGrpSpPr/>
                <p:nvPr/>
              </p:nvGrpSpPr>
              <p:grpSpPr>
                <a:xfrm>
                  <a:off x="1849990" y="3368622"/>
                  <a:ext cx="950633" cy="2190284"/>
                  <a:chOff x="1883744" y="3397735"/>
                  <a:chExt cx="950633" cy="2190284"/>
                </a:xfrm>
              </p:grpSpPr>
              <p:pic>
                <p:nvPicPr>
                  <p:cNvPr id="50" name="Picture 8" descr="MINISO Group logo in transparent PNG and vectorized SVG formats">
                    <a:extLst>
                      <a:ext uri="{FF2B5EF4-FFF2-40B4-BE49-F238E27FC236}">
                        <a16:creationId xmlns:a16="http://schemas.microsoft.com/office/drawing/2014/main" id="{23FD8EA1-0DF3-4D4B-B959-B325C01C448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883744" y="3397735"/>
                    <a:ext cx="950633" cy="1179080"/>
                  </a:xfrm>
                  <a:prstGeom prst="rect">
                    <a:avLst/>
                  </a:prstGeom>
                  <a:noFill/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51" name="Picture 50">
                    <a:extLst>
                      <a:ext uri="{FF2B5EF4-FFF2-40B4-BE49-F238E27FC236}">
                        <a16:creationId xmlns:a16="http://schemas.microsoft.com/office/drawing/2014/main" id="{92D21E57-57C7-754F-98BC-4E45ABD6101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883744" y="4637386"/>
                    <a:ext cx="950633" cy="950633"/>
                  </a:xfrm>
                  <a:prstGeom prst="rect">
                    <a:avLst/>
                  </a:prstGeom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</p:pic>
            </p:grpSp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76D3A707-FA1A-FE47-87DF-A1094024DB4C}"/>
                    </a:ext>
                  </a:extLst>
                </p:cNvPr>
                <p:cNvSpPr txBox="1"/>
                <p:nvPr/>
              </p:nvSpPr>
              <p:spPr>
                <a:xfrm>
                  <a:off x="1381583" y="5727352"/>
                  <a:ext cx="1887446" cy="5539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500" b="1" dirty="0">
                      <a:solidFill>
                        <a:schemeClr val="accent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Associate</a:t>
                  </a:r>
                  <a:r>
                    <a:rPr lang="zh-CN" altLang="en-US" sz="1500" b="1" dirty="0">
                      <a:solidFill>
                        <a:schemeClr val="accent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altLang="zh-CN" sz="1500" b="1" dirty="0">
                      <a:solidFill>
                        <a:schemeClr val="accent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&amp;</a:t>
                  </a:r>
                  <a:r>
                    <a:rPr lang="zh-CN" altLang="en-US" sz="1500" b="1" dirty="0">
                      <a:solidFill>
                        <a:schemeClr val="accent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altLang="zh-CN" sz="1500" b="1" dirty="0">
                      <a:solidFill>
                        <a:schemeClr val="accent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Create IPs</a:t>
                  </a:r>
                  <a:endParaRPr lang="en-CN" sz="1500" b="1" dirty="0">
                    <a:solidFill>
                      <a:schemeClr val="accent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grpSp>
              <p:nvGrpSpPr>
                <p:cNvPr id="33" name="Group 32">
                  <a:extLst>
                    <a:ext uri="{FF2B5EF4-FFF2-40B4-BE49-F238E27FC236}">
                      <a16:creationId xmlns:a16="http://schemas.microsoft.com/office/drawing/2014/main" id="{E6FA8A52-6D9E-0A46-A94D-881A1EEE542B}"/>
                    </a:ext>
                  </a:extLst>
                </p:cNvPr>
                <p:cNvGrpSpPr/>
                <p:nvPr/>
              </p:nvGrpSpPr>
              <p:grpSpPr>
                <a:xfrm>
                  <a:off x="1328066" y="4307960"/>
                  <a:ext cx="528568" cy="324408"/>
                  <a:chOff x="1307768" y="4362601"/>
                  <a:chExt cx="528568" cy="324408"/>
                </a:xfrm>
              </p:grpSpPr>
              <p:cxnSp>
                <p:nvCxnSpPr>
                  <p:cNvPr id="48" name="Straight Arrow Connector 47">
                    <a:extLst>
                      <a:ext uri="{FF2B5EF4-FFF2-40B4-BE49-F238E27FC236}">
                        <a16:creationId xmlns:a16="http://schemas.microsoft.com/office/drawing/2014/main" id="{F509CD99-05E2-4C43-B3DD-30BB7859980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307768" y="4362601"/>
                    <a:ext cx="525073" cy="0"/>
                  </a:xfrm>
                  <a:prstGeom prst="straightConnector1">
                    <a:avLst/>
                  </a:prstGeom>
                  <a:ln w="12700">
                    <a:prstDash val="solid"/>
                    <a:tailEnd type="stealth" w="lg" len="lg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" name="Straight Arrow Connector 48">
                    <a:extLst>
                      <a:ext uri="{FF2B5EF4-FFF2-40B4-BE49-F238E27FC236}">
                        <a16:creationId xmlns:a16="http://schemas.microsoft.com/office/drawing/2014/main" id="{515CDCB8-E693-C048-9BE1-4922ED1F4FB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311263" y="4687009"/>
                    <a:ext cx="525073" cy="0"/>
                  </a:xfrm>
                  <a:prstGeom prst="straightConnector1">
                    <a:avLst/>
                  </a:prstGeom>
                  <a:ln w="12700">
                    <a:prstDash val="solid"/>
                    <a:headEnd type="stealth" w="lg" len="lg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34" name="Rounded Rectangle 33">
                  <a:extLst>
                    <a:ext uri="{FF2B5EF4-FFF2-40B4-BE49-F238E27FC236}">
                      <a16:creationId xmlns:a16="http://schemas.microsoft.com/office/drawing/2014/main" id="{9C5C0AEF-98C3-0442-AA60-6C3451101625}"/>
                    </a:ext>
                  </a:extLst>
                </p:cNvPr>
                <p:cNvSpPr/>
                <p:nvPr/>
              </p:nvSpPr>
              <p:spPr>
                <a:xfrm>
                  <a:off x="3328277" y="3320124"/>
                  <a:ext cx="1044898" cy="450219"/>
                </a:xfrm>
                <a:prstGeom prst="roundRect">
                  <a:avLst>
                    <a:gd name="adj" fmla="val 0"/>
                  </a:avLst>
                </a:prstGeom>
                <a:noFill/>
                <a:ln w="12700">
                  <a:solidFill>
                    <a:schemeClr val="accent1">
                      <a:lumMod val="60000"/>
                      <a:lumOff val="40000"/>
                    </a:schemeClr>
                  </a:solidFill>
                  <a:prstDash val="sysDash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500" dirty="0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Design</a:t>
                  </a:r>
                </a:p>
              </p:txBody>
            </p:sp>
            <p:sp>
              <p:nvSpPr>
                <p:cNvPr id="35" name="Rounded Rectangle 34">
                  <a:extLst>
                    <a:ext uri="{FF2B5EF4-FFF2-40B4-BE49-F238E27FC236}">
                      <a16:creationId xmlns:a16="http://schemas.microsoft.com/office/drawing/2014/main" id="{3E01F0A3-8C4F-4148-AFE7-396BDA33576F}"/>
                    </a:ext>
                  </a:extLst>
                </p:cNvPr>
                <p:cNvSpPr/>
                <p:nvPr/>
              </p:nvSpPr>
              <p:spPr>
                <a:xfrm>
                  <a:off x="3328277" y="3935883"/>
                  <a:ext cx="1044898" cy="450219"/>
                </a:xfrm>
                <a:prstGeom prst="roundRect">
                  <a:avLst>
                    <a:gd name="adj" fmla="val 0"/>
                  </a:avLst>
                </a:prstGeom>
                <a:noFill/>
                <a:ln w="12700">
                  <a:solidFill>
                    <a:schemeClr val="accent1">
                      <a:lumMod val="60000"/>
                      <a:lumOff val="40000"/>
                    </a:schemeClr>
                  </a:solidFill>
                  <a:prstDash val="sysDash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500" dirty="0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Produce</a:t>
                  </a:r>
                </a:p>
              </p:txBody>
            </p:sp>
            <p:sp>
              <p:nvSpPr>
                <p:cNvPr id="36" name="Rounded Rectangle 35">
                  <a:extLst>
                    <a:ext uri="{FF2B5EF4-FFF2-40B4-BE49-F238E27FC236}">
                      <a16:creationId xmlns:a16="http://schemas.microsoft.com/office/drawing/2014/main" id="{7F830112-C658-C548-A2E7-6FBAA069582D}"/>
                    </a:ext>
                  </a:extLst>
                </p:cNvPr>
                <p:cNvSpPr/>
                <p:nvPr/>
              </p:nvSpPr>
              <p:spPr>
                <a:xfrm>
                  <a:off x="3328662" y="4546494"/>
                  <a:ext cx="1044898" cy="450219"/>
                </a:xfrm>
                <a:prstGeom prst="roundRect">
                  <a:avLst>
                    <a:gd name="adj" fmla="val 0"/>
                  </a:avLst>
                </a:prstGeom>
                <a:noFill/>
                <a:ln w="12700">
                  <a:solidFill>
                    <a:schemeClr val="accent1">
                      <a:lumMod val="60000"/>
                      <a:lumOff val="40000"/>
                    </a:schemeClr>
                  </a:solidFill>
                  <a:prstDash val="sysDash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500" dirty="0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Delivery</a:t>
                  </a:r>
                </a:p>
              </p:txBody>
            </p:sp>
            <p:sp>
              <p:nvSpPr>
                <p:cNvPr id="37" name="Rounded Rectangle 36">
                  <a:extLst>
                    <a:ext uri="{FF2B5EF4-FFF2-40B4-BE49-F238E27FC236}">
                      <a16:creationId xmlns:a16="http://schemas.microsoft.com/office/drawing/2014/main" id="{7CBA45B7-8A6F-3546-84F8-AA4F374E2D60}"/>
                    </a:ext>
                  </a:extLst>
                </p:cNvPr>
                <p:cNvSpPr/>
                <p:nvPr/>
              </p:nvSpPr>
              <p:spPr>
                <a:xfrm>
                  <a:off x="3328662" y="5157105"/>
                  <a:ext cx="1044898" cy="450219"/>
                </a:xfrm>
                <a:prstGeom prst="roundRect">
                  <a:avLst>
                    <a:gd name="adj" fmla="val 0"/>
                  </a:avLst>
                </a:prstGeom>
                <a:noFill/>
                <a:ln w="12700">
                  <a:solidFill>
                    <a:schemeClr val="accent1">
                      <a:lumMod val="60000"/>
                      <a:lumOff val="40000"/>
                    </a:schemeClr>
                  </a:solidFill>
                  <a:prstDash val="sysDash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500" dirty="0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Sale</a:t>
                  </a:r>
                </a:p>
              </p:txBody>
            </p:sp>
            <p:sp>
              <p:nvSpPr>
                <p:cNvPr id="38" name="Left Brace 37">
                  <a:extLst>
                    <a:ext uri="{FF2B5EF4-FFF2-40B4-BE49-F238E27FC236}">
                      <a16:creationId xmlns:a16="http://schemas.microsoft.com/office/drawing/2014/main" id="{4366895F-8F85-0640-8AF2-934237396F5A}"/>
                    </a:ext>
                  </a:extLst>
                </p:cNvPr>
                <p:cNvSpPr/>
                <p:nvPr/>
              </p:nvSpPr>
              <p:spPr>
                <a:xfrm>
                  <a:off x="2961731" y="3513768"/>
                  <a:ext cx="277343" cy="1899991"/>
                </a:xfrm>
                <a:prstGeom prst="leftBrace">
                  <a:avLst>
                    <a:gd name="adj1" fmla="val 171267"/>
                    <a:gd name="adj2" fmla="val 50000"/>
                  </a:avLst>
                </a:prstGeom>
                <a:ln w="12700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N"/>
                </a:p>
              </p:txBody>
            </p:sp>
            <p:cxnSp>
              <p:nvCxnSpPr>
                <p:cNvPr id="39" name="Straight Arrow Connector 38">
                  <a:extLst>
                    <a:ext uri="{FF2B5EF4-FFF2-40B4-BE49-F238E27FC236}">
                      <a16:creationId xmlns:a16="http://schemas.microsoft.com/office/drawing/2014/main" id="{1EDA99DB-E4C6-4C47-A1D1-309C2DA486D8}"/>
                    </a:ext>
                  </a:extLst>
                </p:cNvPr>
                <p:cNvCxnSpPr>
                  <a:cxnSpLocks/>
                  <a:stCxn id="34" idx="2"/>
                  <a:endCxn id="35" idx="0"/>
                </p:cNvCxnSpPr>
                <p:nvPr/>
              </p:nvCxnSpPr>
              <p:spPr>
                <a:xfrm>
                  <a:off x="3850726" y="3770343"/>
                  <a:ext cx="0" cy="165540"/>
                </a:xfrm>
                <a:prstGeom prst="straightConnector1">
                  <a:avLst/>
                </a:prstGeom>
                <a:ln w="12700">
                  <a:solidFill>
                    <a:schemeClr val="accent1">
                      <a:lumMod val="60000"/>
                      <a:lumOff val="40000"/>
                    </a:schemeClr>
                  </a:solidFill>
                  <a:prstDash val="sysDash"/>
                  <a:tailEnd type="stealth" w="lg" len="lg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Arrow Connector 39">
                  <a:extLst>
                    <a:ext uri="{FF2B5EF4-FFF2-40B4-BE49-F238E27FC236}">
                      <a16:creationId xmlns:a16="http://schemas.microsoft.com/office/drawing/2014/main" id="{B719D0DC-5D3E-0E45-868F-E205C3F36B52}"/>
                    </a:ext>
                  </a:extLst>
                </p:cNvPr>
                <p:cNvCxnSpPr>
                  <a:cxnSpLocks/>
                  <a:stCxn id="35" idx="2"/>
                  <a:endCxn id="36" idx="0"/>
                </p:cNvCxnSpPr>
                <p:nvPr/>
              </p:nvCxnSpPr>
              <p:spPr>
                <a:xfrm>
                  <a:off x="3850726" y="4386102"/>
                  <a:ext cx="385" cy="160392"/>
                </a:xfrm>
                <a:prstGeom prst="straightConnector1">
                  <a:avLst/>
                </a:prstGeom>
                <a:ln w="12700">
                  <a:solidFill>
                    <a:schemeClr val="accent1">
                      <a:lumMod val="60000"/>
                      <a:lumOff val="40000"/>
                    </a:schemeClr>
                  </a:solidFill>
                  <a:prstDash val="sysDash"/>
                  <a:tailEnd type="stealth" w="lg" len="lg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Arrow Connector 40">
                  <a:extLst>
                    <a:ext uri="{FF2B5EF4-FFF2-40B4-BE49-F238E27FC236}">
                      <a16:creationId xmlns:a16="http://schemas.microsoft.com/office/drawing/2014/main" id="{4123964C-DB12-0648-ABCB-67D879D75D4C}"/>
                    </a:ext>
                  </a:extLst>
                </p:cNvPr>
                <p:cNvCxnSpPr>
                  <a:cxnSpLocks/>
                  <a:stCxn id="36" idx="2"/>
                  <a:endCxn id="37" idx="0"/>
                </p:cNvCxnSpPr>
                <p:nvPr/>
              </p:nvCxnSpPr>
              <p:spPr>
                <a:xfrm>
                  <a:off x="3851111" y="4996713"/>
                  <a:ext cx="0" cy="160392"/>
                </a:xfrm>
                <a:prstGeom prst="straightConnector1">
                  <a:avLst/>
                </a:prstGeom>
                <a:ln w="12700">
                  <a:solidFill>
                    <a:schemeClr val="accent1">
                      <a:lumMod val="60000"/>
                      <a:lumOff val="40000"/>
                    </a:schemeClr>
                  </a:solidFill>
                  <a:prstDash val="sysDash"/>
                  <a:tailEnd type="stealth" w="lg" len="lg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DD84825C-369C-944A-95C9-D05D14484584}"/>
                    </a:ext>
                  </a:extLst>
                </p:cNvPr>
                <p:cNvSpPr txBox="1"/>
                <p:nvPr/>
              </p:nvSpPr>
              <p:spPr>
                <a:xfrm>
                  <a:off x="3325694" y="5717090"/>
                  <a:ext cx="3051166" cy="5539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500" b="1" dirty="0">
                      <a:solidFill>
                        <a:schemeClr val="accent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Retail Model that improves </a:t>
                  </a:r>
                </a:p>
                <a:p>
                  <a:pPr algn="ctr"/>
                  <a:r>
                    <a:rPr lang="en-US" sz="1500" b="1" dirty="0">
                      <a:solidFill>
                        <a:schemeClr val="accent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"cost-efficiency-experience"</a:t>
                  </a:r>
                  <a:endParaRPr lang="en-CN" sz="1500" b="1" dirty="0">
                    <a:solidFill>
                      <a:schemeClr val="accent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3" name="Right Arrow 42">
                  <a:extLst>
                    <a:ext uri="{FF2B5EF4-FFF2-40B4-BE49-F238E27FC236}">
                      <a16:creationId xmlns:a16="http://schemas.microsoft.com/office/drawing/2014/main" id="{D55B230C-8930-754D-9D90-F1FBF96C1335}"/>
                    </a:ext>
                  </a:extLst>
                </p:cNvPr>
                <p:cNvSpPr/>
                <p:nvPr/>
              </p:nvSpPr>
              <p:spPr>
                <a:xfrm>
                  <a:off x="4501563" y="4349912"/>
                  <a:ext cx="216024" cy="227705"/>
                </a:xfrm>
                <a:prstGeom prst="rightArrow">
                  <a:avLst/>
                </a:prstGeom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N"/>
                </a:p>
              </p:txBody>
            </p:sp>
            <p:pic>
              <p:nvPicPr>
                <p:cNvPr id="44" name="Picture 12" descr="名创优品×《黑神话：悟空》首发门店公布，联名赠品公布">
                  <a:extLst>
                    <a:ext uri="{FF2B5EF4-FFF2-40B4-BE49-F238E27FC236}">
                      <a16:creationId xmlns:a16="http://schemas.microsoft.com/office/drawing/2014/main" id="{59B58656-33B0-844F-8551-52ECDFA540A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698306" y="3330040"/>
                  <a:ext cx="678563" cy="892358"/>
                </a:xfrm>
                <a:prstGeom prst="rect">
                  <a:avLst/>
                </a:prstGeom>
                <a:noFill/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5" name="Picture 14" descr="Miniso Iron Man Plush Promotions | lupon.gov.ph">
                  <a:extLst>
                    <a:ext uri="{FF2B5EF4-FFF2-40B4-BE49-F238E27FC236}">
                      <a16:creationId xmlns:a16="http://schemas.microsoft.com/office/drawing/2014/main" id="{4E844B62-FF84-9C40-A9B2-438D49166A6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803983" y="3320124"/>
                  <a:ext cx="896283" cy="896283"/>
                </a:xfrm>
                <a:prstGeom prst="rect">
                  <a:avLst/>
                </a:prstGeom>
                <a:noFill/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6" name="Picture 16" descr="Ali Toys Lotso Stuffed Toy Plush Doll Wedding Interactive Gift Handheld ...">
                  <a:extLst>
                    <a:ext uri="{FF2B5EF4-FFF2-40B4-BE49-F238E27FC236}">
                      <a16:creationId xmlns:a16="http://schemas.microsoft.com/office/drawing/2014/main" id="{3AECD65A-1474-4A4C-854A-0F4935BBC23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802023" y="4216407"/>
                  <a:ext cx="896283" cy="896283"/>
                </a:xfrm>
                <a:prstGeom prst="rect">
                  <a:avLst/>
                </a:prstGeom>
                <a:noFill/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7" name="Picture 18" descr="【小大人EDDY x TOP TOY】限量联名款奶酷BOY,首现深圳文和友，带你玩转潮玩圈_全球">
                  <a:extLst>
                    <a:ext uri="{FF2B5EF4-FFF2-40B4-BE49-F238E27FC236}">
                      <a16:creationId xmlns:a16="http://schemas.microsoft.com/office/drawing/2014/main" id="{5F1B2F75-D881-D846-A4EC-CAF3BF6E637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3162" r="20615" b="10377"/>
                <a:stretch/>
              </p:blipFill>
              <p:spPr bwMode="auto">
                <a:xfrm>
                  <a:off x="5698305" y="4226323"/>
                  <a:ext cx="678555" cy="876452"/>
                </a:xfrm>
                <a:prstGeom prst="rect">
                  <a:avLst/>
                </a:prstGeom>
                <a:noFill/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28" name="Rounded Rectangle 27">
                <a:extLst>
                  <a:ext uri="{FF2B5EF4-FFF2-40B4-BE49-F238E27FC236}">
                    <a16:creationId xmlns:a16="http://schemas.microsoft.com/office/drawing/2014/main" id="{15AC5952-DEBE-814D-B8DD-9A2797A4E01A}"/>
                  </a:ext>
                </a:extLst>
              </p:cNvPr>
              <p:cNvSpPr/>
              <p:nvPr/>
            </p:nvSpPr>
            <p:spPr>
              <a:xfrm>
                <a:off x="136614" y="3267167"/>
                <a:ext cx="6337587" cy="3168353"/>
              </a:xfrm>
              <a:prstGeom prst="roundRect">
                <a:avLst>
                  <a:gd name="adj" fmla="val 1071"/>
                </a:avLst>
              </a:prstGeom>
              <a:noFill/>
              <a:ln w="19050">
                <a:solidFill>
                  <a:schemeClr val="accent1"/>
                </a:solidFill>
                <a:prstDash val="dashDot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7FA6C1E8-614E-4B4F-B284-95667E35BF2E}"/>
                </a:ext>
              </a:extLst>
            </p:cNvPr>
            <p:cNvSpPr/>
            <p:nvPr/>
          </p:nvSpPr>
          <p:spPr>
            <a:xfrm>
              <a:off x="6511942" y="3303567"/>
              <a:ext cx="5590138" cy="3168353"/>
            </a:xfrm>
            <a:prstGeom prst="roundRect">
              <a:avLst>
                <a:gd name="adj" fmla="val 1071"/>
              </a:avLst>
            </a:prstGeom>
            <a:noFill/>
            <a:ln w="19050">
              <a:noFill/>
              <a:prstDash val="dashDot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 algn="just">
                <a:lnSpc>
                  <a:spcPct val="150000"/>
                </a:lnSpc>
                <a:buFont typeface="Wingdings" pitchFamily="2" charset="2"/>
                <a:buChar char="v"/>
              </a:pPr>
              <a:r>
                <a:rPr lang="en-CN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The world's </a:t>
              </a:r>
              <a:r>
                <a:rPr lang="en-CN" sz="1600" b="1" dirty="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LARGEST</a:t>
              </a:r>
              <a:r>
                <a:rPr lang="en-CN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private label general retailer.</a:t>
              </a:r>
            </a:p>
            <a:p>
              <a:pPr marL="285750" indent="-285750" algn="just">
                <a:lnSpc>
                  <a:spcPct val="150000"/>
                </a:lnSpc>
                <a:buFont typeface="Wingdings" pitchFamily="2" charset="2"/>
                <a:buChar char="v"/>
              </a:pPr>
              <a:r>
                <a:rPr lang="en-US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Founded in 2009, the company specializes in the fashion retail industry, focusing on the business philosophy of </a:t>
              </a:r>
              <a:r>
                <a:rPr lang="en-US" sz="1600" b="1" dirty="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"interest consumption of young customer groups"</a:t>
              </a:r>
              <a:r>
                <a:rPr lang="en-US" sz="1600" dirty="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and product </a:t>
              </a:r>
              <a:r>
                <a:rPr lang="en-US" sz="1600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posi-tioning</a:t>
              </a:r>
              <a:r>
                <a:rPr lang="en-US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of </a:t>
              </a:r>
              <a:r>
                <a:rPr lang="en-US" sz="1600" b="1" dirty="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“high value, high quality, high cost-effective”</a:t>
              </a:r>
              <a:r>
                <a:rPr lang="en-US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. </a:t>
              </a:r>
            </a:p>
            <a:p>
              <a:pPr marL="285750" indent="-285750" algn="just">
                <a:lnSpc>
                  <a:spcPct val="150000"/>
                </a:lnSpc>
                <a:buFont typeface="Wingdings" pitchFamily="2" charset="2"/>
                <a:buChar char="v"/>
              </a:pPr>
              <a:r>
                <a:rPr lang="en-US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At present, the company has successfully incubated </a:t>
              </a:r>
              <a:r>
                <a:rPr lang="en-US" sz="16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TWO</a:t>
              </a:r>
              <a:r>
                <a:rPr lang="en-US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lifestyle brands: </a:t>
              </a:r>
              <a:r>
                <a:rPr lang="en-US" sz="1600" b="1" dirty="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MINISO</a:t>
              </a:r>
              <a:r>
                <a:rPr lang="en-US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and </a:t>
              </a:r>
              <a:r>
                <a:rPr lang="en-US" sz="1600" b="1" dirty="0">
                  <a:solidFill>
                    <a:schemeClr val="accent4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TOPTOY</a:t>
              </a:r>
              <a:r>
                <a:rPr lang="en-US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(trend sub-brands).</a:t>
              </a:r>
              <a:endParaRPr lang="en-C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A7CCD864-E1D8-DA4A-86A0-BF4E1B1FA34F}"/>
              </a:ext>
            </a:extLst>
          </p:cNvPr>
          <p:cNvSpPr txBox="1"/>
          <p:nvPr/>
        </p:nvSpPr>
        <p:spPr>
          <a:xfrm>
            <a:off x="80033" y="6462842"/>
            <a:ext cx="6337586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C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</a:t>
            </a:r>
            <a:r>
              <a:rPr lang="zh-CN" alt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1.1 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MINISO Core Business Framework.</a:t>
            </a:r>
            <a:endParaRPr lang="en-C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18153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shape 10">
            <a:extLst>
              <a:ext uri="{FF2B5EF4-FFF2-40B4-BE49-F238E27FC236}">
                <a16:creationId xmlns:a16="http://schemas.microsoft.com/office/drawing/2014/main" id="{621CCA49-FFDD-5746-8D42-E9F5F611E88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32" t="4121" r="9666" b="2782"/>
          <a:stretch/>
        </p:blipFill>
        <p:spPr>
          <a:xfrm>
            <a:off x="9699595" y="868235"/>
            <a:ext cx="1637804" cy="1913066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E073CA9-A2B7-EA41-B621-FC6E875E28C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b="1" dirty="0">
                <a:ea typeface="KaiTi" panose="02010609060101010101" pitchFamily="49" charset="-122"/>
              </a:rPr>
              <a:t>1.2 Development </a:t>
            </a:r>
            <a:r>
              <a:rPr lang="en-US" altLang="zh-CN" b="1" dirty="0">
                <a:solidFill>
                  <a:schemeClr val="accent1"/>
                </a:solidFill>
                <a:ea typeface="KaiTi" panose="02010609060101010101" pitchFamily="49" charset="-122"/>
              </a:rPr>
              <a:t>Path</a:t>
            </a:r>
            <a:endParaRPr lang="zh-CN" altLang="en-US" b="1" dirty="0">
              <a:solidFill>
                <a:schemeClr val="accent1"/>
              </a:solidFill>
              <a:ea typeface="KaiTi" panose="02010609060101010101" pitchFamily="49" charset="-122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8D3AAD5-EDDC-E146-892D-8CA6DE2BEC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F3F4A9-0F58-437F-968E-A13FC12BE5D0}" type="slidenum">
              <a:rPr lang="zh-CN" altLang="en-US" smtClean="0"/>
              <a:pPr/>
              <a:t>5</a:t>
            </a:fld>
            <a:endParaRPr lang="zh-CN" altLang="en-US" dirty="0"/>
          </a:p>
        </p:txBody>
      </p:sp>
      <p:sp>
        <p:nvSpPr>
          <p:cNvPr id="4" name="任意多边形: 形状 4">
            <a:extLst>
              <a:ext uri="{FF2B5EF4-FFF2-40B4-BE49-F238E27FC236}">
                <a16:creationId xmlns:a16="http://schemas.microsoft.com/office/drawing/2014/main" id="{EFEBEFD2-D3ED-CD4C-A365-4F9973F1D83E}"/>
              </a:ext>
            </a:extLst>
          </p:cNvPr>
          <p:cNvSpPr/>
          <p:nvPr/>
        </p:nvSpPr>
        <p:spPr>
          <a:xfrm>
            <a:off x="-215358" y="2660529"/>
            <a:ext cx="12622716" cy="1842961"/>
          </a:xfrm>
          <a:custGeom>
            <a:avLst/>
            <a:gdLst>
              <a:gd name="connsiteX0" fmla="*/ 110483 w 12622716"/>
              <a:gd name="connsiteY0" fmla="*/ 1805651 h 1817314"/>
              <a:gd name="connsiteX1" fmla="*/ 168356 w 12622716"/>
              <a:gd name="connsiteY1" fmla="*/ 1794076 h 1817314"/>
              <a:gd name="connsiteX2" fmla="*/ 3802807 w 12622716"/>
              <a:gd name="connsiteY2" fmla="*/ 1354238 h 1817314"/>
              <a:gd name="connsiteX3" fmla="*/ 7113166 w 12622716"/>
              <a:gd name="connsiteY3" fmla="*/ 729205 h 1817314"/>
              <a:gd name="connsiteX4" fmla="*/ 10203607 w 12622716"/>
              <a:gd name="connsiteY4" fmla="*/ 335666 h 1817314"/>
              <a:gd name="connsiteX5" fmla="*/ 12622716 w 12622716"/>
              <a:gd name="connsiteY5" fmla="*/ 0 h 1817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622716" h="1817314">
                <a:moveTo>
                  <a:pt x="110483" y="1805651"/>
                </a:moveTo>
                <a:cubicBezTo>
                  <a:pt x="-168274" y="1837481"/>
                  <a:pt x="168356" y="1794076"/>
                  <a:pt x="168356" y="1794076"/>
                </a:cubicBezTo>
                <a:cubicBezTo>
                  <a:pt x="783743" y="1718841"/>
                  <a:pt x="2645339" y="1531716"/>
                  <a:pt x="3802807" y="1354238"/>
                </a:cubicBezTo>
                <a:cubicBezTo>
                  <a:pt x="4960275" y="1176760"/>
                  <a:pt x="6046366" y="898967"/>
                  <a:pt x="7113166" y="729205"/>
                </a:cubicBezTo>
                <a:cubicBezTo>
                  <a:pt x="8179966" y="559443"/>
                  <a:pt x="10203607" y="335666"/>
                  <a:pt x="10203607" y="335666"/>
                </a:cubicBezTo>
                <a:lnTo>
                  <a:pt x="12622716" y="0"/>
                </a:ln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ea typeface="KaiTi" panose="02010609060101010101" pitchFamily="49" charset="-122"/>
              <a:cs typeface="Times New Roman" panose="02020603050405020304" pitchFamily="18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1568CC0-F7D9-354A-9BBA-D1EEE135726C}"/>
              </a:ext>
            </a:extLst>
          </p:cNvPr>
          <p:cNvGrpSpPr/>
          <p:nvPr/>
        </p:nvGrpSpPr>
        <p:grpSpPr>
          <a:xfrm>
            <a:off x="616217" y="2305085"/>
            <a:ext cx="2427960" cy="898424"/>
            <a:chOff x="547472" y="2318307"/>
            <a:chExt cx="2427960" cy="898424"/>
          </a:xfrm>
        </p:grpSpPr>
        <p:sp>
          <p:nvSpPr>
            <p:cNvPr id="6" name="文本框 6">
              <a:extLst>
                <a:ext uri="{FF2B5EF4-FFF2-40B4-BE49-F238E27FC236}">
                  <a16:creationId xmlns:a16="http://schemas.microsoft.com/office/drawing/2014/main" id="{CA9E2AB5-E303-0749-9FC7-5A3E18457AD6}"/>
                </a:ext>
              </a:extLst>
            </p:cNvPr>
            <p:cNvSpPr txBox="1"/>
            <p:nvPr/>
          </p:nvSpPr>
          <p:spPr>
            <a:xfrm>
              <a:off x="547472" y="2318307"/>
              <a:ext cx="646331" cy="395686"/>
            </a:xfrm>
            <a:prstGeom prst="rect">
              <a:avLst/>
            </a:prstGeom>
            <a:noFill/>
          </p:spPr>
          <p:txBody>
            <a:bodyPr wrap="none" anchor="ctr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b="1" dirty="0">
                  <a:solidFill>
                    <a:schemeClr val="accent1"/>
                  </a:solidFill>
                  <a:latin typeface="Times New Roman" panose="02020603050405020304" pitchFamily="18" charset="0"/>
                  <a:ea typeface="KaiTi" panose="02010609060101010101" pitchFamily="49" charset="-122"/>
                  <a:cs typeface="Times New Roman" panose="02020603050405020304" pitchFamily="18" charset="0"/>
                </a:rPr>
                <a:t>2009</a:t>
              </a:r>
              <a:endParaRPr lang="zh-CN" altLang="en-US" b="1" dirty="0">
                <a:solidFill>
                  <a:schemeClr val="accent1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7" name="文本框 8">
              <a:extLst>
                <a:ext uri="{FF2B5EF4-FFF2-40B4-BE49-F238E27FC236}">
                  <a16:creationId xmlns:a16="http://schemas.microsoft.com/office/drawing/2014/main" id="{48259866-9E90-934B-B6DC-6A7E1BCA321D}"/>
                </a:ext>
              </a:extLst>
            </p:cNvPr>
            <p:cNvSpPr txBox="1"/>
            <p:nvPr/>
          </p:nvSpPr>
          <p:spPr>
            <a:xfrm>
              <a:off x="560624" y="2594638"/>
              <a:ext cx="2414808" cy="622093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500" dirty="0">
                  <a:latin typeface="Times New Roman" panose="02020603050405020304" pitchFamily="18" charset="0"/>
                  <a:ea typeface="KaiTi" panose="02010609060101010101" pitchFamily="49" charset="-122"/>
                  <a:cs typeface="Times New Roman" panose="02020603050405020304" pitchFamily="18" charset="0"/>
                </a:rPr>
                <a:t>Founder </a:t>
              </a:r>
              <a:r>
                <a:rPr lang="en-US" altLang="zh-CN" sz="1500" dirty="0" err="1">
                  <a:latin typeface="Times New Roman" panose="02020603050405020304" pitchFamily="18" charset="0"/>
                  <a:ea typeface="KaiTi" panose="02010609060101010101" pitchFamily="49" charset="-122"/>
                  <a:cs typeface="Times New Roman" panose="02020603050405020304" pitchFamily="18" charset="0"/>
                </a:rPr>
                <a:t>GuoFu</a:t>
              </a:r>
              <a:r>
                <a:rPr lang="en-US" altLang="zh-CN" sz="1500" dirty="0">
                  <a:latin typeface="Times New Roman" panose="02020603050405020304" pitchFamily="18" charset="0"/>
                  <a:ea typeface="KaiTi" panose="02010609060101010101" pitchFamily="49" charset="-122"/>
                  <a:cs typeface="Times New Roman" panose="02020603050405020304" pitchFamily="18" charset="0"/>
                </a:rPr>
                <a:t> Ye </a:t>
              </a:r>
              <a:r>
                <a:rPr lang="en-US" altLang="zh-CN" sz="1500" i="1" u="sng" dirty="0">
                  <a:solidFill>
                    <a:schemeClr val="accent1"/>
                  </a:solidFill>
                  <a:latin typeface="Times New Roman" panose="02020603050405020304" pitchFamily="18" charset="0"/>
                  <a:ea typeface="KaiTi" panose="02010609060101010101" pitchFamily="49" charset="-122"/>
                  <a:cs typeface="Times New Roman" panose="02020603050405020304" pitchFamily="18" charset="0"/>
                </a:rPr>
                <a:t>establishes</a:t>
              </a:r>
              <a:r>
                <a:rPr lang="en-US" altLang="zh-CN" sz="1500" dirty="0">
                  <a:latin typeface="Times New Roman" panose="02020603050405020304" pitchFamily="18" charset="0"/>
                  <a:ea typeface="KaiTi" panose="02010609060101010101" pitchFamily="49" charset="-122"/>
                  <a:cs typeface="Times New Roman" panose="02020603050405020304" pitchFamily="18" charset="0"/>
                </a:rPr>
                <a:t> MINISO.</a:t>
              </a:r>
              <a:endParaRPr lang="zh-CN" altLang="en-US" sz="1500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8" name="文本框 14">
            <a:extLst>
              <a:ext uri="{FF2B5EF4-FFF2-40B4-BE49-F238E27FC236}">
                <a16:creationId xmlns:a16="http://schemas.microsoft.com/office/drawing/2014/main" id="{0321DBAD-1638-624A-9105-2B465CEBAD80}"/>
              </a:ext>
            </a:extLst>
          </p:cNvPr>
          <p:cNvSpPr txBox="1"/>
          <p:nvPr/>
        </p:nvSpPr>
        <p:spPr>
          <a:xfrm>
            <a:off x="3527961" y="1986194"/>
            <a:ext cx="646331" cy="395686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b="1" dirty="0">
                <a:solidFill>
                  <a:schemeClr val="accent1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2015</a:t>
            </a:r>
            <a:endParaRPr lang="zh-CN" altLang="en-US" b="1" dirty="0">
              <a:solidFill>
                <a:schemeClr val="accent1"/>
              </a:solidFill>
              <a:latin typeface="Times New Roman" panose="02020603050405020304" pitchFamily="18" charset="0"/>
              <a:ea typeface="KaiTi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9" name="文本框 16">
            <a:extLst>
              <a:ext uri="{FF2B5EF4-FFF2-40B4-BE49-F238E27FC236}">
                <a16:creationId xmlns:a16="http://schemas.microsoft.com/office/drawing/2014/main" id="{86295232-79E7-4544-B50F-9A5B0585E8E9}"/>
              </a:ext>
            </a:extLst>
          </p:cNvPr>
          <p:cNvSpPr txBox="1"/>
          <p:nvPr/>
        </p:nvSpPr>
        <p:spPr>
          <a:xfrm>
            <a:off x="3527960" y="2372035"/>
            <a:ext cx="2723343" cy="12459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600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Launch of the </a:t>
            </a:r>
            <a:r>
              <a:rPr lang="en-US" altLang="zh-CN" sz="1600" i="1" u="sng" dirty="0">
                <a:solidFill>
                  <a:schemeClr val="accent1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globalization strategy.</a:t>
            </a:r>
            <a:r>
              <a:rPr lang="en-US" altLang="zh-CN" sz="1600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 By the end of the year, there were </a:t>
            </a:r>
            <a:r>
              <a:rPr lang="en-US" altLang="zh-CN" sz="1600" i="1" u="sng" dirty="0">
                <a:solidFill>
                  <a:schemeClr val="accent1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more than 1,000</a:t>
            </a:r>
            <a:r>
              <a:rPr lang="en-US" altLang="zh-CN" sz="1600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 MINISO stores.</a:t>
            </a:r>
            <a:endParaRPr lang="zh-CN" altLang="en-US" sz="1600" dirty="0">
              <a:latin typeface="Times New Roman" panose="02020603050405020304" pitchFamily="18" charset="0"/>
              <a:ea typeface="KaiTi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0" name="文本框 22">
            <a:extLst>
              <a:ext uri="{FF2B5EF4-FFF2-40B4-BE49-F238E27FC236}">
                <a16:creationId xmlns:a16="http://schemas.microsoft.com/office/drawing/2014/main" id="{3714A535-2B1C-F142-9268-BF88A58672D1}"/>
              </a:ext>
            </a:extLst>
          </p:cNvPr>
          <p:cNvSpPr txBox="1"/>
          <p:nvPr/>
        </p:nvSpPr>
        <p:spPr>
          <a:xfrm>
            <a:off x="6515932" y="1186107"/>
            <a:ext cx="646331" cy="3956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b="1" dirty="0">
                <a:solidFill>
                  <a:schemeClr val="accent1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2019</a:t>
            </a:r>
            <a:endParaRPr lang="zh-CN" altLang="en-US" b="1" dirty="0">
              <a:solidFill>
                <a:schemeClr val="accent1"/>
              </a:solidFill>
              <a:latin typeface="Times New Roman" panose="02020603050405020304" pitchFamily="18" charset="0"/>
              <a:ea typeface="KaiTi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1" name="文本框 24">
            <a:extLst>
              <a:ext uri="{FF2B5EF4-FFF2-40B4-BE49-F238E27FC236}">
                <a16:creationId xmlns:a16="http://schemas.microsoft.com/office/drawing/2014/main" id="{F0B9EE5B-9ECC-6B47-BD7C-4FB7C630A124}"/>
              </a:ext>
            </a:extLst>
          </p:cNvPr>
          <p:cNvSpPr txBox="1"/>
          <p:nvPr/>
        </p:nvSpPr>
        <p:spPr>
          <a:xfrm>
            <a:off x="6502597" y="1580841"/>
            <a:ext cx="2270340" cy="1543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600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The number of stores exceeded 4,000, more than 1,600 overseas, and the layout of more than 70 cities and regions.</a:t>
            </a:r>
            <a:endParaRPr lang="zh-CN" altLang="en-US" sz="1600" dirty="0">
              <a:latin typeface="Times New Roman" panose="02020603050405020304" pitchFamily="18" charset="0"/>
              <a:ea typeface="KaiTi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2" name="文本框 26">
            <a:extLst>
              <a:ext uri="{FF2B5EF4-FFF2-40B4-BE49-F238E27FC236}">
                <a16:creationId xmlns:a16="http://schemas.microsoft.com/office/drawing/2014/main" id="{32D32FE0-4722-DA4D-80CB-1E323BA4293A}"/>
              </a:ext>
            </a:extLst>
          </p:cNvPr>
          <p:cNvSpPr txBox="1"/>
          <p:nvPr/>
        </p:nvSpPr>
        <p:spPr>
          <a:xfrm>
            <a:off x="6515932" y="3463073"/>
            <a:ext cx="646331" cy="3956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b="1" dirty="0">
                <a:solidFill>
                  <a:schemeClr val="accent1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2020</a:t>
            </a:r>
            <a:endParaRPr lang="zh-CN" altLang="en-US" b="1" dirty="0">
              <a:solidFill>
                <a:schemeClr val="accent1"/>
              </a:solidFill>
              <a:latin typeface="Times New Roman" panose="02020603050405020304" pitchFamily="18" charset="0"/>
              <a:ea typeface="KaiTi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3" name="文本框 28">
            <a:extLst>
              <a:ext uri="{FF2B5EF4-FFF2-40B4-BE49-F238E27FC236}">
                <a16:creationId xmlns:a16="http://schemas.microsoft.com/office/drawing/2014/main" id="{4C1316FB-5A16-2745-B7F2-06076E82E964}"/>
              </a:ext>
            </a:extLst>
          </p:cNvPr>
          <p:cNvSpPr txBox="1"/>
          <p:nvPr/>
        </p:nvSpPr>
        <p:spPr>
          <a:xfrm>
            <a:off x="6502597" y="3767233"/>
            <a:ext cx="2322503" cy="6574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1600" i="1" u="sng" dirty="0">
                <a:solidFill>
                  <a:schemeClr val="accent1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Listed on the NYSE.</a:t>
            </a:r>
          </a:p>
          <a:p>
            <a:pPr algn="just">
              <a:lnSpc>
                <a:spcPct val="120000"/>
              </a:lnSpc>
            </a:pPr>
            <a:r>
              <a:rPr lang="en-US" altLang="zh-CN" sz="1600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Launched TOPTOY.</a:t>
            </a:r>
          </a:p>
        </p:txBody>
      </p:sp>
      <p:sp>
        <p:nvSpPr>
          <p:cNvPr id="14" name="文本框 30">
            <a:extLst>
              <a:ext uri="{FF2B5EF4-FFF2-40B4-BE49-F238E27FC236}">
                <a16:creationId xmlns:a16="http://schemas.microsoft.com/office/drawing/2014/main" id="{3B3431B4-64C9-CD4B-9D89-B3FE6DD4EB77}"/>
              </a:ext>
            </a:extLst>
          </p:cNvPr>
          <p:cNvSpPr txBox="1"/>
          <p:nvPr/>
        </p:nvSpPr>
        <p:spPr>
          <a:xfrm>
            <a:off x="9137148" y="1034648"/>
            <a:ext cx="2138149" cy="39574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b="1" dirty="0">
                <a:solidFill>
                  <a:schemeClr val="accent1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2022 (KEY POINT)</a:t>
            </a:r>
            <a:endParaRPr lang="zh-CN" altLang="en-US" b="1" dirty="0">
              <a:solidFill>
                <a:schemeClr val="accent1"/>
              </a:solidFill>
              <a:latin typeface="Times New Roman" panose="02020603050405020304" pitchFamily="18" charset="0"/>
              <a:ea typeface="KaiTi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5" name="文本框 32">
            <a:extLst>
              <a:ext uri="{FF2B5EF4-FFF2-40B4-BE49-F238E27FC236}">
                <a16:creationId xmlns:a16="http://schemas.microsoft.com/office/drawing/2014/main" id="{79B5CC30-EC38-D046-9728-1FD037686C2B}"/>
              </a:ext>
            </a:extLst>
          </p:cNvPr>
          <p:cNvSpPr txBox="1"/>
          <p:nvPr/>
        </p:nvSpPr>
        <p:spPr>
          <a:xfrm>
            <a:off x="9137148" y="1431649"/>
            <a:ext cx="2762699" cy="9529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600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On July 13, it was </a:t>
            </a:r>
            <a:r>
              <a:rPr lang="en-US" altLang="zh-CN" sz="1600" b="1" i="1" u="sng" dirty="0">
                <a:solidFill>
                  <a:schemeClr val="accent1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listed on the Hong Kong Stock Exchange </a:t>
            </a:r>
            <a:r>
              <a:rPr lang="en-US" altLang="zh-CN" sz="1600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under a </a:t>
            </a:r>
            <a:r>
              <a:rPr lang="en-US" altLang="zh-CN" sz="1600" i="1" u="sng" dirty="0">
                <a:solidFill>
                  <a:schemeClr val="accent1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dual listing model</a:t>
            </a:r>
            <a:r>
              <a:rPr lang="en-US" altLang="zh-CN" sz="1600" dirty="0">
                <a:solidFill>
                  <a:schemeClr val="accent1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.</a:t>
            </a:r>
            <a:endParaRPr lang="zh-CN" altLang="en-US" sz="1600" dirty="0">
              <a:solidFill>
                <a:schemeClr val="accent1"/>
              </a:solidFill>
              <a:latin typeface="Times New Roman" panose="02020603050405020304" pitchFamily="18" charset="0"/>
              <a:ea typeface="KaiTi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6" name="文本框 34">
            <a:extLst>
              <a:ext uri="{FF2B5EF4-FFF2-40B4-BE49-F238E27FC236}">
                <a16:creationId xmlns:a16="http://schemas.microsoft.com/office/drawing/2014/main" id="{284EB8BE-41D6-B54E-B18E-3EBD7FC36DE5}"/>
              </a:ext>
            </a:extLst>
          </p:cNvPr>
          <p:cNvSpPr txBox="1"/>
          <p:nvPr/>
        </p:nvSpPr>
        <p:spPr>
          <a:xfrm>
            <a:off x="9137148" y="3265230"/>
            <a:ext cx="646331" cy="3956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b="1" dirty="0">
                <a:solidFill>
                  <a:schemeClr val="accent1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2023</a:t>
            </a:r>
            <a:endParaRPr lang="zh-CN" altLang="en-US" b="1" dirty="0">
              <a:solidFill>
                <a:schemeClr val="accent1"/>
              </a:solidFill>
              <a:latin typeface="Times New Roman" panose="02020603050405020304" pitchFamily="18" charset="0"/>
              <a:ea typeface="KaiTi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7" name="文本框 36">
            <a:extLst>
              <a:ext uri="{FF2B5EF4-FFF2-40B4-BE49-F238E27FC236}">
                <a16:creationId xmlns:a16="http://schemas.microsoft.com/office/drawing/2014/main" id="{F84E68AE-E1A5-9B42-83AD-14145B346E0A}"/>
              </a:ext>
            </a:extLst>
          </p:cNvPr>
          <p:cNvSpPr txBox="1"/>
          <p:nvPr/>
        </p:nvSpPr>
        <p:spPr>
          <a:xfrm>
            <a:off x="9137148" y="3737953"/>
            <a:ext cx="2705664" cy="1543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600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With </a:t>
            </a:r>
            <a:r>
              <a:rPr lang="en-US" altLang="zh-CN" sz="1600" i="1" u="sng" dirty="0">
                <a:solidFill>
                  <a:schemeClr val="accent1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more than 6,600 stores</a:t>
            </a:r>
            <a:r>
              <a:rPr lang="en-US" altLang="zh-CN" sz="1600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. Upgraded its </a:t>
            </a:r>
            <a:r>
              <a:rPr lang="en-US" altLang="zh-CN" sz="1600" i="1" u="sng" dirty="0">
                <a:solidFill>
                  <a:schemeClr val="accent1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global brand strategy</a:t>
            </a:r>
            <a:r>
              <a:rPr lang="en-US" altLang="zh-CN" sz="1600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 and positioned itself as a “lifestyle store featuring IP design”.</a:t>
            </a:r>
            <a:endParaRPr lang="zh-CN" altLang="en-US" sz="1600" dirty="0">
              <a:latin typeface="Times New Roman" panose="02020603050405020304" pitchFamily="18" charset="0"/>
              <a:ea typeface="KaiTi" panose="020106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18" name="直接连接符 40">
            <a:extLst>
              <a:ext uri="{FF2B5EF4-FFF2-40B4-BE49-F238E27FC236}">
                <a16:creationId xmlns:a16="http://schemas.microsoft.com/office/drawing/2014/main" id="{862BB5E1-27EF-EC46-9CB3-287BA21FA05F}"/>
              </a:ext>
            </a:extLst>
          </p:cNvPr>
          <p:cNvCxnSpPr/>
          <p:nvPr/>
        </p:nvCxnSpPr>
        <p:spPr>
          <a:xfrm>
            <a:off x="476113" y="2491249"/>
            <a:ext cx="0" cy="1872208"/>
          </a:xfrm>
          <a:prstGeom prst="line">
            <a:avLst/>
          </a:prstGeom>
          <a:ln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alpha val="12000"/>
                  </a:schemeClr>
                </a:gs>
              </a:gsLst>
              <a:lin ang="5400000" scaled="1"/>
              <a:tileRect/>
            </a:gradFill>
            <a:tail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42">
            <a:extLst>
              <a:ext uri="{FF2B5EF4-FFF2-40B4-BE49-F238E27FC236}">
                <a16:creationId xmlns:a16="http://schemas.microsoft.com/office/drawing/2014/main" id="{6012B91E-6EAA-4B49-9105-65814A569630}"/>
              </a:ext>
            </a:extLst>
          </p:cNvPr>
          <p:cNvCxnSpPr/>
          <p:nvPr/>
        </p:nvCxnSpPr>
        <p:spPr>
          <a:xfrm>
            <a:off x="3332430" y="1989288"/>
            <a:ext cx="0" cy="1872208"/>
          </a:xfrm>
          <a:prstGeom prst="line">
            <a:avLst/>
          </a:prstGeom>
          <a:ln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alpha val="12000"/>
                  </a:schemeClr>
                </a:gs>
              </a:gsLst>
              <a:lin ang="5400000" scaled="1"/>
              <a:tileRect/>
            </a:gradFill>
            <a:tail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44">
            <a:extLst>
              <a:ext uri="{FF2B5EF4-FFF2-40B4-BE49-F238E27FC236}">
                <a16:creationId xmlns:a16="http://schemas.microsoft.com/office/drawing/2014/main" id="{F6F19AA8-C58F-744D-96E8-5745F5774631}"/>
              </a:ext>
            </a:extLst>
          </p:cNvPr>
          <p:cNvCxnSpPr/>
          <p:nvPr/>
        </p:nvCxnSpPr>
        <p:spPr>
          <a:xfrm>
            <a:off x="6398321" y="1517743"/>
            <a:ext cx="0" cy="1872208"/>
          </a:xfrm>
          <a:prstGeom prst="line">
            <a:avLst/>
          </a:prstGeom>
          <a:ln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alpha val="12000"/>
                  </a:schemeClr>
                </a:gs>
              </a:gsLst>
              <a:lin ang="5400000" scaled="1"/>
              <a:tileRect/>
            </a:gradFill>
            <a:tail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46">
            <a:extLst>
              <a:ext uri="{FF2B5EF4-FFF2-40B4-BE49-F238E27FC236}">
                <a16:creationId xmlns:a16="http://schemas.microsoft.com/office/drawing/2014/main" id="{4D7CC1EE-135E-C74E-B7E0-6CFD54A62B9F}"/>
              </a:ext>
            </a:extLst>
          </p:cNvPr>
          <p:cNvCxnSpPr/>
          <p:nvPr/>
        </p:nvCxnSpPr>
        <p:spPr>
          <a:xfrm>
            <a:off x="9045065" y="1173869"/>
            <a:ext cx="0" cy="1872208"/>
          </a:xfrm>
          <a:prstGeom prst="line">
            <a:avLst/>
          </a:prstGeom>
          <a:ln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alpha val="12000"/>
                  </a:schemeClr>
                </a:gs>
              </a:gsLst>
              <a:lin ang="5400000" scaled="1"/>
              <a:tileRect/>
            </a:gradFill>
            <a:tail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50">
            <a:extLst>
              <a:ext uri="{FF2B5EF4-FFF2-40B4-BE49-F238E27FC236}">
                <a16:creationId xmlns:a16="http://schemas.microsoft.com/office/drawing/2014/main" id="{CE3770D5-7CDB-A54B-8485-2BDDA93B0A02}"/>
              </a:ext>
            </a:extLst>
          </p:cNvPr>
          <p:cNvCxnSpPr>
            <a:cxnSpLocks/>
          </p:cNvCxnSpPr>
          <p:nvPr/>
        </p:nvCxnSpPr>
        <p:spPr>
          <a:xfrm flipV="1">
            <a:off x="476113" y="4495898"/>
            <a:ext cx="0" cy="1872208"/>
          </a:xfrm>
          <a:prstGeom prst="line">
            <a:avLst/>
          </a:prstGeom>
          <a:ln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alpha val="12000"/>
                  </a:schemeClr>
                </a:gs>
              </a:gsLst>
              <a:lin ang="5400000" scaled="1"/>
              <a:tileRect/>
            </a:gradFill>
            <a:tail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51">
            <a:extLst>
              <a:ext uri="{FF2B5EF4-FFF2-40B4-BE49-F238E27FC236}">
                <a16:creationId xmlns:a16="http://schemas.microsoft.com/office/drawing/2014/main" id="{ECCCFCBD-5CF0-BC47-90D1-BE893F8F4476}"/>
              </a:ext>
            </a:extLst>
          </p:cNvPr>
          <p:cNvCxnSpPr>
            <a:cxnSpLocks/>
          </p:cNvCxnSpPr>
          <p:nvPr/>
        </p:nvCxnSpPr>
        <p:spPr>
          <a:xfrm flipV="1">
            <a:off x="3332430" y="4135858"/>
            <a:ext cx="0" cy="1872208"/>
          </a:xfrm>
          <a:prstGeom prst="line">
            <a:avLst/>
          </a:prstGeom>
          <a:ln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alpha val="12000"/>
                  </a:schemeClr>
                </a:gs>
              </a:gsLst>
              <a:lin ang="5400000" scaled="1"/>
              <a:tileRect/>
            </a:gradFill>
            <a:tail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71">
            <a:extLst>
              <a:ext uri="{FF2B5EF4-FFF2-40B4-BE49-F238E27FC236}">
                <a16:creationId xmlns:a16="http://schemas.microsoft.com/office/drawing/2014/main" id="{90C60CE2-769A-0B41-9542-FF4528C2508A}"/>
              </a:ext>
            </a:extLst>
          </p:cNvPr>
          <p:cNvCxnSpPr>
            <a:cxnSpLocks/>
          </p:cNvCxnSpPr>
          <p:nvPr/>
        </p:nvCxnSpPr>
        <p:spPr>
          <a:xfrm flipV="1">
            <a:off x="6398321" y="3559794"/>
            <a:ext cx="0" cy="1872208"/>
          </a:xfrm>
          <a:prstGeom prst="line">
            <a:avLst/>
          </a:prstGeom>
          <a:ln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alpha val="12000"/>
                  </a:schemeClr>
                </a:gs>
              </a:gsLst>
              <a:lin ang="5400000" scaled="1"/>
              <a:tileRect/>
            </a:gradFill>
            <a:tail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72">
            <a:extLst>
              <a:ext uri="{FF2B5EF4-FFF2-40B4-BE49-F238E27FC236}">
                <a16:creationId xmlns:a16="http://schemas.microsoft.com/office/drawing/2014/main" id="{E06B0B7A-4675-7D45-9BC6-CDCEBD1E1C3E}"/>
              </a:ext>
            </a:extLst>
          </p:cNvPr>
          <p:cNvCxnSpPr>
            <a:cxnSpLocks/>
          </p:cNvCxnSpPr>
          <p:nvPr/>
        </p:nvCxnSpPr>
        <p:spPr>
          <a:xfrm flipV="1">
            <a:off x="9045065" y="3199754"/>
            <a:ext cx="0" cy="1872208"/>
          </a:xfrm>
          <a:prstGeom prst="line">
            <a:avLst/>
          </a:prstGeom>
          <a:ln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alpha val="12000"/>
                  </a:schemeClr>
                </a:gs>
              </a:gsLst>
              <a:lin ang="5400000" scaled="1"/>
              <a:tileRect/>
            </a:gradFill>
            <a:tail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F7C9D52-01C4-104D-BC2C-4605BCAFF1A5}"/>
              </a:ext>
            </a:extLst>
          </p:cNvPr>
          <p:cNvGrpSpPr/>
          <p:nvPr/>
        </p:nvGrpSpPr>
        <p:grpSpPr>
          <a:xfrm>
            <a:off x="627862" y="3195059"/>
            <a:ext cx="2397217" cy="890890"/>
            <a:chOff x="559117" y="3208281"/>
            <a:chExt cx="2397217" cy="890890"/>
          </a:xfrm>
        </p:grpSpPr>
        <p:sp>
          <p:nvSpPr>
            <p:cNvPr id="27" name="文本框 6">
              <a:extLst>
                <a:ext uri="{FF2B5EF4-FFF2-40B4-BE49-F238E27FC236}">
                  <a16:creationId xmlns:a16="http://schemas.microsoft.com/office/drawing/2014/main" id="{4EEFD04B-1F65-AA46-8328-08134A2EA4BD}"/>
                </a:ext>
              </a:extLst>
            </p:cNvPr>
            <p:cNvSpPr txBox="1"/>
            <p:nvPr/>
          </p:nvSpPr>
          <p:spPr>
            <a:xfrm>
              <a:off x="559117" y="3208281"/>
              <a:ext cx="646331" cy="395686"/>
            </a:xfrm>
            <a:prstGeom prst="rect">
              <a:avLst/>
            </a:prstGeom>
            <a:noFill/>
          </p:spPr>
          <p:txBody>
            <a:bodyPr wrap="none" anchor="ctr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b="1" dirty="0">
                  <a:solidFill>
                    <a:schemeClr val="accent1"/>
                  </a:solidFill>
                  <a:latin typeface="Times New Roman" panose="02020603050405020304" pitchFamily="18" charset="0"/>
                  <a:ea typeface="KaiTi" panose="02010609060101010101" pitchFamily="49" charset="-122"/>
                  <a:cs typeface="Times New Roman" panose="02020603050405020304" pitchFamily="18" charset="0"/>
                </a:rPr>
                <a:t>2013</a:t>
              </a:r>
              <a:endParaRPr lang="zh-CN" altLang="en-US" b="1" dirty="0">
                <a:solidFill>
                  <a:schemeClr val="accent1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28" name="文本框 8">
              <a:extLst>
                <a:ext uri="{FF2B5EF4-FFF2-40B4-BE49-F238E27FC236}">
                  <a16:creationId xmlns:a16="http://schemas.microsoft.com/office/drawing/2014/main" id="{52AC4B5E-78FE-4545-9AF9-4165BB25280E}"/>
                </a:ext>
              </a:extLst>
            </p:cNvPr>
            <p:cNvSpPr txBox="1"/>
            <p:nvPr/>
          </p:nvSpPr>
          <p:spPr>
            <a:xfrm>
              <a:off x="559117" y="3477078"/>
              <a:ext cx="2397217" cy="622093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500" dirty="0">
                  <a:latin typeface="Times New Roman" panose="02020603050405020304" pitchFamily="18" charset="0"/>
                  <a:ea typeface="KaiTi" panose="02010609060101010101" pitchFamily="49" charset="-122"/>
                  <a:cs typeface="Times New Roman" panose="02020603050405020304" pitchFamily="18" charset="0"/>
                </a:rPr>
                <a:t>Opened the </a:t>
              </a:r>
              <a:r>
                <a:rPr lang="en-US" altLang="zh-CN" sz="1500" i="1" u="sng" dirty="0">
                  <a:solidFill>
                    <a:schemeClr val="accent1"/>
                  </a:solidFill>
                  <a:latin typeface="Times New Roman" panose="02020603050405020304" pitchFamily="18" charset="0"/>
                  <a:ea typeface="KaiTi" panose="02010609060101010101" pitchFamily="49" charset="-122"/>
                  <a:cs typeface="Times New Roman" panose="02020603050405020304" pitchFamily="18" charset="0"/>
                </a:rPr>
                <a:t>first MINISO store </a:t>
              </a:r>
              <a:r>
                <a:rPr lang="en-US" altLang="zh-CN" sz="1500" dirty="0">
                  <a:latin typeface="Times New Roman" panose="02020603050405020304" pitchFamily="18" charset="0"/>
                  <a:ea typeface="KaiTi" panose="02010609060101010101" pitchFamily="49" charset="-122"/>
                  <a:cs typeface="Times New Roman" panose="02020603050405020304" pitchFamily="18" charset="0"/>
                </a:rPr>
                <a:t>in Guangzhou, China.</a:t>
              </a:r>
              <a:endParaRPr lang="zh-CN" altLang="en-US" sz="1500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9EEF0278-380B-EE4E-A927-CDFC9119785E}"/>
              </a:ext>
            </a:extLst>
          </p:cNvPr>
          <p:cNvGrpSpPr/>
          <p:nvPr/>
        </p:nvGrpSpPr>
        <p:grpSpPr>
          <a:xfrm>
            <a:off x="627862" y="4834904"/>
            <a:ext cx="2397217" cy="1286716"/>
            <a:chOff x="559117" y="4964465"/>
            <a:chExt cx="2397217" cy="1286716"/>
          </a:xfrm>
        </p:grpSpPr>
        <p:sp>
          <p:nvSpPr>
            <p:cNvPr id="30" name="文本框 6">
              <a:extLst>
                <a:ext uri="{FF2B5EF4-FFF2-40B4-BE49-F238E27FC236}">
                  <a16:creationId xmlns:a16="http://schemas.microsoft.com/office/drawing/2014/main" id="{8C8017B1-591F-E842-9EEE-B7105CB44870}"/>
                </a:ext>
              </a:extLst>
            </p:cNvPr>
            <p:cNvSpPr txBox="1"/>
            <p:nvPr/>
          </p:nvSpPr>
          <p:spPr>
            <a:xfrm>
              <a:off x="559117" y="4964465"/>
              <a:ext cx="646331" cy="395749"/>
            </a:xfrm>
            <a:prstGeom prst="rect">
              <a:avLst/>
            </a:prstGeom>
            <a:noFill/>
          </p:spPr>
          <p:txBody>
            <a:bodyPr wrap="none" anchor="ctr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b="1" dirty="0">
                  <a:solidFill>
                    <a:schemeClr val="accent1"/>
                  </a:solidFill>
                  <a:latin typeface="Times New Roman" panose="02020603050405020304" pitchFamily="18" charset="0"/>
                  <a:ea typeface="KaiTi" panose="02010609060101010101" pitchFamily="49" charset="-122"/>
                  <a:cs typeface="Times New Roman" panose="02020603050405020304" pitchFamily="18" charset="0"/>
                </a:rPr>
                <a:t>2014</a:t>
              </a:r>
              <a:endParaRPr lang="zh-CN" altLang="en-US" b="1" dirty="0">
                <a:solidFill>
                  <a:schemeClr val="accent1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31" name="文本框 8">
              <a:extLst>
                <a:ext uri="{FF2B5EF4-FFF2-40B4-BE49-F238E27FC236}">
                  <a16:creationId xmlns:a16="http://schemas.microsoft.com/office/drawing/2014/main" id="{54452B01-96FC-4541-99C7-5BBB72153E75}"/>
                </a:ext>
              </a:extLst>
            </p:cNvPr>
            <p:cNvSpPr txBox="1"/>
            <p:nvPr/>
          </p:nvSpPr>
          <p:spPr>
            <a:xfrm>
              <a:off x="559118" y="5352089"/>
              <a:ext cx="2397216" cy="899092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500" dirty="0">
                  <a:latin typeface="Times New Roman" panose="02020603050405020304" pitchFamily="18" charset="0"/>
                  <a:ea typeface="KaiTi" panose="02010609060101010101" pitchFamily="49" charset="-122"/>
                  <a:cs typeface="Times New Roman" panose="02020603050405020304" pitchFamily="18" charset="0"/>
                </a:rPr>
                <a:t>At the end of the year, there were </a:t>
              </a:r>
              <a:r>
                <a:rPr lang="en-US" altLang="zh-CN" sz="1500" i="1" u="sng" dirty="0">
                  <a:solidFill>
                    <a:schemeClr val="accent1"/>
                  </a:solidFill>
                  <a:latin typeface="Times New Roman" panose="02020603050405020304" pitchFamily="18" charset="0"/>
                  <a:ea typeface="KaiTi" panose="02010609060101010101" pitchFamily="49" charset="-122"/>
                  <a:cs typeface="Times New Roman" panose="02020603050405020304" pitchFamily="18" charset="0"/>
                </a:rPr>
                <a:t>more than 300 </a:t>
              </a:r>
              <a:r>
                <a:rPr lang="en-US" altLang="zh-CN" sz="1500" dirty="0">
                  <a:latin typeface="Times New Roman" panose="02020603050405020304" pitchFamily="18" charset="0"/>
                  <a:ea typeface="KaiTi" panose="02010609060101010101" pitchFamily="49" charset="-122"/>
                  <a:cs typeface="Times New Roman" panose="02020603050405020304" pitchFamily="18" charset="0"/>
                </a:rPr>
                <a:t>MINISO stores.</a:t>
              </a:r>
              <a:endParaRPr lang="zh-CN" altLang="en-US" sz="1500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3537599F-3BC9-B341-8D89-9A582A9B0748}"/>
              </a:ext>
            </a:extLst>
          </p:cNvPr>
          <p:cNvSpPr/>
          <p:nvPr/>
        </p:nvSpPr>
        <p:spPr>
          <a:xfrm>
            <a:off x="476113" y="1329309"/>
            <a:ext cx="2548963" cy="702205"/>
          </a:xfrm>
          <a:prstGeom prst="roundRect">
            <a:avLst>
              <a:gd name="adj" fmla="val 11943"/>
            </a:avLst>
          </a:prstGeom>
          <a:solidFill>
            <a:srgbClr val="FDEDEE">
              <a:alpha val="80000"/>
            </a:srgbClr>
          </a:solidFill>
          <a:ln w="12700">
            <a:solidFill>
              <a:schemeClr val="tx1"/>
            </a:solidFill>
            <a:prstDash val="dashDot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2009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2014</a:t>
            </a:r>
          </a:p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Start-up Period</a:t>
            </a:r>
            <a:endParaRPr lang="en-CN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文本框 6">
            <a:extLst>
              <a:ext uri="{FF2B5EF4-FFF2-40B4-BE49-F238E27FC236}">
                <a16:creationId xmlns:a16="http://schemas.microsoft.com/office/drawing/2014/main" id="{F4E4E01A-E589-8643-B4C6-2C4DB1C91E3F}"/>
              </a:ext>
            </a:extLst>
          </p:cNvPr>
          <p:cNvSpPr txBox="1"/>
          <p:nvPr/>
        </p:nvSpPr>
        <p:spPr>
          <a:xfrm>
            <a:off x="3525377" y="4088759"/>
            <a:ext cx="646331" cy="395749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b="1" dirty="0">
                <a:solidFill>
                  <a:schemeClr val="accent1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2017</a:t>
            </a:r>
            <a:endParaRPr lang="zh-CN" altLang="en-US" b="1" dirty="0">
              <a:solidFill>
                <a:schemeClr val="accent1"/>
              </a:solidFill>
              <a:latin typeface="Times New Roman" panose="02020603050405020304" pitchFamily="18" charset="0"/>
              <a:ea typeface="KaiTi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4" name="文本框 8">
            <a:extLst>
              <a:ext uri="{FF2B5EF4-FFF2-40B4-BE49-F238E27FC236}">
                <a16:creationId xmlns:a16="http://schemas.microsoft.com/office/drawing/2014/main" id="{0515739D-E991-E641-8707-DF5B3D3D587A}"/>
              </a:ext>
            </a:extLst>
          </p:cNvPr>
          <p:cNvSpPr txBox="1"/>
          <p:nvPr/>
        </p:nvSpPr>
        <p:spPr>
          <a:xfrm>
            <a:off x="3537021" y="4363457"/>
            <a:ext cx="2627721" cy="345094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500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On-line </a:t>
            </a:r>
            <a:r>
              <a:rPr lang="en-US" altLang="zh-CN" sz="1500" dirty="0" err="1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JingDong</a:t>
            </a:r>
            <a:r>
              <a:rPr lang="en-US" altLang="zh-CN" sz="1500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, </a:t>
            </a:r>
            <a:r>
              <a:rPr lang="en-US" altLang="zh-CN" sz="1500" dirty="0" err="1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Tmall</a:t>
            </a:r>
            <a:r>
              <a:rPr lang="en-US" altLang="zh-CN" sz="1500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.</a:t>
            </a:r>
            <a:endParaRPr lang="zh-CN" altLang="en-US" sz="1500" dirty="0">
              <a:latin typeface="Times New Roman" panose="02020603050405020304" pitchFamily="18" charset="0"/>
              <a:ea typeface="KaiTi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5" name="文本框 6">
            <a:extLst>
              <a:ext uri="{FF2B5EF4-FFF2-40B4-BE49-F238E27FC236}">
                <a16:creationId xmlns:a16="http://schemas.microsoft.com/office/drawing/2014/main" id="{AFA97046-8040-1946-9734-BC3B93F19DF2}"/>
              </a:ext>
            </a:extLst>
          </p:cNvPr>
          <p:cNvSpPr txBox="1"/>
          <p:nvPr/>
        </p:nvSpPr>
        <p:spPr>
          <a:xfrm>
            <a:off x="3537022" y="4703625"/>
            <a:ext cx="731817" cy="395749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b="1" dirty="0">
                <a:solidFill>
                  <a:schemeClr val="accent1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2018</a:t>
            </a:r>
            <a:endParaRPr lang="zh-CN" altLang="en-US" b="1" dirty="0">
              <a:solidFill>
                <a:schemeClr val="accent1"/>
              </a:solidFill>
              <a:latin typeface="Times New Roman" panose="02020603050405020304" pitchFamily="18" charset="0"/>
              <a:ea typeface="KaiTi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6" name="文本框 8">
            <a:extLst>
              <a:ext uri="{FF2B5EF4-FFF2-40B4-BE49-F238E27FC236}">
                <a16:creationId xmlns:a16="http://schemas.microsoft.com/office/drawing/2014/main" id="{530A5CB6-78FA-8C4A-8455-C32A191586F7}"/>
              </a:ext>
            </a:extLst>
          </p:cNvPr>
          <p:cNvSpPr txBox="1"/>
          <p:nvPr/>
        </p:nvSpPr>
        <p:spPr>
          <a:xfrm>
            <a:off x="3537021" y="4996720"/>
            <a:ext cx="2714282" cy="117609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500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In August, the number of overseas </a:t>
            </a:r>
            <a:r>
              <a:rPr lang="en-US" altLang="zh-CN" sz="1500" i="1" u="sng" dirty="0">
                <a:solidFill>
                  <a:schemeClr val="accent1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stores exceeded 1,000</a:t>
            </a:r>
            <a:r>
              <a:rPr lang="en-US" altLang="zh-CN" sz="1500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en-US" altLang="zh-CN" sz="1500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In September, received a </a:t>
            </a:r>
            <a:r>
              <a:rPr lang="en-US" altLang="zh-CN" sz="1500" i="1" u="sng" dirty="0">
                <a:solidFill>
                  <a:schemeClr val="accent1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¥1 billion investment</a:t>
            </a:r>
            <a:r>
              <a:rPr lang="en-US" altLang="zh-CN" sz="1500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.</a:t>
            </a:r>
            <a:endParaRPr lang="zh-CN" altLang="en-US" sz="1500" dirty="0">
              <a:latin typeface="Times New Roman" panose="02020603050405020304" pitchFamily="18" charset="0"/>
              <a:ea typeface="KaiTi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7" name="文本框 26">
            <a:extLst>
              <a:ext uri="{FF2B5EF4-FFF2-40B4-BE49-F238E27FC236}">
                <a16:creationId xmlns:a16="http://schemas.microsoft.com/office/drawing/2014/main" id="{34B62BF1-6B8B-0648-BEDA-2E8F4303A8B4}"/>
              </a:ext>
            </a:extLst>
          </p:cNvPr>
          <p:cNvSpPr txBox="1"/>
          <p:nvPr/>
        </p:nvSpPr>
        <p:spPr>
          <a:xfrm>
            <a:off x="6515932" y="4420443"/>
            <a:ext cx="646331" cy="39574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b="1" dirty="0">
                <a:solidFill>
                  <a:schemeClr val="accent1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2021</a:t>
            </a:r>
            <a:endParaRPr lang="zh-CN" altLang="en-US" b="1" dirty="0">
              <a:solidFill>
                <a:schemeClr val="accent1"/>
              </a:solidFill>
              <a:latin typeface="Times New Roman" panose="02020603050405020304" pitchFamily="18" charset="0"/>
              <a:ea typeface="KaiTi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8" name="文本框 28">
            <a:extLst>
              <a:ext uri="{FF2B5EF4-FFF2-40B4-BE49-F238E27FC236}">
                <a16:creationId xmlns:a16="http://schemas.microsoft.com/office/drawing/2014/main" id="{FB39D231-8D7E-A347-ADF6-F22576867C71}"/>
              </a:ext>
            </a:extLst>
          </p:cNvPr>
          <p:cNvSpPr txBox="1"/>
          <p:nvPr/>
        </p:nvSpPr>
        <p:spPr>
          <a:xfrm>
            <a:off x="6502596" y="4701037"/>
            <a:ext cx="2322503" cy="9529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600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More than 5,000 stores and access to more than 100 geographic markets.</a:t>
            </a: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96F9B5DD-7C99-E244-B3D2-0590BD07ABB5}"/>
              </a:ext>
            </a:extLst>
          </p:cNvPr>
          <p:cNvSpPr/>
          <p:nvPr/>
        </p:nvSpPr>
        <p:spPr>
          <a:xfrm>
            <a:off x="3542003" y="986541"/>
            <a:ext cx="2548963" cy="702205"/>
          </a:xfrm>
          <a:prstGeom prst="roundRect">
            <a:avLst>
              <a:gd name="adj" fmla="val 11943"/>
            </a:avLst>
          </a:prstGeom>
          <a:solidFill>
            <a:srgbClr val="FDEDEE">
              <a:alpha val="80000"/>
            </a:srgbClr>
          </a:solidFill>
          <a:ln w="12700">
            <a:solidFill>
              <a:schemeClr val="tx1"/>
            </a:solidFill>
            <a:prstDash val="dashDot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2015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2018</a:t>
            </a:r>
          </a:p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Growth Period</a:t>
            </a:r>
            <a:endParaRPr lang="en-CN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2436D924-5672-AE4B-8192-60717100277B}"/>
              </a:ext>
            </a:extLst>
          </p:cNvPr>
          <p:cNvSpPr/>
          <p:nvPr/>
        </p:nvSpPr>
        <p:spPr>
          <a:xfrm>
            <a:off x="7634596" y="5714470"/>
            <a:ext cx="2855384" cy="702205"/>
          </a:xfrm>
          <a:prstGeom prst="roundRect">
            <a:avLst>
              <a:gd name="adj" fmla="val 11943"/>
            </a:avLst>
          </a:prstGeom>
          <a:solidFill>
            <a:srgbClr val="FDEDEE">
              <a:alpha val="80000"/>
            </a:srgbClr>
          </a:solidFill>
          <a:ln w="12700">
            <a:solidFill>
              <a:schemeClr val="tx1"/>
            </a:solidFill>
            <a:prstDash val="dashDot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2019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Now</a:t>
            </a:r>
          </a:p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Strategic Upgrade period.</a:t>
            </a:r>
            <a:endParaRPr lang="en-CN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D72DC2C-2E8C-804D-BBFA-E9A6878B6BDE}"/>
              </a:ext>
            </a:extLst>
          </p:cNvPr>
          <p:cNvSpPr txBox="1"/>
          <p:nvPr/>
        </p:nvSpPr>
        <p:spPr>
          <a:xfrm>
            <a:off x="0" y="6550223"/>
            <a:ext cx="3665683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CN" sz="1400" i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lang="en-US" sz="1400" i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</a:t>
            </a:r>
            <a:r>
              <a:rPr lang="en-US" altLang="zh-CN" sz="1400" i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ource: </a:t>
            </a:r>
            <a:r>
              <a:rPr lang="en-US" altLang="zh-CN" sz="1400" i="1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Topsperity</a:t>
            </a:r>
            <a:r>
              <a:rPr lang="en-US" altLang="zh-CN" sz="1400" i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Securities</a:t>
            </a:r>
            <a:r>
              <a:rPr lang="zh-CN" altLang="en-US" sz="1400" i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0" i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(2025.01.24)</a:t>
            </a:r>
            <a:endParaRPr lang="en-CN" sz="1400" i="1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45731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51742C12-3568-1E42-945B-573DF13203EB}"/>
              </a:ext>
            </a:extLst>
          </p:cNvPr>
          <p:cNvGrpSpPr/>
          <p:nvPr/>
        </p:nvGrpSpPr>
        <p:grpSpPr>
          <a:xfrm>
            <a:off x="1343472" y="2220977"/>
            <a:ext cx="3797706" cy="2416046"/>
            <a:chOff x="-1120376" y="3707777"/>
            <a:chExt cx="3797706" cy="2416046"/>
          </a:xfrm>
        </p:grpSpPr>
        <p:sp>
          <p:nvSpPr>
            <p:cNvPr id="7" name="文本占位符 1">
              <a:extLst>
                <a:ext uri="{FF2B5EF4-FFF2-40B4-BE49-F238E27FC236}">
                  <a16:creationId xmlns:a16="http://schemas.microsoft.com/office/drawing/2014/main" id="{9B9692C5-2331-6B4E-A36A-6174EAA84BA1}"/>
                </a:ext>
              </a:extLst>
            </p:cNvPr>
            <p:cNvSpPr txBox="1">
              <a:spLocks/>
            </p:cNvSpPr>
            <p:nvPr/>
          </p:nvSpPr>
          <p:spPr>
            <a:xfrm>
              <a:off x="365543" y="3707777"/>
              <a:ext cx="825867" cy="784830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sp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11500" kern="1200">
                  <a:solidFill>
                    <a:schemeClr val="bg1"/>
                  </a:solidFill>
                  <a:latin typeface="Times New Roman" panose="02020603050405020304" pitchFamily="18" charset="0"/>
                  <a:ea typeface="KaiTi" panose="02010609060101010101" pitchFamily="49" charset="-122"/>
                  <a:cs typeface="Times New Roman" panose="02020603050405020304" pitchFamily="18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KaiTi" panose="02010609060101010101" pitchFamily="49" charset="-122"/>
                  <a:ea typeface="KaiTi" panose="02010609060101010101" pitchFamily="49" charset="-122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KaiTi" panose="02010609060101010101" pitchFamily="49" charset="-122"/>
                  <a:ea typeface="KaiTi" panose="02010609060101010101" pitchFamily="49" charset="-122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KaiTi" panose="02010609060101010101" pitchFamily="49" charset="-122"/>
                  <a:ea typeface="KaiTi" panose="02010609060101010101" pitchFamily="49" charset="-122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KaiTi" panose="02010609060101010101" pitchFamily="49" charset="-122"/>
                  <a:ea typeface="KaiTi" panose="02010609060101010101" pitchFamily="49" charset="-122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5000" b="1" dirty="0"/>
                <a:t>02</a:t>
              </a:r>
              <a:endParaRPr lang="zh-CN" altLang="en-US" sz="5000" b="1" dirty="0"/>
            </a:p>
          </p:txBody>
        </p:sp>
        <p:sp>
          <p:nvSpPr>
            <p:cNvPr id="8" name="文本占位符 2">
              <a:extLst>
                <a:ext uri="{FF2B5EF4-FFF2-40B4-BE49-F238E27FC236}">
                  <a16:creationId xmlns:a16="http://schemas.microsoft.com/office/drawing/2014/main" id="{9C033164-3942-484A-B0A5-F8A9891AF2DD}"/>
                </a:ext>
              </a:extLst>
            </p:cNvPr>
            <p:cNvSpPr txBox="1">
              <a:spLocks/>
            </p:cNvSpPr>
            <p:nvPr/>
          </p:nvSpPr>
          <p:spPr>
            <a:xfrm>
              <a:off x="-1120376" y="4492607"/>
              <a:ext cx="3797706" cy="1631216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spAutoFit/>
            </a:bodyPr>
            <a:lstStyle>
              <a:lvl1pPr marL="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8000" kern="1200">
                  <a:solidFill>
                    <a:schemeClr val="bg1"/>
                  </a:solidFill>
                  <a:latin typeface="Times New Roman" panose="02020603050405020304" pitchFamily="18" charset="0"/>
                  <a:ea typeface="+mj-ea"/>
                  <a:cs typeface="Times New Roman" panose="02020603050405020304" pitchFamily="18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KaiTi" panose="02010609060101010101" pitchFamily="49" charset="-122"/>
                  <a:ea typeface="KaiTi" panose="02010609060101010101" pitchFamily="49" charset="-122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KaiTi" panose="02010609060101010101" pitchFamily="49" charset="-122"/>
                  <a:ea typeface="KaiTi" panose="02010609060101010101" pitchFamily="49" charset="-122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KaiTi" panose="02010609060101010101" pitchFamily="49" charset="-122"/>
                  <a:ea typeface="KaiTi" panose="02010609060101010101" pitchFamily="49" charset="-122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KaiTi" panose="02010609060101010101" pitchFamily="49" charset="-122"/>
                  <a:ea typeface="KaiTi" panose="02010609060101010101" pitchFamily="49" charset="-122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5000" b="1" dirty="0">
                  <a:ea typeface="KaiTi" panose="02010609060101010101" pitchFamily="49" charset="-122"/>
                </a:rPr>
                <a:t>IPO</a:t>
              </a:r>
            </a:p>
            <a:p>
              <a:r>
                <a:rPr lang="en-US" altLang="zh-CN" sz="5000" b="1" dirty="0">
                  <a:ea typeface="KaiTi" panose="02010609060101010101" pitchFamily="49" charset="-122"/>
                </a:rPr>
                <a:t>OVERVIEW</a:t>
              </a:r>
              <a:endParaRPr lang="zh-CN" altLang="en-US" sz="5000" b="1" dirty="0">
                <a:ea typeface="KaiTi" panose="02010609060101010101" pitchFamily="49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561982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375F4B3-8E81-C64A-A523-B9278166CFF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b="1" dirty="0">
                <a:ea typeface="KaiTi" panose="02010609060101010101" pitchFamily="49" charset="-122"/>
              </a:rPr>
              <a:t>2.</a:t>
            </a:r>
            <a:r>
              <a:rPr lang="zh-CN" altLang="en-US" b="1" dirty="0">
                <a:ea typeface="KaiTi" panose="02010609060101010101" pitchFamily="49" charset="-122"/>
              </a:rPr>
              <a:t> </a:t>
            </a:r>
            <a:r>
              <a:rPr lang="en-US" altLang="zh-CN" b="1" dirty="0">
                <a:solidFill>
                  <a:schemeClr val="accent1"/>
                </a:solidFill>
                <a:ea typeface="KaiTi" panose="02010609060101010101" pitchFamily="49" charset="-122"/>
              </a:rPr>
              <a:t>IPO</a:t>
            </a:r>
            <a:r>
              <a:rPr lang="en-US" altLang="zh-CN" b="1" dirty="0">
                <a:ea typeface="KaiTi" panose="02010609060101010101" pitchFamily="49" charset="-122"/>
              </a:rPr>
              <a:t> Overview</a:t>
            </a:r>
            <a:endParaRPr lang="zh-CN" altLang="en-US" b="1" dirty="0">
              <a:solidFill>
                <a:schemeClr val="accent1"/>
              </a:solidFill>
              <a:ea typeface="KaiTi" panose="02010609060101010101" pitchFamily="49" charset="-122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F3B3247-87CB-B54E-9E2F-57685CCC73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F3F4A9-0F58-437F-968E-A13FC12BE5D0}" type="slidenum">
              <a:rPr lang="zh-CN" altLang="en-US" smtClean="0"/>
              <a:pPr/>
              <a:t>7</a:t>
            </a:fld>
            <a:endParaRPr lang="zh-CN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3CFE3D-CBE8-784C-98EC-BC10C9709803}"/>
              </a:ext>
            </a:extLst>
          </p:cNvPr>
          <p:cNvSpPr txBox="1"/>
          <p:nvPr/>
        </p:nvSpPr>
        <p:spPr>
          <a:xfrm>
            <a:off x="0" y="6550223"/>
            <a:ext cx="6666440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CN" sz="1400" i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lang="en-US" sz="1400" i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</a:t>
            </a:r>
            <a:r>
              <a:rPr lang="en-US" altLang="zh-CN" sz="1400" i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ource: MINISO Prospectus (2022.06.30), Soochow Securities (2022.07.18), Wind</a:t>
            </a:r>
            <a:endParaRPr lang="en-CN" sz="1400" i="1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图片 290" descr="QR 代码&#10;&#10;描述已自动生成">
            <a:extLst>
              <a:ext uri="{FF2B5EF4-FFF2-40B4-BE49-F238E27FC236}">
                <a16:creationId xmlns:a16="http://schemas.microsoft.com/office/drawing/2014/main" id="{F4ACE8B3-1AE6-EF45-B136-153EDF7671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647"/>
          <a:stretch/>
        </p:blipFill>
        <p:spPr>
          <a:xfrm>
            <a:off x="0" y="836712"/>
            <a:ext cx="12192000" cy="2876155"/>
          </a:xfrm>
          <a:prstGeom prst="rect">
            <a:avLst/>
          </a:prstGeom>
        </p:spPr>
      </p:pic>
      <p:sp>
        <p:nvSpPr>
          <p:cNvPr id="7" name="矩形: 圆角 291">
            <a:extLst>
              <a:ext uri="{FF2B5EF4-FFF2-40B4-BE49-F238E27FC236}">
                <a16:creationId xmlns:a16="http://schemas.microsoft.com/office/drawing/2014/main" id="{6577B518-602F-B44B-A54A-AF285F557EB5}"/>
              </a:ext>
            </a:extLst>
          </p:cNvPr>
          <p:cNvSpPr/>
          <p:nvPr/>
        </p:nvSpPr>
        <p:spPr>
          <a:xfrm>
            <a:off x="-5363" y="836712"/>
            <a:ext cx="12195575" cy="2876155"/>
          </a:xfrm>
          <a:prstGeom prst="roundRect">
            <a:avLst>
              <a:gd name="adj" fmla="val 0"/>
            </a:avLst>
          </a:prstGeom>
          <a:solidFill>
            <a:schemeClr val="accent1">
              <a:lumMod val="20000"/>
              <a:lumOff val="80000"/>
              <a:alpha val="80000"/>
            </a:schemeClr>
          </a:solidFill>
          <a:ln w="1905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4999207B-0E25-494A-B708-0FE7EA59F71E}"/>
              </a:ext>
            </a:extLst>
          </p:cNvPr>
          <p:cNvGrpSpPr/>
          <p:nvPr/>
        </p:nvGrpSpPr>
        <p:grpSpPr>
          <a:xfrm>
            <a:off x="118042" y="1007365"/>
            <a:ext cx="5307579" cy="2534847"/>
            <a:chOff x="178081" y="989605"/>
            <a:chExt cx="5307579" cy="2534847"/>
          </a:xfrm>
        </p:grpSpPr>
        <p:sp>
          <p:nvSpPr>
            <p:cNvPr id="10" name="文本框 8">
              <a:extLst>
                <a:ext uri="{FF2B5EF4-FFF2-40B4-BE49-F238E27FC236}">
                  <a16:creationId xmlns:a16="http://schemas.microsoft.com/office/drawing/2014/main" id="{D9BF9B6C-D65E-A147-A663-6CEA7A558844}"/>
                </a:ext>
              </a:extLst>
            </p:cNvPr>
            <p:cNvSpPr txBox="1"/>
            <p:nvPr/>
          </p:nvSpPr>
          <p:spPr>
            <a:xfrm>
              <a:off x="383205" y="1224440"/>
              <a:ext cx="4897325" cy="106048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After ten years of rapid development, </a:t>
              </a:r>
              <a:r>
                <a:rPr lang="en-US" altLang="zh-CN" b="1" dirty="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MINISO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has become a new consumer retailer driven by </a:t>
              </a:r>
              <a:r>
                <a:rPr lang="en-US" altLang="zh-CN" b="1" dirty="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design and R&amp;D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, with online and offline co-development.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8506222B-E804-BA41-875C-1C69114C4E69}"/>
                </a:ext>
              </a:extLst>
            </p:cNvPr>
            <p:cNvGrpSpPr/>
            <p:nvPr/>
          </p:nvGrpSpPr>
          <p:grpSpPr>
            <a:xfrm>
              <a:off x="383207" y="2540845"/>
              <a:ext cx="2111937" cy="753329"/>
              <a:chOff x="-18051" y="4306986"/>
              <a:chExt cx="2111937" cy="753329"/>
            </a:xfrm>
          </p:grpSpPr>
          <p:sp>
            <p:nvSpPr>
              <p:cNvPr id="58" name="文本框 9">
                <a:extLst>
                  <a:ext uri="{FF2B5EF4-FFF2-40B4-BE49-F238E27FC236}">
                    <a16:creationId xmlns:a16="http://schemas.microsoft.com/office/drawing/2014/main" id="{AB00ACF7-2496-1346-9A0F-48452E270FA7}"/>
                  </a:ext>
                </a:extLst>
              </p:cNvPr>
              <p:cNvSpPr txBox="1"/>
              <p:nvPr/>
            </p:nvSpPr>
            <p:spPr>
              <a:xfrm>
                <a:off x="238053" y="4306986"/>
                <a:ext cx="1619354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zh-CN" sz="1400" b="1" dirty="0">
                    <a:solidFill>
                      <a:schemeClr val="accent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Top 500 </a:t>
                </a:r>
              </a:p>
              <a:p>
                <a:pPr algn="ctr"/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Chinese Companies</a:t>
                </a:r>
                <a:endParaRPr lang="zh-CN" altLang="en-US" sz="1400" dirty="0">
                  <a:latin typeface="Times New Roman" panose="02020603050405020304" pitchFamily="18" charset="0"/>
                  <a:ea typeface="+mj-ea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59" name="图形 4">
                <a:extLst>
                  <a:ext uri="{FF2B5EF4-FFF2-40B4-BE49-F238E27FC236}">
                    <a16:creationId xmlns:a16="http://schemas.microsoft.com/office/drawing/2014/main" id="{BFE010EE-96A8-E645-A74F-7F07369086CD}"/>
                  </a:ext>
                </a:extLst>
              </p:cNvPr>
              <p:cNvGrpSpPr/>
              <p:nvPr/>
            </p:nvGrpSpPr>
            <p:grpSpPr>
              <a:xfrm rot="18746148" flipH="1">
                <a:off x="172896" y="4363937"/>
                <a:ext cx="504000" cy="885893"/>
                <a:chOff x="5647951" y="1369792"/>
                <a:chExt cx="833702" cy="1465419"/>
              </a:xfrm>
              <a:noFill/>
            </p:grpSpPr>
            <p:sp>
              <p:nvSpPr>
                <p:cNvPr id="82" name="图形 4">
                  <a:extLst>
                    <a:ext uri="{FF2B5EF4-FFF2-40B4-BE49-F238E27FC236}">
                      <a16:creationId xmlns:a16="http://schemas.microsoft.com/office/drawing/2014/main" id="{B6AC735F-ECD2-4A42-9D9D-7A58D3FD4BFB}"/>
                    </a:ext>
                  </a:extLst>
                </p:cNvPr>
                <p:cNvSpPr/>
                <p:nvPr/>
              </p:nvSpPr>
              <p:spPr>
                <a:xfrm>
                  <a:off x="5941218" y="2498883"/>
                  <a:ext cx="299466" cy="336327"/>
                </a:xfrm>
                <a:custGeom>
                  <a:avLst/>
                  <a:gdLst>
                    <a:gd name="connsiteX0" fmla="*/ 292703 w 299466"/>
                    <a:gd name="connsiteY0" fmla="*/ 0 h 336327"/>
                    <a:gd name="connsiteX1" fmla="*/ 259175 w 299466"/>
                    <a:gd name="connsiteY1" fmla="*/ 60293 h 336327"/>
                    <a:gd name="connsiteX2" fmla="*/ 169354 w 299466"/>
                    <a:gd name="connsiteY2" fmla="*/ 182118 h 336327"/>
                    <a:gd name="connsiteX3" fmla="*/ 57531 w 299466"/>
                    <a:gd name="connsiteY3" fmla="*/ 283083 h 336327"/>
                    <a:gd name="connsiteX4" fmla="*/ 34480 w 299466"/>
                    <a:gd name="connsiteY4" fmla="*/ 298990 h 336327"/>
                    <a:gd name="connsiteX5" fmla="*/ 16097 w 299466"/>
                    <a:gd name="connsiteY5" fmla="*/ 310229 h 336327"/>
                    <a:gd name="connsiteX6" fmla="*/ 0 w 299466"/>
                    <a:gd name="connsiteY6" fmla="*/ 319945 h 336327"/>
                    <a:gd name="connsiteX7" fmla="*/ 9430 w 299466"/>
                    <a:gd name="connsiteY7" fmla="*/ 336328 h 336327"/>
                    <a:gd name="connsiteX8" fmla="*/ 25813 w 299466"/>
                    <a:gd name="connsiteY8" fmla="*/ 325946 h 336327"/>
                    <a:gd name="connsiteX9" fmla="*/ 44482 w 299466"/>
                    <a:gd name="connsiteY9" fmla="*/ 313849 h 336327"/>
                    <a:gd name="connsiteX10" fmla="*/ 67818 w 299466"/>
                    <a:gd name="connsiteY10" fmla="*/ 296894 h 336327"/>
                    <a:gd name="connsiteX11" fmla="*/ 179451 w 299466"/>
                    <a:gd name="connsiteY11" fmla="*/ 190786 h 336327"/>
                    <a:gd name="connsiteX12" fmla="*/ 267271 w 299466"/>
                    <a:gd name="connsiteY12" fmla="*/ 65056 h 336327"/>
                    <a:gd name="connsiteX13" fmla="*/ 299466 w 299466"/>
                    <a:gd name="connsiteY13" fmla="*/ 3334 h 336327"/>
                    <a:gd name="connsiteX14" fmla="*/ 292703 w 299466"/>
                    <a:gd name="connsiteY14" fmla="*/ 0 h 3363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299466" h="336327">
                      <a:moveTo>
                        <a:pt x="292703" y="0"/>
                      </a:moveTo>
                      <a:cubicBezTo>
                        <a:pt x="292703" y="0"/>
                        <a:pt x="280607" y="24955"/>
                        <a:pt x="259175" y="60293"/>
                      </a:cubicBezTo>
                      <a:cubicBezTo>
                        <a:pt x="237934" y="95821"/>
                        <a:pt x="206312" y="141256"/>
                        <a:pt x="169354" y="182118"/>
                      </a:cubicBezTo>
                      <a:cubicBezTo>
                        <a:pt x="132779" y="223266"/>
                        <a:pt x="90964" y="259271"/>
                        <a:pt x="57531" y="283083"/>
                      </a:cubicBezTo>
                      <a:cubicBezTo>
                        <a:pt x="49054" y="288893"/>
                        <a:pt x="41338" y="294227"/>
                        <a:pt x="34480" y="298990"/>
                      </a:cubicBezTo>
                      <a:cubicBezTo>
                        <a:pt x="27527" y="303562"/>
                        <a:pt x="21146" y="307086"/>
                        <a:pt x="16097" y="310229"/>
                      </a:cubicBezTo>
                      <a:cubicBezTo>
                        <a:pt x="5810" y="316421"/>
                        <a:pt x="0" y="319945"/>
                        <a:pt x="0" y="319945"/>
                      </a:cubicBezTo>
                      <a:lnTo>
                        <a:pt x="9430" y="336328"/>
                      </a:lnTo>
                      <a:cubicBezTo>
                        <a:pt x="9430" y="336328"/>
                        <a:pt x="15335" y="332518"/>
                        <a:pt x="25813" y="325946"/>
                      </a:cubicBezTo>
                      <a:cubicBezTo>
                        <a:pt x="30956" y="322612"/>
                        <a:pt x="37433" y="318802"/>
                        <a:pt x="44482" y="313849"/>
                      </a:cubicBezTo>
                      <a:cubicBezTo>
                        <a:pt x="51435" y="308800"/>
                        <a:pt x="59246" y="303085"/>
                        <a:pt x="67818" y="296894"/>
                      </a:cubicBezTo>
                      <a:cubicBezTo>
                        <a:pt x="101537" y="271558"/>
                        <a:pt x="143351" y="233648"/>
                        <a:pt x="179451" y="190786"/>
                      </a:cubicBezTo>
                      <a:cubicBezTo>
                        <a:pt x="215932" y="148209"/>
                        <a:pt x="246697" y="101441"/>
                        <a:pt x="267271" y="65056"/>
                      </a:cubicBezTo>
                      <a:cubicBezTo>
                        <a:pt x="288036" y="28765"/>
                        <a:pt x="299466" y="3334"/>
                        <a:pt x="299466" y="3334"/>
                      </a:cubicBezTo>
                      <a:lnTo>
                        <a:pt x="292703" y="0"/>
                      </a:lnTo>
                      <a:close/>
                    </a:path>
                  </a:pathLst>
                </a:custGeom>
                <a:grpFill/>
                <a:ln w="9525" cap="flat">
                  <a:solidFill>
                    <a:srgbClr val="C0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grpSp>
              <p:nvGrpSpPr>
                <p:cNvPr id="83" name="图形 4">
                  <a:extLst>
                    <a:ext uri="{FF2B5EF4-FFF2-40B4-BE49-F238E27FC236}">
                      <a16:creationId xmlns:a16="http://schemas.microsoft.com/office/drawing/2014/main" id="{36B0CA97-BE5C-2A40-9E28-E00E59848370}"/>
                    </a:ext>
                  </a:extLst>
                </p:cNvPr>
                <p:cNvGrpSpPr/>
                <p:nvPr/>
              </p:nvGrpSpPr>
              <p:grpSpPr>
                <a:xfrm>
                  <a:off x="5647951" y="1369792"/>
                  <a:ext cx="833702" cy="1102853"/>
                  <a:chOff x="5647951" y="1369792"/>
                  <a:chExt cx="833702" cy="1102853"/>
                </a:xfrm>
                <a:grpFill/>
              </p:grpSpPr>
              <p:grpSp>
                <p:nvGrpSpPr>
                  <p:cNvPr id="84" name="图形 4">
                    <a:extLst>
                      <a:ext uri="{FF2B5EF4-FFF2-40B4-BE49-F238E27FC236}">
                        <a16:creationId xmlns:a16="http://schemas.microsoft.com/office/drawing/2014/main" id="{05795FCD-04AD-0449-998A-EF7E76DDB880}"/>
                      </a:ext>
                    </a:extLst>
                  </p:cNvPr>
                  <p:cNvGrpSpPr/>
                  <p:nvPr/>
                </p:nvGrpSpPr>
                <p:grpSpPr>
                  <a:xfrm>
                    <a:off x="6168199" y="2162620"/>
                    <a:ext cx="309897" cy="310024"/>
                    <a:chOff x="6168199" y="2162620"/>
                    <a:chExt cx="309897" cy="310024"/>
                  </a:xfrm>
                  <a:grpFill/>
                </p:grpSpPr>
                <p:sp>
                  <p:nvSpPr>
                    <p:cNvPr id="101" name="图形 4">
                      <a:extLst>
                        <a:ext uri="{FF2B5EF4-FFF2-40B4-BE49-F238E27FC236}">
                          <a16:creationId xmlns:a16="http://schemas.microsoft.com/office/drawing/2014/main" id="{AC0756D1-3FCE-6647-A44D-4F8825A307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68199" y="2162620"/>
                      <a:ext cx="111042" cy="278921"/>
                    </a:xfrm>
                    <a:custGeom>
                      <a:avLst/>
                      <a:gdLst>
                        <a:gd name="connsiteX0" fmla="*/ 100393 w 111042"/>
                        <a:gd name="connsiteY0" fmla="*/ 132999 h 278921"/>
                        <a:gd name="connsiteX1" fmla="*/ 24479 w 111042"/>
                        <a:gd name="connsiteY1" fmla="*/ 8126 h 278921"/>
                        <a:gd name="connsiteX2" fmla="*/ 16192 w 111042"/>
                        <a:gd name="connsiteY2" fmla="*/ 30 h 278921"/>
                        <a:gd name="connsiteX3" fmla="*/ 8954 w 111042"/>
                        <a:gd name="connsiteY3" fmla="*/ 8888 h 278921"/>
                        <a:gd name="connsiteX4" fmla="*/ 7049 w 111042"/>
                        <a:gd name="connsiteY4" fmla="*/ 28319 h 278921"/>
                        <a:gd name="connsiteX5" fmla="*/ 4477 w 111042"/>
                        <a:gd name="connsiteY5" fmla="*/ 62895 h 278921"/>
                        <a:gd name="connsiteX6" fmla="*/ 0 w 111042"/>
                        <a:gd name="connsiteY6" fmla="*/ 145953 h 278921"/>
                        <a:gd name="connsiteX7" fmla="*/ 15050 w 111042"/>
                        <a:gd name="connsiteY7" fmla="*/ 229773 h 278921"/>
                        <a:gd name="connsiteX8" fmla="*/ 55531 w 111042"/>
                        <a:gd name="connsiteY8" fmla="*/ 278922 h 278921"/>
                        <a:gd name="connsiteX9" fmla="*/ 35624 w 111042"/>
                        <a:gd name="connsiteY9" fmla="*/ 66324 h 278921"/>
                        <a:gd name="connsiteX10" fmla="*/ 75057 w 111042"/>
                        <a:gd name="connsiteY10" fmla="*/ 129665 h 278921"/>
                        <a:gd name="connsiteX11" fmla="*/ 94107 w 111042"/>
                        <a:gd name="connsiteY11" fmla="*/ 166622 h 278921"/>
                        <a:gd name="connsiteX12" fmla="*/ 100393 w 111042"/>
                        <a:gd name="connsiteY12" fmla="*/ 196150 h 278921"/>
                        <a:gd name="connsiteX13" fmla="*/ 97155 w 111042"/>
                        <a:gd name="connsiteY13" fmla="*/ 239965 h 278921"/>
                        <a:gd name="connsiteX14" fmla="*/ 110300 w 111042"/>
                        <a:gd name="connsiteY14" fmla="*/ 193483 h 278921"/>
                        <a:gd name="connsiteX15" fmla="*/ 100393 w 111042"/>
                        <a:gd name="connsiteY15" fmla="*/ 132999 h 2789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11042" h="278921">
                          <a:moveTo>
                            <a:pt x="100393" y="132999"/>
                          </a:moveTo>
                          <a:cubicBezTo>
                            <a:pt x="59722" y="66038"/>
                            <a:pt x="24765" y="8602"/>
                            <a:pt x="24479" y="8126"/>
                          </a:cubicBezTo>
                          <a:cubicBezTo>
                            <a:pt x="18193" y="220"/>
                            <a:pt x="18193" y="220"/>
                            <a:pt x="16192" y="30"/>
                          </a:cubicBezTo>
                          <a:cubicBezTo>
                            <a:pt x="14383" y="-161"/>
                            <a:pt x="10192" y="316"/>
                            <a:pt x="8954" y="8888"/>
                          </a:cubicBezTo>
                          <a:cubicBezTo>
                            <a:pt x="8668" y="12031"/>
                            <a:pt x="7810" y="18889"/>
                            <a:pt x="7049" y="28319"/>
                          </a:cubicBezTo>
                          <a:cubicBezTo>
                            <a:pt x="6382" y="37844"/>
                            <a:pt x="5429" y="49750"/>
                            <a:pt x="4477" y="62895"/>
                          </a:cubicBezTo>
                          <a:cubicBezTo>
                            <a:pt x="2381" y="89184"/>
                            <a:pt x="381" y="120426"/>
                            <a:pt x="0" y="145953"/>
                          </a:cubicBezTo>
                          <a:cubicBezTo>
                            <a:pt x="286" y="179290"/>
                            <a:pt x="5525" y="207199"/>
                            <a:pt x="15050" y="229773"/>
                          </a:cubicBezTo>
                          <a:cubicBezTo>
                            <a:pt x="25051" y="252442"/>
                            <a:pt x="38481" y="269111"/>
                            <a:pt x="55531" y="278922"/>
                          </a:cubicBezTo>
                          <a:cubicBezTo>
                            <a:pt x="15335" y="226534"/>
                            <a:pt x="26765" y="147001"/>
                            <a:pt x="35624" y="66324"/>
                          </a:cubicBezTo>
                          <a:cubicBezTo>
                            <a:pt x="53435" y="93375"/>
                            <a:pt x="66008" y="113854"/>
                            <a:pt x="75057" y="129665"/>
                          </a:cubicBezTo>
                          <a:cubicBezTo>
                            <a:pt x="84392" y="145572"/>
                            <a:pt x="90297" y="156811"/>
                            <a:pt x="94107" y="166622"/>
                          </a:cubicBezTo>
                          <a:cubicBezTo>
                            <a:pt x="97917" y="176528"/>
                            <a:pt x="100013" y="185196"/>
                            <a:pt x="100393" y="196150"/>
                          </a:cubicBezTo>
                          <a:cubicBezTo>
                            <a:pt x="100489" y="207008"/>
                            <a:pt x="99631" y="220438"/>
                            <a:pt x="97155" y="239965"/>
                          </a:cubicBezTo>
                          <a:cubicBezTo>
                            <a:pt x="102108" y="224344"/>
                            <a:pt x="107823" y="210151"/>
                            <a:pt x="110300" y="193483"/>
                          </a:cubicBezTo>
                          <a:cubicBezTo>
                            <a:pt x="112109" y="176719"/>
                            <a:pt x="111252" y="157573"/>
                            <a:pt x="100393" y="132999"/>
                          </a:cubicBezTo>
                          <a:close/>
                        </a:path>
                      </a:pathLst>
                    </a:custGeom>
                    <a:grpFill/>
                    <a:ln w="9525" cap="flat">
                      <a:solidFill>
                        <a:srgbClr val="C00000"/>
                      </a:solidFill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p:txBody>
                </p:sp>
                <p:sp>
                  <p:nvSpPr>
                    <p:cNvPr id="102" name="图形 4">
                      <a:extLst>
                        <a:ext uri="{FF2B5EF4-FFF2-40B4-BE49-F238E27FC236}">
                          <a16:creationId xmlns:a16="http://schemas.microsoft.com/office/drawing/2014/main" id="{B9A8C228-D9A5-3349-AC1D-52833024FDA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86023" y="2193465"/>
                      <a:ext cx="192073" cy="279179"/>
                    </a:xfrm>
                    <a:custGeom>
                      <a:avLst/>
                      <a:gdLst>
                        <a:gd name="connsiteX0" fmla="*/ 187166 w 192073"/>
                        <a:gd name="connsiteY0" fmla="*/ 46 h 279179"/>
                        <a:gd name="connsiteX1" fmla="*/ 177070 w 192073"/>
                        <a:gd name="connsiteY1" fmla="*/ 8618 h 279179"/>
                        <a:gd name="connsiteX2" fmla="*/ 174879 w 192073"/>
                        <a:gd name="connsiteY2" fmla="*/ 11666 h 279179"/>
                        <a:gd name="connsiteX3" fmla="*/ 168688 w 192073"/>
                        <a:gd name="connsiteY3" fmla="*/ 19858 h 279179"/>
                        <a:gd name="connsiteX4" fmla="*/ 144780 w 192073"/>
                        <a:gd name="connsiteY4" fmla="*/ 47766 h 279179"/>
                        <a:gd name="connsiteX5" fmla="*/ 107347 w 192073"/>
                        <a:gd name="connsiteY5" fmla="*/ 84056 h 279179"/>
                        <a:gd name="connsiteX6" fmla="*/ 58388 w 192073"/>
                        <a:gd name="connsiteY6" fmla="*/ 120728 h 279179"/>
                        <a:gd name="connsiteX7" fmla="*/ 18098 w 192073"/>
                        <a:gd name="connsiteY7" fmla="*/ 170543 h 279179"/>
                        <a:gd name="connsiteX8" fmla="*/ 0 w 192073"/>
                        <a:gd name="connsiteY8" fmla="*/ 216644 h 279179"/>
                        <a:gd name="connsiteX9" fmla="*/ 24670 w 192073"/>
                        <a:gd name="connsiteY9" fmla="*/ 178544 h 279179"/>
                        <a:gd name="connsiteX10" fmla="*/ 46292 w 192073"/>
                        <a:gd name="connsiteY10" fmla="*/ 155684 h 279179"/>
                        <a:gd name="connsiteX11" fmla="*/ 82201 w 192073"/>
                        <a:gd name="connsiteY11" fmla="*/ 129872 h 279179"/>
                        <a:gd name="connsiteX12" fmla="*/ 146685 w 192073"/>
                        <a:gd name="connsiteY12" fmla="*/ 77865 h 279179"/>
                        <a:gd name="connsiteX13" fmla="*/ 91059 w 192073"/>
                        <a:gd name="connsiteY13" fmla="*/ 211787 h 279179"/>
                        <a:gd name="connsiteX14" fmla="*/ 71628 w 192073"/>
                        <a:gd name="connsiteY14" fmla="*/ 236456 h 279179"/>
                        <a:gd name="connsiteX15" fmla="*/ 50006 w 192073"/>
                        <a:gd name="connsiteY15" fmla="*/ 255697 h 279179"/>
                        <a:gd name="connsiteX16" fmla="*/ 2572 w 192073"/>
                        <a:gd name="connsiteY16" fmla="*/ 275890 h 279179"/>
                        <a:gd name="connsiteX17" fmla="*/ 59341 w 192073"/>
                        <a:gd name="connsiteY17" fmla="*/ 269413 h 279179"/>
                        <a:gd name="connsiteX18" fmla="*/ 98012 w 192073"/>
                        <a:gd name="connsiteY18" fmla="*/ 241505 h 279179"/>
                        <a:gd name="connsiteX19" fmla="*/ 136684 w 192073"/>
                        <a:gd name="connsiteY19" fmla="*/ 189403 h 279179"/>
                        <a:gd name="connsiteX20" fmla="*/ 176879 w 192073"/>
                        <a:gd name="connsiteY20" fmla="*/ 86723 h 279179"/>
                        <a:gd name="connsiteX21" fmla="*/ 187642 w 192073"/>
                        <a:gd name="connsiteY21" fmla="*/ 40622 h 279179"/>
                        <a:gd name="connsiteX22" fmla="*/ 191929 w 192073"/>
                        <a:gd name="connsiteY22" fmla="*/ 13952 h 279179"/>
                        <a:gd name="connsiteX23" fmla="*/ 187166 w 192073"/>
                        <a:gd name="connsiteY23" fmla="*/ 46 h 27917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</a:cxnLst>
                      <a:rect l="l" t="t" r="r" b="b"/>
                      <a:pathLst>
                        <a:path w="192073" h="279179">
                          <a:moveTo>
                            <a:pt x="187166" y="46"/>
                          </a:moveTo>
                          <a:cubicBezTo>
                            <a:pt x="185166" y="-145"/>
                            <a:pt x="185166" y="-145"/>
                            <a:pt x="177070" y="8618"/>
                          </a:cubicBezTo>
                          <a:cubicBezTo>
                            <a:pt x="177070" y="8714"/>
                            <a:pt x="176213" y="9761"/>
                            <a:pt x="174879" y="11666"/>
                          </a:cubicBezTo>
                          <a:cubicBezTo>
                            <a:pt x="173450" y="13571"/>
                            <a:pt x="171450" y="16429"/>
                            <a:pt x="168688" y="19858"/>
                          </a:cubicBezTo>
                          <a:cubicBezTo>
                            <a:pt x="163068" y="26811"/>
                            <a:pt x="154972" y="36527"/>
                            <a:pt x="144780" y="47766"/>
                          </a:cubicBezTo>
                          <a:cubicBezTo>
                            <a:pt x="134493" y="58910"/>
                            <a:pt x="121729" y="71483"/>
                            <a:pt x="107347" y="84056"/>
                          </a:cubicBezTo>
                          <a:cubicBezTo>
                            <a:pt x="92488" y="96534"/>
                            <a:pt x="76486" y="109298"/>
                            <a:pt x="58388" y="120728"/>
                          </a:cubicBezTo>
                          <a:cubicBezTo>
                            <a:pt x="37433" y="139301"/>
                            <a:pt x="25337" y="154922"/>
                            <a:pt x="18098" y="170543"/>
                          </a:cubicBezTo>
                          <a:cubicBezTo>
                            <a:pt x="10192" y="185879"/>
                            <a:pt x="6382" y="201023"/>
                            <a:pt x="0" y="216644"/>
                          </a:cubicBezTo>
                          <a:cubicBezTo>
                            <a:pt x="10763" y="199595"/>
                            <a:pt x="17717" y="187688"/>
                            <a:pt x="24670" y="178544"/>
                          </a:cubicBezTo>
                          <a:cubicBezTo>
                            <a:pt x="31337" y="169305"/>
                            <a:pt x="37529" y="162638"/>
                            <a:pt x="46292" y="155684"/>
                          </a:cubicBezTo>
                          <a:cubicBezTo>
                            <a:pt x="55150" y="148731"/>
                            <a:pt x="66294" y="141397"/>
                            <a:pt x="82201" y="129872"/>
                          </a:cubicBezTo>
                          <a:cubicBezTo>
                            <a:pt x="98298" y="118346"/>
                            <a:pt x="119158" y="102821"/>
                            <a:pt x="146685" y="77865"/>
                          </a:cubicBezTo>
                          <a:cubicBezTo>
                            <a:pt x="134874" y="128062"/>
                            <a:pt x="115824" y="175877"/>
                            <a:pt x="91059" y="211787"/>
                          </a:cubicBezTo>
                          <a:cubicBezTo>
                            <a:pt x="84773" y="220740"/>
                            <a:pt x="78296" y="229027"/>
                            <a:pt x="71628" y="236456"/>
                          </a:cubicBezTo>
                          <a:cubicBezTo>
                            <a:pt x="64579" y="243791"/>
                            <a:pt x="57436" y="250268"/>
                            <a:pt x="50006" y="255697"/>
                          </a:cubicBezTo>
                          <a:cubicBezTo>
                            <a:pt x="35433" y="266746"/>
                            <a:pt x="19336" y="273699"/>
                            <a:pt x="2572" y="275890"/>
                          </a:cubicBezTo>
                          <a:cubicBezTo>
                            <a:pt x="14192" y="280843"/>
                            <a:pt x="35052" y="281319"/>
                            <a:pt x="59341" y="269413"/>
                          </a:cubicBezTo>
                          <a:cubicBezTo>
                            <a:pt x="71342" y="263412"/>
                            <a:pt x="84677" y="254554"/>
                            <a:pt x="98012" y="241505"/>
                          </a:cubicBezTo>
                          <a:cubicBezTo>
                            <a:pt x="110871" y="228360"/>
                            <a:pt x="124873" y="211501"/>
                            <a:pt x="136684" y="189403"/>
                          </a:cubicBezTo>
                          <a:cubicBezTo>
                            <a:pt x="153257" y="160637"/>
                            <a:pt x="167259" y="121204"/>
                            <a:pt x="176879" y="86723"/>
                          </a:cubicBezTo>
                          <a:cubicBezTo>
                            <a:pt x="181547" y="69483"/>
                            <a:pt x="185357" y="53481"/>
                            <a:pt x="187642" y="40622"/>
                          </a:cubicBezTo>
                          <a:cubicBezTo>
                            <a:pt x="190119" y="27859"/>
                            <a:pt x="191643" y="18334"/>
                            <a:pt x="191929" y="13952"/>
                          </a:cubicBezTo>
                          <a:cubicBezTo>
                            <a:pt x="192881" y="1951"/>
                            <a:pt x="188881" y="236"/>
                            <a:pt x="187166" y="46"/>
                          </a:cubicBezTo>
                          <a:close/>
                        </a:path>
                      </a:pathLst>
                    </a:custGeom>
                    <a:grpFill/>
                    <a:ln w="9525" cap="flat">
                      <a:solidFill>
                        <a:srgbClr val="C00000"/>
                      </a:solidFill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85" name="图形 4">
                    <a:extLst>
                      <a:ext uri="{FF2B5EF4-FFF2-40B4-BE49-F238E27FC236}">
                        <a16:creationId xmlns:a16="http://schemas.microsoft.com/office/drawing/2014/main" id="{839C811D-F33D-3E45-8E51-951336B135DF}"/>
                      </a:ext>
                    </a:extLst>
                  </p:cNvPr>
                  <p:cNvGrpSpPr/>
                  <p:nvPr/>
                </p:nvGrpSpPr>
                <p:grpSpPr>
                  <a:xfrm>
                    <a:off x="6178127" y="1958412"/>
                    <a:ext cx="303526" cy="312646"/>
                    <a:chOff x="6178127" y="1958412"/>
                    <a:chExt cx="303526" cy="312646"/>
                  </a:xfrm>
                  <a:grpFill/>
                </p:grpSpPr>
                <p:sp>
                  <p:nvSpPr>
                    <p:cNvPr id="99" name="图形 4">
                      <a:extLst>
                        <a:ext uri="{FF2B5EF4-FFF2-40B4-BE49-F238E27FC236}">
                          <a16:creationId xmlns:a16="http://schemas.microsoft.com/office/drawing/2014/main" id="{A7E0FE8A-CDA7-4140-B271-CC7CDFCB5AA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78127" y="1995998"/>
                      <a:ext cx="139259" cy="260473"/>
                    </a:xfrm>
                    <a:custGeom>
                      <a:avLst/>
                      <a:gdLst>
                        <a:gd name="connsiteX0" fmla="*/ 116563 w 139259"/>
                        <a:gd name="connsiteY0" fmla="*/ 108835 h 260473"/>
                        <a:gd name="connsiteX1" fmla="*/ 44745 w 139259"/>
                        <a:gd name="connsiteY1" fmla="*/ 35397 h 260473"/>
                        <a:gd name="connsiteX2" fmla="*/ 23123 w 139259"/>
                        <a:gd name="connsiteY2" fmla="*/ 13776 h 260473"/>
                        <a:gd name="connsiteX3" fmla="*/ 15027 w 139259"/>
                        <a:gd name="connsiteY3" fmla="*/ 5775 h 260473"/>
                        <a:gd name="connsiteX4" fmla="*/ 5216 w 139259"/>
                        <a:gd name="connsiteY4" fmla="*/ 60 h 260473"/>
                        <a:gd name="connsiteX5" fmla="*/ 73 w 139259"/>
                        <a:gd name="connsiteY5" fmla="*/ 9966 h 260473"/>
                        <a:gd name="connsiteX6" fmla="*/ 7788 w 139259"/>
                        <a:gd name="connsiteY6" fmla="*/ 61782 h 260473"/>
                        <a:gd name="connsiteX7" fmla="*/ 21218 w 139259"/>
                        <a:gd name="connsiteY7" fmla="*/ 142268 h 260473"/>
                        <a:gd name="connsiteX8" fmla="*/ 34744 w 139259"/>
                        <a:gd name="connsiteY8" fmla="*/ 185988 h 260473"/>
                        <a:gd name="connsiteX9" fmla="*/ 53317 w 139259"/>
                        <a:gd name="connsiteY9" fmla="*/ 220659 h 260473"/>
                        <a:gd name="connsiteX10" fmla="*/ 103038 w 139259"/>
                        <a:gd name="connsiteY10" fmla="*/ 260473 h 260473"/>
                        <a:gd name="connsiteX11" fmla="*/ 38935 w 139259"/>
                        <a:gd name="connsiteY11" fmla="*/ 58257 h 260473"/>
                        <a:gd name="connsiteX12" fmla="*/ 69129 w 139259"/>
                        <a:gd name="connsiteY12" fmla="*/ 87785 h 260473"/>
                        <a:gd name="connsiteX13" fmla="*/ 91132 w 139259"/>
                        <a:gd name="connsiteY13" fmla="*/ 110835 h 260473"/>
                        <a:gd name="connsiteX14" fmla="*/ 117611 w 139259"/>
                        <a:gd name="connsiteY14" fmla="*/ 142839 h 260473"/>
                        <a:gd name="connsiteX15" fmla="*/ 135709 w 139259"/>
                        <a:gd name="connsiteY15" fmla="*/ 213801 h 260473"/>
                        <a:gd name="connsiteX16" fmla="*/ 139042 w 139259"/>
                        <a:gd name="connsiteY16" fmla="*/ 165699 h 260473"/>
                        <a:gd name="connsiteX17" fmla="*/ 116563 w 139259"/>
                        <a:gd name="connsiteY17" fmla="*/ 108835 h 26047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139259" h="260473">
                          <a:moveTo>
                            <a:pt x="116563" y="108835"/>
                          </a:moveTo>
                          <a:cubicBezTo>
                            <a:pt x="88084" y="79689"/>
                            <a:pt x="63223" y="53685"/>
                            <a:pt x="44745" y="35397"/>
                          </a:cubicBezTo>
                          <a:cubicBezTo>
                            <a:pt x="35601" y="26253"/>
                            <a:pt x="28457" y="18824"/>
                            <a:pt x="23123" y="13776"/>
                          </a:cubicBezTo>
                          <a:cubicBezTo>
                            <a:pt x="17980" y="8727"/>
                            <a:pt x="15122" y="5870"/>
                            <a:pt x="15027" y="5775"/>
                          </a:cubicBezTo>
                          <a:cubicBezTo>
                            <a:pt x="7216" y="-226"/>
                            <a:pt x="7216" y="-131"/>
                            <a:pt x="5216" y="60"/>
                          </a:cubicBezTo>
                          <a:cubicBezTo>
                            <a:pt x="3502" y="250"/>
                            <a:pt x="-594" y="1774"/>
                            <a:pt x="73" y="9966"/>
                          </a:cubicBezTo>
                          <a:cubicBezTo>
                            <a:pt x="644" y="15966"/>
                            <a:pt x="4073" y="36350"/>
                            <a:pt x="7788" y="61782"/>
                          </a:cubicBezTo>
                          <a:cubicBezTo>
                            <a:pt x="11788" y="87118"/>
                            <a:pt x="15979" y="117503"/>
                            <a:pt x="21218" y="142268"/>
                          </a:cubicBezTo>
                          <a:cubicBezTo>
                            <a:pt x="25028" y="158365"/>
                            <a:pt x="29029" y="172938"/>
                            <a:pt x="34744" y="185988"/>
                          </a:cubicBezTo>
                          <a:cubicBezTo>
                            <a:pt x="39792" y="199037"/>
                            <a:pt x="46364" y="210657"/>
                            <a:pt x="53317" y="220659"/>
                          </a:cubicBezTo>
                          <a:cubicBezTo>
                            <a:pt x="67033" y="240661"/>
                            <a:pt x="84655" y="254472"/>
                            <a:pt x="103038" y="260473"/>
                          </a:cubicBezTo>
                          <a:cubicBezTo>
                            <a:pt x="53032" y="217420"/>
                            <a:pt x="47698" y="137029"/>
                            <a:pt x="38935" y="58257"/>
                          </a:cubicBezTo>
                          <a:cubicBezTo>
                            <a:pt x="50746" y="69211"/>
                            <a:pt x="60652" y="79022"/>
                            <a:pt x="69129" y="87785"/>
                          </a:cubicBezTo>
                          <a:cubicBezTo>
                            <a:pt x="77797" y="96548"/>
                            <a:pt x="85131" y="104168"/>
                            <a:pt x="91132" y="110835"/>
                          </a:cubicBezTo>
                          <a:cubicBezTo>
                            <a:pt x="103419" y="124266"/>
                            <a:pt x="111896" y="133981"/>
                            <a:pt x="117611" y="142839"/>
                          </a:cubicBezTo>
                          <a:cubicBezTo>
                            <a:pt x="129232" y="160651"/>
                            <a:pt x="132470" y="174653"/>
                            <a:pt x="135709" y="213801"/>
                          </a:cubicBezTo>
                          <a:cubicBezTo>
                            <a:pt x="137614" y="197513"/>
                            <a:pt x="139995" y="182463"/>
                            <a:pt x="139042" y="165699"/>
                          </a:cubicBezTo>
                          <a:cubicBezTo>
                            <a:pt x="137423" y="149126"/>
                            <a:pt x="132184" y="130552"/>
                            <a:pt x="116563" y="108835"/>
                          </a:cubicBezTo>
                          <a:close/>
                        </a:path>
                      </a:pathLst>
                    </a:custGeom>
                    <a:grpFill/>
                    <a:ln w="9525" cap="flat">
                      <a:solidFill>
                        <a:srgbClr val="C00000"/>
                      </a:solidFill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p:txBody>
                </p:sp>
                <p:sp>
                  <p:nvSpPr>
                    <p:cNvPr id="100" name="图形 4">
                      <a:extLst>
                        <a:ext uri="{FF2B5EF4-FFF2-40B4-BE49-F238E27FC236}">
                          <a16:creationId xmlns:a16="http://schemas.microsoft.com/office/drawing/2014/main" id="{1F6BC8B5-9953-8E45-9F6A-DE25859CD61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35457" y="1958412"/>
                      <a:ext cx="146195" cy="312646"/>
                    </a:xfrm>
                    <a:custGeom>
                      <a:avLst/>
                      <a:gdLst>
                        <a:gd name="connsiteX0" fmla="*/ 135826 w 146195"/>
                        <a:gd name="connsiteY0" fmla="*/ 22 h 312646"/>
                        <a:gd name="connsiteX1" fmla="*/ 127921 w 146195"/>
                        <a:gd name="connsiteY1" fmla="*/ 10976 h 312646"/>
                        <a:gd name="connsiteX2" fmla="*/ 122301 w 146195"/>
                        <a:gd name="connsiteY2" fmla="*/ 24216 h 312646"/>
                        <a:gd name="connsiteX3" fmla="*/ 105442 w 146195"/>
                        <a:gd name="connsiteY3" fmla="*/ 57458 h 312646"/>
                        <a:gd name="connsiteX4" fmla="*/ 37243 w 146195"/>
                        <a:gd name="connsiteY4" fmla="*/ 148422 h 312646"/>
                        <a:gd name="connsiteX5" fmla="*/ 8287 w 146195"/>
                        <a:gd name="connsiteY5" fmla="*/ 205762 h 312646"/>
                        <a:gd name="connsiteX6" fmla="*/ 0 w 146195"/>
                        <a:gd name="connsiteY6" fmla="*/ 254530 h 312646"/>
                        <a:gd name="connsiteX7" fmla="*/ 32861 w 146195"/>
                        <a:gd name="connsiteY7" fmla="*/ 185284 h 312646"/>
                        <a:gd name="connsiteX8" fmla="*/ 62484 w 146195"/>
                        <a:gd name="connsiteY8" fmla="*/ 152327 h 312646"/>
                        <a:gd name="connsiteX9" fmla="*/ 85249 w 146195"/>
                        <a:gd name="connsiteY9" fmla="*/ 125657 h 312646"/>
                        <a:gd name="connsiteX10" fmla="*/ 114205 w 146195"/>
                        <a:gd name="connsiteY10" fmla="*/ 86890 h 312646"/>
                        <a:gd name="connsiteX11" fmla="*/ 88297 w 146195"/>
                        <a:gd name="connsiteY11" fmla="*/ 231004 h 312646"/>
                        <a:gd name="connsiteX12" fmla="*/ 57245 w 146195"/>
                        <a:gd name="connsiteY12" fmla="*/ 282534 h 312646"/>
                        <a:gd name="connsiteX13" fmla="*/ 14954 w 146195"/>
                        <a:gd name="connsiteY13" fmla="*/ 311966 h 312646"/>
                        <a:gd name="connsiteX14" fmla="*/ 69056 w 146195"/>
                        <a:gd name="connsiteY14" fmla="*/ 293964 h 312646"/>
                        <a:gd name="connsiteX15" fmla="*/ 128302 w 146195"/>
                        <a:gd name="connsiteY15" fmla="*/ 199381 h 312646"/>
                        <a:gd name="connsiteX16" fmla="*/ 145542 w 146195"/>
                        <a:gd name="connsiteY16" fmla="*/ 88891 h 312646"/>
                        <a:gd name="connsiteX17" fmla="*/ 143637 w 146195"/>
                        <a:gd name="connsiteY17" fmla="*/ 12786 h 312646"/>
                        <a:gd name="connsiteX18" fmla="*/ 135826 w 146195"/>
                        <a:gd name="connsiteY18" fmla="*/ 22 h 3126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</a:cxnLst>
                      <a:rect l="l" t="t" r="r" b="b"/>
                      <a:pathLst>
                        <a:path w="146195" h="312646">
                          <a:moveTo>
                            <a:pt x="135826" y="22"/>
                          </a:moveTo>
                          <a:cubicBezTo>
                            <a:pt x="133826" y="308"/>
                            <a:pt x="133826" y="308"/>
                            <a:pt x="127921" y="10976"/>
                          </a:cubicBezTo>
                          <a:cubicBezTo>
                            <a:pt x="127825" y="11167"/>
                            <a:pt x="125825" y="15834"/>
                            <a:pt x="122301" y="24216"/>
                          </a:cubicBezTo>
                          <a:cubicBezTo>
                            <a:pt x="118777" y="32503"/>
                            <a:pt x="112967" y="44028"/>
                            <a:pt x="105442" y="57458"/>
                          </a:cubicBezTo>
                          <a:cubicBezTo>
                            <a:pt x="90583" y="84414"/>
                            <a:pt x="67151" y="118418"/>
                            <a:pt x="37243" y="148422"/>
                          </a:cubicBezTo>
                          <a:cubicBezTo>
                            <a:pt x="20479" y="171091"/>
                            <a:pt x="12383" y="188903"/>
                            <a:pt x="8287" y="205762"/>
                          </a:cubicBezTo>
                          <a:cubicBezTo>
                            <a:pt x="3620" y="222431"/>
                            <a:pt x="3334" y="238052"/>
                            <a:pt x="0" y="254530"/>
                          </a:cubicBezTo>
                          <a:cubicBezTo>
                            <a:pt x="14002" y="216621"/>
                            <a:pt x="18574" y="202524"/>
                            <a:pt x="32861" y="185284"/>
                          </a:cubicBezTo>
                          <a:cubicBezTo>
                            <a:pt x="40100" y="176616"/>
                            <a:pt x="49149" y="166996"/>
                            <a:pt x="62484" y="152327"/>
                          </a:cubicBezTo>
                          <a:cubicBezTo>
                            <a:pt x="69247" y="144993"/>
                            <a:pt x="76676" y="136325"/>
                            <a:pt x="85249" y="125657"/>
                          </a:cubicBezTo>
                          <a:cubicBezTo>
                            <a:pt x="93917" y="114989"/>
                            <a:pt x="103632" y="102416"/>
                            <a:pt x="114205" y="86890"/>
                          </a:cubicBezTo>
                          <a:cubicBezTo>
                            <a:pt x="113633" y="139373"/>
                            <a:pt x="105156" y="190618"/>
                            <a:pt x="88297" y="231004"/>
                          </a:cubicBezTo>
                          <a:cubicBezTo>
                            <a:pt x="80105" y="251292"/>
                            <a:pt x="69247" y="268723"/>
                            <a:pt x="57245" y="282534"/>
                          </a:cubicBezTo>
                          <a:cubicBezTo>
                            <a:pt x="44672" y="296250"/>
                            <a:pt x="30861" y="306442"/>
                            <a:pt x="14954" y="311966"/>
                          </a:cubicBezTo>
                          <a:cubicBezTo>
                            <a:pt x="27622" y="314443"/>
                            <a:pt x="47434" y="310537"/>
                            <a:pt x="69056" y="293964"/>
                          </a:cubicBezTo>
                          <a:cubicBezTo>
                            <a:pt x="90583" y="277390"/>
                            <a:pt x="113443" y="247863"/>
                            <a:pt x="128302" y="199381"/>
                          </a:cubicBezTo>
                          <a:cubicBezTo>
                            <a:pt x="138303" y="167567"/>
                            <a:pt x="144113" y="125467"/>
                            <a:pt x="145542" y="88891"/>
                          </a:cubicBezTo>
                          <a:cubicBezTo>
                            <a:pt x="147352" y="52410"/>
                            <a:pt x="144970" y="21549"/>
                            <a:pt x="143637" y="12786"/>
                          </a:cubicBezTo>
                          <a:cubicBezTo>
                            <a:pt x="141923" y="594"/>
                            <a:pt x="137636" y="-168"/>
                            <a:pt x="135826" y="22"/>
                          </a:cubicBezTo>
                          <a:close/>
                        </a:path>
                      </a:pathLst>
                    </a:custGeom>
                    <a:grpFill/>
                    <a:ln w="9525" cap="flat">
                      <a:solidFill>
                        <a:srgbClr val="C00000"/>
                      </a:solidFill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86" name="图形 4">
                    <a:extLst>
                      <a:ext uri="{FF2B5EF4-FFF2-40B4-BE49-F238E27FC236}">
                        <a16:creationId xmlns:a16="http://schemas.microsoft.com/office/drawing/2014/main" id="{3091DD1E-B741-CC48-8C7F-BD23EED65119}"/>
                      </a:ext>
                    </a:extLst>
                  </p:cNvPr>
                  <p:cNvGrpSpPr/>
                  <p:nvPr/>
                </p:nvGrpSpPr>
                <p:grpSpPr>
                  <a:xfrm>
                    <a:off x="6137321" y="1720777"/>
                    <a:ext cx="316000" cy="341956"/>
                    <a:chOff x="6137321" y="1720777"/>
                    <a:chExt cx="316000" cy="341956"/>
                  </a:xfrm>
                  <a:grpFill/>
                </p:grpSpPr>
                <p:sp>
                  <p:nvSpPr>
                    <p:cNvPr id="97" name="图形 4">
                      <a:extLst>
                        <a:ext uri="{FF2B5EF4-FFF2-40B4-BE49-F238E27FC236}">
                          <a16:creationId xmlns:a16="http://schemas.microsoft.com/office/drawing/2014/main" id="{8414B324-60D2-AC44-87CF-CC839868811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37321" y="1844107"/>
                      <a:ext cx="182515" cy="218626"/>
                    </a:xfrm>
                    <a:custGeom>
                      <a:avLst/>
                      <a:gdLst>
                        <a:gd name="connsiteX0" fmla="*/ 138700 w 182515"/>
                        <a:gd name="connsiteY0" fmla="*/ 69274 h 218626"/>
                        <a:gd name="connsiteX1" fmla="*/ 50594 w 182515"/>
                        <a:gd name="connsiteY1" fmla="*/ 20030 h 218626"/>
                        <a:gd name="connsiteX2" fmla="*/ 24114 w 182515"/>
                        <a:gd name="connsiteY2" fmla="*/ 6981 h 218626"/>
                        <a:gd name="connsiteX3" fmla="*/ 14209 w 182515"/>
                        <a:gd name="connsiteY3" fmla="*/ 2409 h 218626"/>
                        <a:gd name="connsiteX4" fmla="*/ 3255 w 182515"/>
                        <a:gd name="connsiteY4" fmla="*/ 504 h 218626"/>
                        <a:gd name="connsiteX5" fmla="*/ 1159 w 182515"/>
                        <a:gd name="connsiteY5" fmla="*/ 10791 h 218626"/>
                        <a:gd name="connsiteX6" fmla="*/ 22019 w 182515"/>
                        <a:gd name="connsiteY6" fmla="*/ 54510 h 218626"/>
                        <a:gd name="connsiteX7" fmla="*/ 54690 w 182515"/>
                        <a:gd name="connsiteY7" fmla="*/ 124614 h 218626"/>
                        <a:gd name="connsiteX8" fmla="*/ 161179 w 182515"/>
                        <a:gd name="connsiteY8" fmla="*/ 218626 h 218626"/>
                        <a:gd name="connsiteX9" fmla="*/ 95171 w 182515"/>
                        <a:gd name="connsiteY9" fmla="*/ 145188 h 218626"/>
                        <a:gd name="connsiteX10" fmla="*/ 50975 w 182515"/>
                        <a:gd name="connsiteY10" fmla="*/ 42795 h 218626"/>
                        <a:gd name="connsiteX11" fmla="*/ 87742 w 182515"/>
                        <a:gd name="connsiteY11" fmla="*/ 61845 h 218626"/>
                        <a:gd name="connsiteX12" fmla="*/ 114697 w 182515"/>
                        <a:gd name="connsiteY12" fmla="*/ 77847 h 218626"/>
                        <a:gd name="connsiteX13" fmla="*/ 148225 w 182515"/>
                        <a:gd name="connsiteY13" fmla="*/ 101754 h 218626"/>
                        <a:gd name="connsiteX14" fmla="*/ 182515 w 182515"/>
                        <a:gd name="connsiteY14" fmla="*/ 166048 h 218626"/>
                        <a:gd name="connsiteX15" fmla="*/ 179563 w 182515"/>
                        <a:gd name="connsiteY15" fmla="*/ 142236 h 218626"/>
                        <a:gd name="connsiteX16" fmla="*/ 174324 w 182515"/>
                        <a:gd name="connsiteY16" fmla="*/ 118614 h 218626"/>
                        <a:gd name="connsiteX17" fmla="*/ 138700 w 182515"/>
                        <a:gd name="connsiteY17" fmla="*/ 69274 h 2186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182515" h="218626">
                          <a:moveTo>
                            <a:pt x="138700" y="69274"/>
                          </a:moveTo>
                          <a:cubicBezTo>
                            <a:pt x="104220" y="48605"/>
                            <a:pt x="72501" y="31555"/>
                            <a:pt x="50594" y="20030"/>
                          </a:cubicBezTo>
                          <a:cubicBezTo>
                            <a:pt x="39545" y="14601"/>
                            <a:pt x="30401" y="10124"/>
                            <a:pt x="24114" y="6981"/>
                          </a:cubicBezTo>
                          <a:cubicBezTo>
                            <a:pt x="17828" y="4028"/>
                            <a:pt x="14304" y="2409"/>
                            <a:pt x="14209" y="2409"/>
                          </a:cubicBezTo>
                          <a:cubicBezTo>
                            <a:pt x="5064" y="-354"/>
                            <a:pt x="5064" y="-354"/>
                            <a:pt x="3255" y="504"/>
                          </a:cubicBezTo>
                          <a:cubicBezTo>
                            <a:pt x="1635" y="1266"/>
                            <a:pt x="-1794" y="3837"/>
                            <a:pt x="1159" y="10791"/>
                          </a:cubicBezTo>
                          <a:cubicBezTo>
                            <a:pt x="3350" y="15839"/>
                            <a:pt x="11637" y="32889"/>
                            <a:pt x="22019" y="54510"/>
                          </a:cubicBezTo>
                          <a:cubicBezTo>
                            <a:pt x="32116" y="76227"/>
                            <a:pt x="43355" y="102993"/>
                            <a:pt x="54690" y="124614"/>
                          </a:cubicBezTo>
                          <a:cubicBezTo>
                            <a:pt x="83265" y="180717"/>
                            <a:pt x="121936" y="214816"/>
                            <a:pt x="161179" y="218626"/>
                          </a:cubicBezTo>
                          <a:cubicBezTo>
                            <a:pt x="131652" y="203481"/>
                            <a:pt x="111935" y="176526"/>
                            <a:pt x="95171" y="145188"/>
                          </a:cubicBezTo>
                          <a:cubicBezTo>
                            <a:pt x="78502" y="113851"/>
                            <a:pt x="65453" y="77561"/>
                            <a:pt x="50975" y="42795"/>
                          </a:cubicBezTo>
                          <a:cubicBezTo>
                            <a:pt x="64977" y="49557"/>
                            <a:pt x="76978" y="56130"/>
                            <a:pt x="87742" y="61845"/>
                          </a:cubicBezTo>
                          <a:cubicBezTo>
                            <a:pt x="98029" y="67845"/>
                            <a:pt x="106982" y="73084"/>
                            <a:pt x="114697" y="77847"/>
                          </a:cubicBezTo>
                          <a:cubicBezTo>
                            <a:pt x="130128" y="87372"/>
                            <a:pt x="140129" y="94801"/>
                            <a:pt x="148225" y="101754"/>
                          </a:cubicBezTo>
                          <a:cubicBezTo>
                            <a:pt x="163751" y="116042"/>
                            <a:pt x="170228" y="128805"/>
                            <a:pt x="182515" y="166048"/>
                          </a:cubicBezTo>
                          <a:cubicBezTo>
                            <a:pt x="181467" y="157952"/>
                            <a:pt x="180515" y="150141"/>
                            <a:pt x="179563" y="142236"/>
                          </a:cubicBezTo>
                          <a:cubicBezTo>
                            <a:pt x="178610" y="134425"/>
                            <a:pt x="177086" y="126615"/>
                            <a:pt x="174324" y="118614"/>
                          </a:cubicBezTo>
                          <a:cubicBezTo>
                            <a:pt x="169180" y="102612"/>
                            <a:pt x="159179" y="86038"/>
                            <a:pt x="138700" y="69274"/>
                          </a:cubicBezTo>
                          <a:close/>
                        </a:path>
                      </a:pathLst>
                    </a:custGeom>
                    <a:grpFill/>
                    <a:ln w="9525" cap="flat">
                      <a:solidFill>
                        <a:srgbClr val="C00000"/>
                      </a:solidFill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p:txBody>
                </p:sp>
                <p:sp>
                  <p:nvSpPr>
                    <p:cNvPr id="98" name="图形 4">
                      <a:extLst>
                        <a:ext uri="{FF2B5EF4-FFF2-40B4-BE49-F238E27FC236}">
                          <a16:creationId xmlns:a16="http://schemas.microsoft.com/office/drawing/2014/main" id="{42650B06-E09B-4B41-91D9-DD9EC9EBECE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38029" y="1720777"/>
                      <a:ext cx="115292" cy="340241"/>
                    </a:xfrm>
                    <a:custGeom>
                      <a:avLst/>
                      <a:gdLst>
                        <a:gd name="connsiteX0" fmla="*/ 65437 w 115292"/>
                        <a:gd name="connsiteY0" fmla="*/ 295 h 340241"/>
                        <a:gd name="connsiteX1" fmla="*/ 61531 w 115292"/>
                        <a:gd name="connsiteY1" fmla="*/ 13630 h 340241"/>
                        <a:gd name="connsiteX2" fmla="*/ 61341 w 115292"/>
                        <a:gd name="connsiteY2" fmla="*/ 17630 h 340241"/>
                        <a:gd name="connsiteX3" fmla="*/ 60484 w 115292"/>
                        <a:gd name="connsiteY3" fmla="*/ 28489 h 340241"/>
                        <a:gd name="connsiteX4" fmla="*/ 54578 w 115292"/>
                        <a:gd name="connsiteY4" fmla="*/ 66493 h 340241"/>
                        <a:gd name="connsiteX5" fmla="*/ 13906 w 115292"/>
                        <a:gd name="connsiteY5" fmla="*/ 174697 h 340241"/>
                        <a:gd name="connsiteX6" fmla="*/ 0 w 115292"/>
                        <a:gd name="connsiteY6" fmla="*/ 237848 h 340241"/>
                        <a:gd name="connsiteX7" fmla="*/ 1429 w 115292"/>
                        <a:gd name="connsiteY7" fmla="*/ 262804 h 340241"/>
                        <a:gd name="connsiteX8" fmla="*/ 3619 w 115292"/>
                        <a:gd name="connsiteY8" fmla="*/ 287378 h 340241"/>
                        <a:gd name="connsiteX9" fmla="*/ 19050 w 115292"/>
                        <a:gd name="connsiteY9" fmla="*/ 211940 h 340241"/>
                        <a:gd name="connsiteX10" fmla="*/ 39338 w 115292"/>
                        <a:gd name="connsiteY10" fmla="*/ 172126 h 340241"/>
                        <a:gd name="connsiteX11" fmla="*/ 54388 w 115292"/>
                        <a:gd name="connsiteY11" fmla="*/ 139836 h 340241"/>
                        <a:gd name="connsiteX12" fmla="*/ 71438 w 115292"/>
                        <a:gd name="connsiteY12" fmla="*/ 93544 h 340241"/>
                        <a:gd name="connsiteX13" fmla="*/ 83915 w 115292"/>
                        <a:gd name="connsiteY13" fmla="*/ 243563 h 340241"/>
                        <a:gd name="connsiteX14" fmla="*/ 30956 w 115292"/>
                        <a:gd name="connsiteY14" fmla="*/ 340242 h 340241"/>
                        <a:gd name="connsiteX15" fmla="*/ 79819 w 115292"/>
                        <a:gd name="connsiteY15" fmla="*/ 310429 h 340241"/>
                        <a:gd name="connsiteX16" fmla="*/ 115062 w 115292"/>
                        <a:gd name="connsiteY16" fmla="*/ 202415 h 340241"/>
                        <a:gd name="connsiteX17" fmla="*/ 102203 w 115292"/>
                        <a:gd name="connsiteY17" fmla="*/ 86972 h 340241"/>
                        <a:gd name="connsiteX18" fmla="*/ 77152 w 115292"/>
                        <a:gd name="connsiteY18" fmla="*/ 10963 h 340241"/>
                        <a:gd name="connsiteX19" fmla="*/ 65437 w 115292"/>
                        <a:gd name="connsiteY19" fmla="*/ 295 h 34024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</a:cxnLst>
                      <a:rect l="l" t="t" r="r" b="b"/>
                      <a:pathLst>
                        <a:path w="115292" h="340241">
                          <a:moveTo>
                            <a:pt x="65437" y="295"/>
                          </a:moveTo>
                          <a:cubicBezTo>
                            <a:pt x="63627" y="1152"/>
                            <a:pt x="63627" y="1247"/>
                            <a:pt x="61531" y="13630"/>
                          </a:cubicBezTo>
                          <a:cubicBezTo>
                            <a:pt x="61531" y="13725"/>
                            <a:pt x="61436" y="15058"/>
                            <a:pt x="61341" y="17630"/>
                          </a:cubicBezTo>
                          <a:cubicBezTo>
                            <a:pt x="61150" y="20202"/>
                            <a:pt x="61055" y="23821"/>
                            <a:pt x="60484" y="28489"/>
                          </a:cubicBezTo>
                          <a:cubicBezTo>
                            <a:pt x="59341" y="37823"/>
                            <a:pt x="57531" y="51063"/>
                            <a:pt x="54578" y="66493"/>
                          </a:cubicBezTo>
                          <a:cubicBezTo>
                            <a:pt x="47720" y="97640"/>
                            <a:pt x="35719" y="137455"/>
                            <a:pt x="13906" y="174697"/>
                          </a:cubicBezTo>
                          <a:cubicBezTo>
                            <a:pt x="3524" y="201177"/>
                            <a:pt x="286" y="220417"/>
                            <a:pt x="0" y="237848"/>
                          </a:cubicBezTo>
                          <a:cubicBezTo>
                            <a:pt x="0" y="246516"/>
                            <a:pt x="762" y="254612"/>
                            <a:pt x="1429" y="262804"/>
                          </a:cubicBezTo>
                          <a:cubicBezTo>
                            <a:pt x="2096" y="270900"/>
                            <a:pt x="3429" y="278996"/>
                            <a:pt x="3619" y="287378"/>
                          </a:cubicBezTo>
                          <a:cubicBezTo>
                            <a:pt x="8382" y="247183"/>
                            <a:pt x="9334" y="232324"/>
                            <a:pt x="19050" y="211940"/>
                          </a:cubicBezTo>
                          <a:cubicBezTo>
                            <a:pt x="23527" y="201748"/>
                            <a:pt x="30480" y="189937"/>
                            <a:pt x="39338" y="172126"/>
                          </a:cubicBezTo>
                          <a:cubicBezTo>
                            <a:pt x="43720" y="163172"/>
                            <a:pt x="48768" y="152695"/>
                            <a:pt x="54388" y="139836"/>
                          </a:cubicBezTo>
                          <a:cubicBezTo>
                            <a:pt x="59531" y="127072"/>
                            <a:pt x="65532" y="111928"/>
                            <a:pt x="71438" y="93544"/>
                          </a:cubicBezTo>
                          <a:cubicBezTo>
                            <a:pt x="86201" y="146122"/>
                            <a:pt x="90583" y="199462"/>
                            <a:pt x="83915" y="243563"/>
                          </a:cubicBezTo>
                          <a:cubicBezTo>
                            <a:pt x="77343" y="287759"/>
                            <a:pt x="59246" y="322335"/>
                            <a:pt x="30956" y="340242"/>
                          </a:cubicBezTo>
                          <a:cubicBezTo>
                            <a:pt x="43720" y="339861"/>
                            <a:pt x="62293" y="331669"/>
                            <a:pt x="79819" y="310429"/>
                          </a:cubicBezTo>
                          <a:cubicBezTo>
                            <a:pt x="96488" y="289188"/>
                            <a:pt x="112966" y="254612"/>
                            <a:pt x="115062" y="202415"/>
                          </a:cubicBezTo>
                          <a:cubicBezTo>
                            <a:pt x="116491" y="168125"/>
                            <a:pt x="111157" y="124215"/>
                            <a:pt x="102203" y="86972"/>
                          </a:cubicBezTo>
                          <a:cubicBezTo>
                            <a:pt x="93059" y="49729"/>
                            <a:pt x="81248" y="19345"/>
                            <a:pt x="77152" y="10963"/>
                          </a:cubicBezTo>
                          <a:cubicBezTo>
                            <a:pt x="71438" y="-944"/>
                            <a:pt x="67056" y="-372"/>
                            <a:pt x="65437" y="295"/>
                          </a:cubicBezTo>
                          <a:close/>
                        </a:path>
                      </a:pathLst>
                    </a:custGeom>
                    <a:grpFill/>
                    <a:ln w="9525" cap="flat">
                      <a:solidFill>
                        <a:srgbClr val="C00000"/>
                      </a:solidFill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87" name="图形 4">
                    <a:extLst>
                      <a:ext uri="{FF2B5EF4-FFF2-40B4-BE49-F238E27FC236}">
                        <a16:creationId xmlns:a16="http://schemas.microsoft.com/office/drawing/2014/main" id="{BBC9A5E7-30CB-794E-8DE6-E4023C748CB0}"/>
                      </a:ext>
                    </a:extLst>
                  </p:cNvPr>
                  <p:cNvGrpSpPr/>
                  <p:nvPr/>
                </p:nvGrpSpPr>
                <p:grpSpPr>
                  <a:xfrm>
                    <a:off x="6075452" y="1542746"/>
                    <a:ext cx="305554" cy="335649"/>
                    <a:chOff x="6075452" y="1542746"/>
                    <a:chExt cx="305554" cy="335649"/>
                  </a:xfrm>
                  <a:grpFill/>
                </p:grpSpPr>
                <p:sp>
                  <p:nvSpPr>
                    <p:cNvPr id="95" name="图形 4">
                      <a:extLst>
                        <a:ext uri="{FF2B5EF4-FFF2-40B4-BE49-F238E27FC236}">
                          <a16:creationId xmlns:a16="http://schemas.microsoft.com/office/drawing/2014/main" id="{8348BC26-A1BE-E644-B3EF-C83AA5EA5FB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75452" y="1731073"/>
                      <a:ext cx="205236" cy="147322"/>
                    </a:xfrm>
                    <a:custGeom>
                      <a:avLst/>
                      <a:gdLst>
                        <a:gd name="connsiteX0" fmla="*/ 140181 w 205236"/>
                        <a:gd name="connsiteY0" fmla="*/ 19907 h 147322"/>
                        <a:gd name="connsiteX1" fmla="*/ 89222 w 205236"/>
                        <a:gd name="connsiteY1" fmla="*/ 9620 h 147322"/>
                        <a:gd name="connsiteX2" fmla="*/ 48550 w 205236"/>
                        <a:gd name="connsiteY2" fmla="*/ 3524 h 147322"/>
                        <a:gd name="connsiteX3" fmla="*/ 21785 w 205236"/>
                        <a:gd name="connsiteY3" fmla="*/ 667 h 147322"/>
                        <a:gd name="connsiteX4" fmla="*/ 11689 w 205236"/>
                        <a:gd name="connsiteY4" fmla="*/ 0 h 147322"/>
                        <a:gd name="connsiteX5" fmla="*/ 1592 w 205236"/>
                        <a:gd name="connsiteY5" fmla="*/ 1905 h 147322"/>
                        <a:gd name="connsiteX6" fmla="*/ 2735 w 205236"/>
                        <a:gd name="connsiteY6" fmla="*/ 11335 h 147322"/>
                        <a:gd name="connsiteX7" fmla="*/ 13594 w 205236"/>
                        <a:gd name="connsiteY7" fmla="*/ 22289 h 147322"/>
                        <a:gd name="connsiteX8" fmla="*/ 22642 w 205236"/>
                        <a:gd name="connsiteY8" fmla="*/ 31051 h 147322"/>
                        <a:gd name="connsiteX9" fmla="*/ 33120 w 205236"/>
                        <a:gd name="connsiteY9" fmla="*/ 41719 h 147322"/>
                        <a:gd name="connsiteX10" fmla="*/ 80269 w 205236"/>
                        <a:gd name="connsiteY10" fmla="*/ 91440 h 147322"/>
                        <a:gd name="connsiteX11" fmla="*/ 95318 w 205236"/>
                        <a:gd name="connsiteY11" fmla="*/ 105537 h 147322"/>
                        <a:gd name="connsiteX12" fmla="*/ 110463 w 205236"/>
                        <a:gd name="connsiteY12" fmla="*/ 117729 h 147322"/>
                        <a:gd name="connsiteX13" fmla="*/ 125798 w 205236"/>
                        <a:gd name="connsiteY13" fmla="*/ 127826 h 147322"/>
                        <a:gd name="connsiteX14" fmla="*/ 140848 w 205236"/>
                        <a:gd name="connsiteY14" fmla="*/ 136112 h 147322"/>
                        <a:gd name="connsiteX15" fmla="*/ 199045 w 205236"/>
                        <a:gd name="connsiteY15" fmla="*/ 146304 h 147322"/>
                        <a:gd name="connsiteX16" fmla="*/ 177614 w 205236"/>
                        <a:gd name="connsiteY16" fmla="*/ 139160 h 147322"/>
                        <a:gd name="connsiteX17" fmla="*/ 157612 w 205236"/>
                        <a:gd name="connsiteY17" fmla="*/ 128302 h 147322"/>
                        <a:gd name="connsiteX18" fmla="*/ 121702 w 205236"/>
                        <a:gd name="connsiteY18" fmla="*/ 98107 h 147322"/>
                        <a:gd name="connsiteX19" fmla="*/ 55408 w 205236"/>
                        <a:gd name="connsiteY19" fmla="*/ 22765 h 147322"/>
                        <a:gd name="connsiteX20" fmla="*/ 121321 w 205236"/>
                        <a:gd name="connsiteY20" fmla="*/ 34099 h 147322"/>
                        <a:gd name="connsiteX21" fmla="*/ 157612 w 205236"/>
                        <a:gd name="connsiteY21" fmla="*/ 45625 h 147322"/>
                        <a:gd name="connsiteX22" fmla="*/ 180281 w 205236"/>
                        <a:gd name="connsiteY22" fmla="*/ 61531 h 147322"/>
                        <a:gd name="connsiteX23" fmla="*/ 191711 w 205236"/>
                        <a:gd name="connsiteY23" fmla="*/ 74581 h 147322"/>
                        <a:gd name="connsiteX24" fmla="*/ 205237 w 205236"/>
                        <a:gd name="connsiteY24" fmla="*/ 93726 h 147322"/>
                        <a:gd name="connsiteX25" fmla="*/ 196474 w 205236"/>
                        <a:gd name="connsiteY25" fmla="*/ 73152 h 147322"/>
                        <a:gd name="connsiteX26" fmla="*/ 185425 w 205236"/>
                        <a:gd name="connsiteY26" fmla="*/ 53530 h 147322"/>
                        <a:gd name="connsiteX27" fmla="*/ 167994 w 205236"/>
                        <a:gd name="connsiteY27" fmla="*/ 35242 h 147322"/>
                        <a:gd name="connsiteX28" fmla="*/ 155802 w 205236"/>
                        <a:gd name="connsiteY28" fmla="*/ 26956 h 147322"/>
                        <a:gd name="connsiteX29" fmla="*/ 140181 w 205236"/>
                        <a:gd name="connsiteY29" fmla="*/ 19907 h 1473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</a:cxnLst>
                      <a:rect l="l" t="t" r="r" b="b"/>
                      <a:pathLst>
                        <a:path w="205236" h="147322">
                          <a:moveTo>
                            <a:pt x="140181" y="19907"/>
                          </a:moveTo>
                          <a:cubicBezTo>
                            <a:pt x="122083" y="15716"/>
                            <a:pt x="104462" y="12573"/>
                            <a:pt x="89222" y="9620"/>
                          </a:cubicBezTo>
                          <a:cubicBezTo>
                            <a:pt x="73601" y="7048"/>
                            <a:pt x="59980" y="4953"/>
                            <a:pt x="48550" y="3524"/>
                          </a:cubicBezTo>
                          <a:cubicBezTo>
                            <a:pt x="37311" y="2286"/>
                            <a:pt x="28167" y="1333"/>
                            <a:pt x="21785" y="667"/>
                          </a:cubicBezTo>
                          <a:cubicBezTo>
                            <a:pt x="15403" y="286"/>
                            <a:pt x="11879" y="0"/>
                            <a:pt x="11689" y="0"/>
                          </a:cubicBezTo>
                          <a:cubicBezTo>
                            <a:pt x="2926" y="571"/>
                            <a:pt x="2926" y="667"/>
                            <a:pt x="1592" y="1905"/>
                          </a:cubicBezTo>
                          <a:cubicBezTo>
                            <a:pt x="449" y="3048"/>
                            <a:pt x="-1837" y="6382"/>
                            <a:pt x="2735" y="11335"/>
                          </a:cubicBezTo>
                          <a:cubicBezTo>
                            <a:pt x="4545" y="13049"/>
                            <a:pt x="8355" y="16954"/>
                            <a:pt x="13594" y="22289"/>
                          </a:cubicBezTo>
                          <a:cubicBezTo>
                            <a:pt x="16165" y="24955"/>
                            <a:pt x="19499" y="27718"/>
                            <a:pt x="22642" y="31051"/>
                          </a:cubicBezTo>
                          <a:cubicBezTo>
                            <a:pt x="25786" y="34480"/>
                            <a:pt x="29310" y="38005"/>
                            <a:pt x="33120" y="41719"/>
                          </a:cubicBezTo>
                          <a:cubicBezTo>
                            <a:pt x="47788" y="56959"/>
                            <a:pt x="64933" y="75914"/>
                            <a:pt x="80269" y="91440"/>
                          </a:cubicBezTo>
                          <a:cubicBezTo>
                            <a:pt x="85412" y="96298"/>
                            <a:pt x="90079" y="101251"/>
                            <a:pt x="95318" y="105537"/>
                          </a:cubicBezTo>
                          <a:cubicBezTo>
                            <a:pt x="100557" y="109823"/>
                            <a:pt x="105510" y="113919"/>
                            <a:pt x="110463" y="117729"/>
                          </a:cubicBezTo>
                          <a:cubicBezTo>
                            <a:pt x="115511" y="121444"/>
                            <a:pt x="120655" y="124873"/>
                            <a:pt x="125798" y="127826"/>
                          </a:cubicBezTo>
                          <a:cubicBezTo>
                            <a:pt x="130751" y="130969"/>
                            <a:pt x="135799" y="133731"/>
                            <a:pt x="140848" y="136112"/>
                          </a:cubicBezTo>
                          <a:cubicBezTo>
                            <a:pt x="161231" y="145447"/>
                            <a:pt x="180948" y="149352"/>
                            <a:pt x="199045" y="146304"/>
                          </a:cubicBezTo>
                          <a:cubicBezTo>
                            <a:pt x="191521" y="144685"/>
                            <a:pt x="184377" y="142303"/>
                            <a:pt x="177614" y="139160"/>
                          </a:cubicBezTo>
                          <a:cubicBezTo>
                            <a:pt x="170661" y="136112"/>
                            <a:pt x="163898" y="132493"/>
                            <a:pt x="157612" y="128302"/>
                          </a:cubicBezTo>
                          <a:cubicBezTo>
                            <a:pt x="145134" y="119824"/>
                            <a:pt x="132942" y="109633"/>
                            <a:pt x="121702" y="98107"/>
                          </a:cubicBezTo>
                          <a:cubicBezTo>
                            <a:pt x="99033" y="75152"/>
                            <a:pt x="77697" y="48101"/>
                            <a:pt x="55408" y="22765"/>
                          </a:cubicBezTo>
                          <a:cubicBezTo>
                            <a:pt x="83888" y="25717"/>
                            <a:pt x="105224" y="30194"/>
                            <a:pt x="121321" y="34099"/>
                          </a:cubicBezTo>
                          <a:cubicBezTo>
                            <a:pt x="137800" y="37909"/>
                            <a:pt x="148658" y="41719"/>
                            <a:pt x="157612" y="45625"/>
                          </a:cubicBezTo>
                          <a:cubicBezTo>
                            <a:pt x="166756" y="49625"/>
                            <a:pt x="173328" y="54292"/>
                            <a:pt x="180281" y="61531"/>
                          </a:cubicBezTo>
                          <a:cubicBezTo>
                            <a:pt x="183805" y="65151"/>
                            <a:pt x="187615" y="69342"/>
                            <a:pt x="191711" y="74581"/>
                          </a:cubicBezTo>
                          <a:cubicBezTo>
                            <a:pt x="195616" y="79915"/>
                            <a:pt x="199998" y="86201"/>
                            <a:pt x="205237" y="93726"/>
                          </a:cubicBezTo>
                          <a:cubicBezTo>
                            <a:pt x="202093" y="86773"/>
                            <a:pt x="199426" y="79915"/>
                            <a:pt x="196474" y="73152"/>
                          </a:cubicBezTo>
                          <a:cubicBezTo>
                            <a:pt x="193521" y="66389"/>
                            <a:pt x="189806" y="59912"/>
                            <a:pt x="185425" y="53530"/>
                          </a:cubicBezTo>
                          <a:cubicBezTo>
                            <a:pt x="181138" y="47053"/>
                            <a:pt x="175328" y="40957"/>
                            <a:pt x="167994" y="35242"/>
                          </a:cubicBezTo>
                          <a:cubicBezTo>
                            <a:pt x="164374" y="32385"/>
                            <a:pt x="160279" y="29623"/>
                            <a:pt x="155802" y="26956"/>
                          </a:cubicBezTo>
                          <a:cubicBezTo>
                            <a:pt x="151135" y="24479"/>
                            <a:pt x="145896" y="22098"/>
                            <a:pt x="140181" y="19907"/>
                          </a:cubicBezTo>
                          <a:close/>
                        </a:path>
                      </a:pathLst>
                    </a:custGeom>
                    <a:grpFill/>
                    <a:ln w="9525" cap="flat">
                      <a:solidFill>
                        <a:srgbClr val="C00000"/>
                      </a:solidFill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p:txBody>
                </p:sp>
                <p:sp>
                  <p:nvSpPr>
                    <p:cNvPr id="96" name="图形 4">
                      <a:extLst>
                        <a:ext uri="{FF2B5EF4-FFF2-40B4-BE49-F238E27FC236}">
                          <a16:creationId xmlns:a16="http://schemas.microsoft.com/office/drawing/2014/main" id="{4289512B-2C4B-204D-8F41-F70204326B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5614" y="1542746"/>
                      <a:ext cx="115392" cy="317009"/>
                    </a:xfrm>
                    <a:custGeom>
                      <a:avLst/>
                      <a:gdLst>
                        <a:gd name="connsiteX0" fmla="*/ 882 w 115392"/>
                        <a:gd name="connsiteY0" fmla="*/ 970 h 317009"/>
                        <a:gd name="connsiteX1" fmla="*/ 1740 w 115392"/>
                        <a:gd name="connsiteY1" fmla="*/ 14019 h 317009"/>
                        <a:gd name="connsiteX2" fmla="*/ 5645 w 115392"/>
                        <a:gd name="connsiteY2" fmla="*/ 27545 h 317009"/>
                        <a:gd name="connsiteX3" fmla="*/ 12598 w 115392"/>
                        <a:gd name="connsiteY3" fmla="*/ 63359 h 317009"/>
                        <a:gd name="connsiteX4" fmla="*/ 15932 w 115392"/>
                        <a:gd name="connsiteY4" fmla="*/ 114222 h 317009"/>
                        <a:gd name="connsiteX5" fmla="*/ 9550 w 115392"/>
                        <a:gd name="connsiteY5" fmla="*/ 172325 h 317009"/>
                        <a:gd name="connsiteX6" fmla="*/ 9264 w 115392"/>
                        <a:gd name="connsiteY6" fmla="*/ 190708 h 317009"/>
                        <a:gd name="connsiteX7" fmla="*/ 9931 w 115392"/>
                        <a:gd name="connsiteY7" fmla="*/ 206615 h 317009"/>
                        <a:gd name="connsiteX8" fmla="*/ 14884 w 115392"/>
                        <a:gd name="connsiteY8" fmla="*/ 232618 h 317009"/>
                        <a:gd name="connsiteX9" fmla="*/ 22885 w 115392"/>
                        <a:gd name="connsiteY9" fmla="*/ 254525 h 317009"/>
                        <a:gd name="connsiteX10" fmla="*/ 31172 w 115392"/>
                        <a:gd name="connsiteY10" fmla="*/ 276052 h 317009"/>
                        <a:gd name="connsiteX11" fmla="*/ 27266 w 115392"/>
                        <a:gd name="connsiteY11" fmla="*/ 252049 h 317009"/>
                        <a:gd name="connsiteX12" fmla="*/ 24504 w 115392"/>
                        <a:gd name="connsiteY12" fmla="*/ 234047 h 317009"/>
                        <a:gd name="connsiteX13" fmla="*/ 24790 w 115392"/>
                        <a:gd name="connsiteY13" fmla="*/ 204233 h 317009"/>
                        <a:gd name="connsiteX14" fmla="*/ 31553 w 115392"/>
                        <a:gd name="connsiteY14" fmla="*/ 162800 h 317009"/>
                        <a:gd name="connsiteX15" fmla="*/ 36220 w 115392"/>
                        <a:gd name="connsiteY15" fmla="*/ 82694 h 317009"/>
                        <a:gd name="connsiteX16" fmla="*/ 91560 w 115392"/>
                        <a:gd name="connsiteY16" fmla="*/ 215568 h 317009"/>
                        <a:gd name="connsiteX17" fmla="*/ 90417 w 115392"/>
                        <a:gd name="connsiteY17" fmla="*/ 273480 h 317009"/>
                        <a:gd name="connsiteX18" fmla="*/ 82321 w 115392"/>
                        <a:gd name="connsiteY18" fmla="*/ 297293 h 317009"/>
                        <a:gd name="connsiteX19" fmla="*/ 68796 w 115392"/>
                        <a:gd name="connsiteY19" fmla="*/ 317009 h 317009"/>
                        <a:gd name="connsiteX20" fmla="*/ 105276 w 115392"/>
                        <a:gd name="connsiteY20" fmla="*/ 277957 h 317009"/>
                        <a:gd name="connsiteX21" fmla="*/ 115087 w 115392"/>
                        <a:gd name="connsiteY21" fmla="*/ 233285 h 317009"/>
                        <a:gd name="connsiteX22" fmla="*/ 107943 w 115392"/>
                        <a:gd name="connsiteY22" fmla="*/ 169658 h 317009"/>
                        <a:gd name="connsiteX23" fmla="*/ 61557 w 115392"/>
                        <a:gd name="connsiteY23" fmla="*/ 67835 h 317009"/>
                        <a:gd name="connsiteX24" fmla="*/ 46888 w 115392"/>
                        <a:gd name="connsiteY24" fmla="*/ 45928 h 317009"/>
                        <a:gd name="connsiteX25" fmla="*/ 33077 w 115392"/>
                        <a:gd name="connsiteY25" fmla="*/ 28021 h 317009"/>
                        <a:gd name="connsiteX26" fmla="*/ 14694 w 115392"/>
                        <a:gd name="connsiteY26" fmla="*/ 6875 h 317009"/>
                        <a:gd name="connsiteX27" fmla="*/ 882 w 115392"/>
                        <a:gd name="connsiteY27" fmla="*/ 970 h 31700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</a:cxnLst>
                      <a:rect l="l" t="t" r="r" b="b"/>
                      <a:pathLst>
                        <a:path w="115392" h="317009">
                          <a:moveTo>
                            <a:pt x="882" y="970"/>
                          </a:moveTo>
                          <a:cubicBezTo>
                            <a:pt x="-451" y="2303"/>
                            <a:pt x="-356" y="2303"/>
                            <a:pt x="1740" y="14019"/>
                          </a:cubicBezTo>
                          <a:cubicBezTo>
                            <a:pt x="1740" y="14210"/>
                            <a:pt x="3168" y="18972"/>
                            <a:pt x="5645" y="27545"/>
                          </a:cubicBezTo>
                          <a:cubicBezTo>
                            <a:pt x="7645" y="36212"/>
                            <a:pt x="10312" y="48690"/>
                            <a:pt x="12598" y="63359"/>
                          </a:cubicBezTo>
                          <a:cubicBezTo>
                            <a:pt x="14694" y="78218"/>
                            <a:pt x="15932" y="95744"/>
                            <a:pt x="15932" y="114222"/>
                          </a:cubicBezTo>
                          <a:cubicBezTo>
                            <a:pt x="15360" y="132986"/>
                            <a:pt x="13932" y="152513"/>
                            <a:pt x="9550" y="172325"/>
                          </a:cubicBezTo>
                          <a:cubicBezTo>
                            <a:pt x="9169" y="178992"/>
                            <a:pt x="9074" y="185088"/>
                            <a:pt x="9264" y="190708"/>
                          </a:cubicBezTo>
                          <a:cubicBezTo>
                            <a:pt x="9169" y="196423"/>
                            <a:pt x="9455" y="201757"/>
                            <a:pt x="9931" y="206615"/>
                          </a:cubicBezTo>
                          <a:cubicBezTo>
                            <a:pt x="10883" y="216425"/>
                            <a:pt x="12884" y="224712"/>
                            <a:pt x="14884" y="232618"/>
                          </a:cubicBezTo>
                          <a:cubicBezTo>
                            <a:pt x="16979" y="240428"/>
                            <a:pt x="20028" y="247477"/>
                            <a:pt x="22885" y="254525"/>
                          </a:cubicBezTo>
                          <a:cubicBezTo>
                            <a:pt x="25552" y="261669"/>
                            <a:pt x="28505" y="268622"/>
                            <a:pt x="31172" y="276052"/>
                          </a:cubicBezTo>
                          <a:cubicBezTo>
                            <a:pt x="29648" y="266717"/>
                            <a:pt x="28409" y="258812"/>
                            <a:pt x="27266" y="252049"/>
                          </a:cubicBezTo>
                          <a:cubicBezTo>
                            <a:pt x="26124" y="245191"/>
                            <a:pt x="25076" y="239381"/>
                            <a:pt x="24504" y="234047"/>
                          </a:cubicBezTo>
                          <a:cubicBezTo>
                            <a:pt x="23361" y="223283"/>
                            <a:pt x="23552" y="214616"/>
                            <a:pt x="24790" y="204233"/>
                          </a:cubicBezTo>
                          <a:cubicBezTo>
                            <a:pt x="26028" y="193756"/>
                            <a:pt x="29076" y="181278"/>
                            <a:pt x="31553" y="162800"/>
                          </a:cubicBezTo>
                          <a:cubicBezTo>
                            <a:pt x="34315" y="144131"/>
                            <a:pt x="37363" y="119270"/>
                            <a:pt x="36220" y="82694"/>
                          </a:cubicBezTo>
                          <a:cubicBezTo>
                            <a:pt x="65748" y="125843"/>
                            <a:pt x="85655" y="173468"/>
                            <a:pt x="91560" y="215568"/>
                          </a:cubicBezTo>
                          <a:cubicBezTo>
                            <a:pt x="94323" y="236714"/>
                            <a:pt x="94513" y="256240"/>
                            <a:pt x="90417" y="273480"/>
                          </a:cubicBezTo>
                          <a:cubicBezTo>
                            <a:pt x="88512" y="282053"/>
                            <a:pt x="85941" y="290054"/>
                            <a:pt x="82321" y="297293"/>
                          </a:cubicBezTo>
                          <a:cubicBezTo>
                            <a:pt x="78606" y="304627"/>
                            <a:pt x="74129" y="311199"/>
                            <a:pt x="68796" y="317009"/>
                          </a:cubicBezTo>
                          <a:cubicBezTo>
                            <a:pt x="79940" y="313676"/>
                            <a:pt x="95370" y="301674"/>
                            <a:pt x="105276" y="277957"/>
                          </a:cubicBezTo>
                          <a:cubicBezTo>
                            <a:pt x="110134" y="266146"/>
                            <a:pt x="114325" y="251192"/>
                            <a:pt x="115087" y="233285"/>
                          </a:cubicBezTo>
                          <a:cubicBezTo>
                            <a:pt x="116230" y="215187"/>
                            <a:pt x="114230" y="193946"/>
                            <a:pt x="107943" y="169658"/>
                          </a:cubicBezTo>
                          <a:cubicBezTo>
                            <a:pt x="99657" y="137654"/>
                            <a:pt x="81273" y="98982"/>
                            <a:pt x="61557" y="67835"/>
                          </a:cubicBezTo>
                          <a:cubicBezTo>
                            <a:pt x="56508" y="60120"/>
                            <a:pt x="51555" y="52786"/>
                            <a:pt x="46888" y="45928"/>
                          </a:cubicBezTo>
                          <a:cubicBezTo>
                            <a:pt x="42125" y="39165"/>
                            <a:pt x="37268" y="33260"/>
                            <a:pt x="33077" y="28021"/>
                          </a:cubicBezTo>
                          <a:cubicBezTo>
                            <a:pt x="24695" y="17353"/>
                            <a:pt x="18027" y="9923"/>
                            <a:pt x="14694" y="6875"/>
                          </a:cubicBezTo>
                          <a:cubicBezTo>
                            <a:pt x="5740" y="-1983"/>
                            <a:pt x="2025" y="-173"/>
                            <a:pt x="882" y="970"/>
                          </a:cubicBezTo>
                          <a:close/>
                        </a:path>
                      </a:pathLst>
                    </a:custGeom>
                    <a:grpFill/>
                    <a:ln w="9525" cap="flat">
                      <a:solidFill>
                        <a:srgbClr val="C00000"/>
                      </a:solidFill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88" name="图形 4">
                    <a:extLst>
                      <a:ext uri="{FF2B5EF4-FFF2-40B4-BE49-F238E27FC236}">
                        <a16:creationId xmlns:a16="http://schemas.microsoft.com/office/drawing/2014/main" id="{DF44EF67-1A10-3B4F-84E9-FF6B162982AD}"/>
                      </a:ext>
                    </a:extLst>
                  </p:cNvPr>
                  <p:cNvGrpSpPr/>
                  <p:nvPr/>
                </p:nvGrpSpPr>
                <p:grpSpPr>
                  <a:xfrm>
                    <a:off x="5963452" y="1408100"/>
                    <a:ext cx="305717" cy="319711"/>
                    <a:chOff x="5963452" y="1408100"/>
                    <a:chExt cx="305717" cy="319711"/>
                  </a:xfrm>
                  <a:grpFill/>
                </p:grpSpPr>
                <p:sp>
                  <p:nvSpPr>
                    <p:cNvPr id="93" name="图形 4">
                      <a:extLst>
                        <a:ext uri="{FF2B5EF4-FFF2-40B4-BE49-F238E27FC236}">
                          <a16:creationId xmlns:a16="http://schemas.microsoft.com/office/drawing/2014/main" id="{DE821D3B-85C8-3A4F-B6D8-8CD9D1678EC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63452" y="1621042"/>
                      <a:ext cx="233988" cy="106770"/>
                    </a:xfrm>
                    <a:custGeom>
                      <a:avLst/>
                      <a:gdLst>
                        <a:gd name="connsiteX0" fmla="*/ 135405 w 233988"/>
                        <a:gd name="connsiteY0" fmla="*/ 17 h 106770"/>
                        <a:gd name="connsiteX1" fmla="*/ 44727 w 233988"/>
                        <a:gd name="connsiteY1" fmla="*/ 20781 h 106770"/>
                        <a:gd name="connsiteX2" fmla="*/ 18723 w 233988"/>
                        <a:gd name="connsiteY2" fmla="*/ 28497 h 106770"/>
                        <a:gd name="connsiteX3" fmla="*/ 9103 w 233988"/>
                        <a:gd name="connsiteY3" fmla="*/ 31545 h 106770"/>
                        <a:gd name="connsiteX4" fmla="*/ 435 w 233988"/>
                        <a:gd name="connsiteY4" fmla="*/ 37069 h 106770"/>
                        <a:gd name="connsiteX5" fmla="*/ 5293 w 233988"/>
                        <a:gd name="connsiteY5" fmla="*/ 45546 h 106770"/>
                        <a:gd name="connsiteX6" fmla="*/ 45298 w 233988"/>
                        <a:gd name="connsiteY6" fmla="*/ 62025 h 106770"/>
                        <a:gd name="connsiteX7" fmla="*/ 105877 w 233988"/>
                        <a:gd name="connsiteY7" fmla="*/ 88695 h 106770"/>
                        <a:gd name="connsiteX8" fmla="*/ 142263 w 233988"/>
                        <a:gd name="connsiteY8" fmla="*/ 100696 h 106770"/>
                        <a:gd name="connsiteX9" fmla="*/ 176267 w 233988"/>
                        <a:gd name="connsiteY9" fmla="*/ 106316 h 106770"/>
                        <a:gd name="connsiteX10" fmla="*/ 233988 w 233988"/>
                        <a:gd name="connsiteY10" fmla="*/ 95838 h 106770"/>
                        <a:gd name="connsiteX11" fmla="*/ 189411 w 233988"/>
                        <a:gd name="connsiteY11" fmla="*/ 93362 h 106770"/>
                        <a:gd name="connsiteX12" fmla="*/ 145977 w 233988"/>
                        <a:gd name="connsiteY12" fmla="*/ 78979 h 106770"/>
                        <a:gd name="connsiteX13" fmla="*/ 58347 w 233988"/>
                        <a:gd name="connsiteY13" fmla="*/ 35926 h 106770"/>
                        <a:gd name="connsiteX14" fmla="*/ 94828 w 233988"/>
                        <a:gd name="connsiteY14" fmla="*/ 26211 h 106770"/>
                        <a:gd name="connsiteX15" fmla="*/ 123117 w 233988"/>
                        <a:gd name="connsiteY15" fmla="*/ 20686 h 106770"/>
                        <a:gd name="connsiteX16" fmla="*/ 160836 w 233988"/>
                        <a:gd name="connsiteY16" fmla="*/ 17543 h 106770"/>
                        <a:gd name="connsiteX17" fmla="*/ 187697 w 233988"/>
                        <a:gd name="connsiteY17" fmla="*/ 23734 h 106770"/>
                        <a:gd name="connsiteX18" fmla="*/ 202746 w 233988"/>
                        <a:gd name="connsiteY18" fmla="*/ 31926 h 106770"/>
                        <a:gd name="connsiteX19" fmla="*/ 222177 w 233988"/>
                        <a:gd name="connsiteY19" fmla="*/ 44975 h 106770"/>
                        <a:gd name="connsiteX20" fmla="*/ 214652 w 233988"/>
                        <a:gd name="connsiteY20" fmla="*/ 36688 h 106770"/>
                        <a:gd name="connsiteX21" fmla="*/ 206842 w 233988"/>
                        <a:gd name="connsiteY21" fmla="*/ 28878 h 106770"/>
                        <a:gd name="connsiteX22" fmla="*/ 189602 w 233988"/>
                        <a:gd name="connsiteY22" fmla="*/ 14495 h 106770"/>
                        <a:gd name="connsiteX23" fmla="*/ 166837 w 233988"/>
                        <a:gd name="connsiteY23" fmla="*/ 3922 h 106770"/>
                        <a:gd name="connsiteX24" fmla="*/ 135405 w 233988"/>
                        <a:gd name="connsiteY24" fmla="*/ 17 h 10677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</a:cxnLst>
                      <a:rect l="l" t="t" r="r" b="b"/>
                      <a:pathLst>
                        <a:path w="233988" h="106770">
                          <a:moveTo>
                            <a:pt x="135405" y="17"/>
                          </a:moveTo>
                          <a:cubicBezTo>
                            <a:pt x="98257" y="7065"/>
                            <a:pt x="67206" y="14019"/>
                            <a:pt x="44727" y="20781"/>
                          </a:cubicBezTo>
                          <a:cubicBezTo>
                            <a:pt x="33677" y="23829"/>
                            <a:pt x="25010" y="26306"/>
                            <a:pt x="18723" y="28497"/>
                          </a:cubicBezTo>
                          <a:cubicBezTo>
                            <a:pt x="12627" y="30402"/>
                            <a:pt x="9198" y="31449"/>
                            <a:pt x="9103" y="31545"/>
                          </a:cubicBezTo>
                          <a:cubicBezTo>
                            <a:pt x="1102" y="35259"/>
                            <a:pt x="1197" y="35259"/>
                            <a:pt x="435" y="37069"/>
                          </a:cubicBezTo>
                          <a:cubicBezTo>
                            <a:pt x="-232" y="38593"/>
                            <a:pt x="-994" y="42498"/>
                            <a:pt x="5293" y="45546"/>
                          </a:cubicBezTo>
                          <a:cubicBezTo>
                            <a:pt x="9960" y="47642"/>
                            <a:pt x="26153" y="53738"/>
                            <a:pt x="45298" y="62025"/>
                          </a:cubicBezTo>
                          <a:cubicBezTo>
                            <a:pt x="64824" y="69835"/>
                            <a:pt x="86732" y="80694"/>
                            <a:pt x="105877" y="88695"/>
                          </a:cubicBezTo>
                          <a:cubicBezTo>
                            <a:pt x="118545" y="93552"/>
                            <a:pt x="130261" y="98029"/>
                            <a:pt x="142263" y="100696"/>
                          </a:cubicBezTo>
                          <a:cubicBezTo>
                            <a:pt x="153788" y="103839"/>
                            <a:pt x="165218" y="105744"/>
                            <a:pt x="176267" y="106316"/>
                          </a:cubicBezTo>
                          <a:cubicBezTo>
                            <a:pt x="197698" y="108126"/>
                            <a:pt x="218272" y="104506"/>
                            <a:pt x="233988" y="95838"/>
                          </a:cubicBezTo>
                          <a:cubicBezTo>
                            <a:pt x="218843" y="97839"/>
                            <a:pt x="203699" y="96791"/>
                            <a:pt x="189411" y="93362"/>
                          </a:cubicBezTo>
                          <a:cubicBezTo>
                            <a:pt x="174457" y="90504"/>
                            <a:pt x="160551" y="84980"/>
                            <a:pt x="145977" y="78979"/>
                          </a:cubicBezTo>
                          <a:cubicBezTo>
                            <a:pt x="117307" y="66692"/>
                            <a:pt x="88542" y="50595"/>
                            <a:pt x="58347" y="35926"/>
                          </a:cubicBezTo>
                          <a:cubicBezTo>
                            <a:pt x="71873" y="31830"/>
                            <a:pt x="84255" y="28306"/>
                            <a:pt x="94828" y="26211"/>
                          </a:cubicBezTo>
                          <a:cubicBezTo>
                            <a:pt x="105401" y="23925"/>
                            <a:pt x="115116" y="21734"/>
                            <a:pt x="123117" y="20686"/>
                          </a:cubicBezTo>
                          <a:cubicBezTo>
                            <a:pt x="139214" y="18400"/>
                            <a:pt x="151311" y="16971"/>
                            <a:pt x="160836" y="17543"/>
                          </a:cubicBezTo>
                          <a:cubicBezTo>
                            <a:pt x="170456" y="18114"/>
                            <a:pt x="178362" y="19829"/>
                            <a:pt x="187697" y="23734"/>
                          </a:cubicBezTo>
                          <a:cubicBezTo>
                            <a:pt x="192173" y="25925"/>
                            <a:pt x="197031" y="28592"/>
                            <a:pt x="202746" y="31926"/>
                          </a:cubicBezTo>
                          <a:cubicBezTo>
                            <a:pt x="208461" y="35259"/>
                            <a:pt x="214938" y="39450"/>
                            <a:pt x="222177" y="44975"/>
                          </a:cubicBezTo>
                          <a:cubicBezTo>
                            <a:pt x="219606" y="42213"/>
                            <a:pt x="217129" y="39450"/>
                            <a:pt x="214652" y="36688"/>
                          </a:cubicBezTo>
                          <a:lnTo>
                            <a:pt x="206842" y="28878"/>
                          </a:lnTo>
                          <a:cubicBezTo>
                            <a:pt x="201508" y="23829"/>
                            <a:pt x="196269" y="18591"/>
                            <a:pt x="189602" y="14495"/>
                          </a:cubicBezTo>
                          <a:cubicBezTo>
                            <a:pt x="183030" y="10304"/>
                            <a:pt x="175600" y="6684"/>
                            <a:pt x="166837" y="3922"/>
                          </a:cubicBezTo>
                          <a:cubicBezTo>
                            <a:pt x="157884" y="1255"/>
                            <a:pt x="147406" y="-174"/>
                            <a:pt x="135405" y="17"/>
                          </a:cubicBezTo>
                          <a:close/>
                        </a:path>
                      </a:pathLst>
                    </a:custGeom>
                    <a:grpFill/>
                    <a:ln w="9525" cap="flat">
                      <a:solidFill>
                        <a:srgbClr val="C00000"/>
                      </a:solidFill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p:txBody>
                </p:sp>
                <p:sp>
                  <p:nvSpPr>
                    <p:cNvPr id="94" name="图形 4">
                      <a:extLst>
                        <a:ext uri="{FF2B5EF4-FFF2-40B4-BE49-F238E27FC236}">
                          <a16:creationId xmlns:a16="http://schemas.microsoft.com/office/drawing/2014/main" id="{06FAB334-02DE-6D47-A389-E6CB9D7750A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65858" y="1408100"/>
                      <a:ext cx="203311" cy="272204"/>
                    </a:xfrm>
                    <a:custGeom>
                      <a:avLst/>
                      <a:gdLst>
                        <a:gd name="connsiteX0" fmla="*/ 327 w 203311"/>
                        <a:gd name="connsiteY0" fmla="*/ 2456 h 272204"/>
                        <a:gd name="connsiteX1" fmla="*/ 5947 w 203311"/>
                        <a:gd name="connsiteY1" fmla="*/ 14267 h 272204"/>
                        <a:gd name="connsiteX2" fmla="*/ 14615 w 203311"/>
                        <a:gd name="connsiteY2" fmla="*/ 25316 h 272204"/>
                        <a:gd name="connsiteX3" fmla="*/ 34713 w 203311"/>
                        <a:gd name="connsiteY3" fmla="*/ 55510 h 272204"/>
                        <a:gd name="connsiteX4" fmla="*/ 74432 w 203311"/>
                        <a:gd name="connsiteY4" fmla="*/ 157047 h 272204"/>
                        <a:gd name="connsiteX5" fmla="*/ 87862 w 203311"/>
                        <a:gd name="connsiteY5" fmla="*/ 188765 h 272204"/>
                        <a:gd name="connsiteX6" fmla="*/ 102054 w 203311"/>
                        <a:gd name="connsiteY6" fmla="*/ 211339 h 272204"/>
                        <a:gd name="connsiteX7" fmla="*/ 117294 w 203311"/>
                        <a:gd name="connsiteY7" fmla="*/ 229056 h 272204"/>
                        <a:gd name="connsiteX8" fmla="*/ 125200 w 203311"/>
                        <a:gd name="connsiteY8" fmla="*/ 237343 h 272204"/>
                        <a:gd name="connsiteX9" fmla="*/ 132630 w 203311"/>
                        <a:gd name="connsiteY9" fmla="*/ 246296 h 272204"/>
                        <a:gd name="connsiteX10" fmla="*/ 120438 w 203311"/>
                        <a:gd name="connsiteY10" fmla="*/ 225151 h 272204"/>
                        <a:gd name="connsiteX11" fmla="*/ 111484 w 203311"/>
                        <a:gd name="connsiteY11" fmla="*/ 209053 h 272204"/>
                        <a:gd name="connsiteX12" fmla="*/ 100530 w 203311"/>
                        <a:gd name="connsiteY12" fmla="*/ 181240 h 272204"/>
                        <a:gd name="connsiteX13" fmla="*/ 90910 w 203311"/>
                        <a:gd name="connsiteY13" fmla="*/ 139997 h 272204"/>
                        <a:gd name="connsiteX14" fmla="*/ 81290 w 203311"/>
                        <a:gd name="connsiteY14" fmla="*/ 107707 h 272204"/>
                        <a:gd name="connsiteX15" fmla="*/ 63859 w 203311"/>
                        <a:gd name="connsiteY15" fmla="*/ 63988 h 272204"/>
                        <a:gd name="connsiteX16" fmla="*/ 167205 w 203311"/>
                        <a:gd name="connsiteY16" fmla="*/ 167905 h 272204"/>
                        <a:gd name="connsiteX17" fmla="*/ 187684 w 203311"/>
                        <a:gd name="connsiteY17" fmla="*/ 223436 h 272204"/>
                        <a:gd name="connsiteX18" fmla="*/ 182350 w 203311"/>
                        <a:gd name="connsiteY18" fmla="*/ 272204 h 272204"/>
                        <a:gd name="connsiteX19" fmla="*/ 203210 w 203311"/>
                        <a:gd name="connsiteY19" fmla="*/ 222865 h 272204"/>
                        <a:gd name="connsiteX20" fmla="*/ 164824 w 203311"/>
                        <a:gd name="connsiteY20" fmla="*/ 118375 h 272204"/>
                        <a:gd name="connsiteX21" fmla="*/ 147489 w 203311"/>
                        <a:gd name="connsiteY21" fmla="*/ 97611 h 272204"/>
                        <a:gd name="connsiteX22" fmla="*/ 127010 w 203311"/>
                        <a:gd name="connsiteY22" fmla="*/ 76942 h 272204"/>
                        <a:gd name="connsiteX23" fmla="*/ 104436 w 203311"/>
                        <a:gd name="connsiteY23" fmla="*/ 57606 h 272204"/>
                        <a:gd name="connsiteX24" fmla="*/ 81290 w 203311"/>
                        <a:gd name="connsiteY24" fmla="*/ 40461 h 272204"/>
                        <a:gd name="connsiteX25" fmla="*/ 14805 w 203311"/>
                        <a:gd name="connsiteY25" fmla="*/ 2456 h 272204"/>
                        <a:gd name="connsiteX26" fmla="*/ 327 w 203311"/>
                        <a:gd name="connsiteY26" fmla="*/ 2456 h 27220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</a:cxnLst>
                      <a:rect l="l" t="t" r="r" b="b"/>
                      <a:pathLst>
                        <a:path w="203311" h="272204">
                          <a:moveTo>
                            <a:pt x="327" y="2456"/>
                          </a:moveTo>
                          <a:cubicBezTo>
                            <a:pt x="-435" y="4171"/>
                            <a:pt x="-339" y="4171"/>
                            <a:pt x="5947" y="14267"/>
                          </a:cubicBezTo>
                          <a:cubicBezTo>
                            <a:pt x="6042" y="14362"/>
                            <a:pt x="9090" y="18363"/>
                            <a:pt x="14615" y="25316"/>
                          </a:cubicBezTo>
                          <a:cubicBezTo>
                            <a:pt x="19949" y="32079"/>
                            <a:pt x="27093" y="42652"/>
                            <a:pt x="34713" y="55510"/>
                          </a:cubicBezTo>
                          <a:cubicBezTo>
                            <a:pt x="50334" y="80752"/>
                            <a:pt x="66621" y="117994"/>
                            <a:pt x="74432" y="157047"/>
                          </a:cubicBezTo>
                          <a:cubicBezTo>
                            <a:pt x="78718" y="170001"/>
                            <a:pt x="83100" y="180193"/>
                            <a:pt x="87862" y="188765"/>
                          </a:cubicBezTo>
                          <a:cubicBezTo>
                            <a:pt x="92244" y="197719"/>
                            <a:pt x="97006" y="204958"/>
                            <a:pt x="102054" y="211339"/>
                          </a:cubicBezTo>
                          <a:cubicBezTo>
                            <a:pt x="107198" y="217626"/>
                            <a:pt x="111960" y="223627"/>
                            <a:pt x="117294" y="229056"/>
                          </a:cubicBezTo>
                          <a:lnTo>
                            <a:pt x="125200" y="237343"/>
                          </a:lnTo>
                          <a:cubicBezTo>
                            <a:pt x="127677" y="240295"/>
                            <a:pt x="130153" y="243248"/>
                            <a:pt x="132630" y="246296"/>
                          </a:cubicBezTo>
                          <a:cubicBezTo>
                            <a:pt x="128153" y="237914"/>
                            <a:pt x="124057" y="231056"/>
                            <a:pt x="120438" y="225151"/>
                          </a:cubicBezTo>
                          <a:cubicBezTo>
                            <a:pt x="116818" y="219150"/>
                            <a:pt x="113961" y="213911"/>
                            <a:pt x="111484" y="209053"/>
                          </a:cubicBezTo>
                          <a:cubicBezTo>
                            <a:pt x="106246" y="199624"/>
                            <a:pt x="103102" y="191623"/>
                            <a:pt x="100530" y="181240"/>
                          </a:cubicBezTo>
                          <a:cubicBezTo>
                            <a:pt x="98054" y="170763"/>
                            <a:pt x="95196" y="158285"/>
                            <a:pt x="90910" y="139997"/>
                          </a:cubicBezTo>
                          <a:cubicBezTo>
                            <a:pt x="88719" y="130567"/>
                            <a:pt x="85481" y="120376"/>
                            <a:pt x="81290" y="107707"/>
                          </a:cubicBezTo>
                          <a:cubicBezTo>
                            <a:pt x="77194" y="94849"/>
                            <a:pt x="71479" y="80752"/>
                            <a:pt x="63859" y="63988"/>
                          </a:cubicBezTo>
                          <a:cubicBezTo>
                            <a:pt x="107960" y="92372"/>
                            <a:pt x="145774" y="129901"/>
                            <a:pt x="167205" y="167905"/>
                          </a:cubicBezTo>
                          <a:cubicBezTo>
                            <a:pt x="178255" y="186670"/>
                            <a:pt x="184731" y="206005"/>
                            <a:pt x="187684" y="223436"/>
                          </a:cubicBezTo>
                          <a:cubicBezTo>
                            <a:pt x="189970" y="241438"/>
                            <a:pt x="188542" y="257726"/>
                            <a:pt x="182350" y="272204"/>
                          </a:cubicBezTo>
                          <a:cubicBezTo>
                            <a:pt x="192066" y="265156"/>
                            <a:pt x="201972" y="249154"/>
                            <a:pt x="203210" y="222865"/>
                          </a:cubicBezTo>
                          <a:cubicBezTo>
                            <a:pt x="204353" y="196861"/>
                            <a:pt x="196066" y="160000"/>
                            <a:pt x="164824" y="118375"/>
                          </a:cubicBezTo>
                          <a:cubicBezTo>
                            <a:pt x="159776" y="111422"/>
                            <a:pt x="154061" y="104374"/>
                            <a:pt x="147489" y="97611"/>
                          </a:cubicBezTo>
                          <a:cubicBezTo>
                            <a:pt x="141012" y="90753"/>
                            <a:pt x="134344" y="83514"/>
                            <a:pt x="127010" y="76942"/>
                          </a:cubicBezTo>
                          <a:cubicBezTo>
                            <a:pt x="119676" y="70369"/>
                            <a:pt x="112056" y="63892"/>
                            <a:pt x="104436" y="57606"/>
                          </a:cubicBezTo>
                          <a:cubicBezTo>
                            <a:pt x="96911" y="51224"/>
                            <a:pt x="88815" y="45985"/>
                            <a:pt x="81290" y="40461"/>
                          </a:cubicBezTo>
                          <a:cubicBezTo>
                            <a:pt x="50810" y="19030"/>
                            <a:pt x="22997" y="5695"/>
                            <a:pt x="14805" y="2456"/>
                          </a:cubicBezTo>
                          <a:cubicBezTo>
                            <a:pt x="3661" y="-2211"/>
                            <a:pt x="994" y="932"/>
                            <a:pt x="327" y="2456"/>
                          </a:cubicBezTo>
                          <a:close/>
                        </a:path>
                      </a:pathLst>
                    </a:custGeom>
                    <a:grpFill/>
                    <a:ln w="9525" cap="flat">
                      <a:solidFill>
                        <a:srgbClr val="C00000"/>
                      </a:solidFill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89" name="图形 4">
                    <a:extLst>
                      <a:ext uri="{FF2B5EF4-FFF2-40B4-BE49-F238E27FC236}">
                        <a16:creationId xmlns:a16="http://schemas.microsoft.com/office/drawing/2014/main" id="{EAC150F4-CAF4-CC4B-90B2-0E8F22ACA1FC}"/>
                      </a:ext>
                    </a:extLst>
                  </p:cNvPr>
                  <p:cNvGrpSpPr/>
                  <p:nvPr/>
                </p:nvGrpSpPr>
                <p:grpSpPr>
                  <a:xfrm>
                    <a:off x="5811878" y="1369792"/>
                    <a:ext cx="305286" cy="267745"/>
                    <a:chOff x="5811878" y="1369792"/>
                    <a:chExt cx="305286" cy="267745"/>
                  </a:xfrm>
                  <a:grpFill/>
                </p:grpSpPr>
                <p:sp>
                  <p:nvSpPr>
                    <p:cNvPr id="91" name="图形 4">
                      <a:extLst>
                        <a:ext uri="{FF2B5EF4-FFF2-40B4-BE49-F238E27FC236}">
                          <a16:creationId xmlns:a16="http://schemas.microsoft.com/office/drawing/2014/main" id="{4E23A0F6-3E1B-C44B-BF5D-F509CC88BE3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11878" y="1540470"/>
                      <a:ext cx="258498" cy="97067"/>
                    </a:xfrm>
                    <a:custGeom>
                      <a:avLst/>
                      <a:gdLst>
                        <a:gd name="connsiteX0" fmla="*/ 8944 w 258498"/>
                        <a:gd name="connsiteY0" fmla="*/ 58872 h 97067"/>
                        <a:gd name="connsiteX1" fmla="*/ 181 w 258498"/>
                        <a:gd name="connsiteY1" fmla="*/ 65825 h 97067"/>
                        <a:gd name="connsiteX2" fmla="*/ 7325 w 258498"/>
                        <a:gd name="connsiteY2" fmla="*/ 73255 h 97067"/>
                        <a:gd name="connsiteX3" fmla="*/ 25041 w 258498"/>
                        <a:gd name="connsiteY3" fmla="*/ 76303 h 97067"/>
                        <a:gd name="connsiteX4" fmla="*/ 55902 w 258498"/>
                        <a:gd name="connsiteY4" fmla="*/ 81637 h 97067"/>
                        <a:gd name="connsiteX5" fmla="*/ 127435 w 258498"/>
                        <a:gd name="connsiteY5" fmla="*/ 94210 h 97067"/>
                        <a:gd name="connsiteX6" fmla="*/ 167249 w 258498"/>
                        <a:gd name="connsiteY6" fmla="*/ 97067 h 97067"/>
                        <a:gd name="connsiteX7" fmla="*/ 185537 w 258498"/>
                        <a:gd name="connsiteY7" fmla="*/ 96020 h 97067"/>
                        <a:gd name="connsiteX8" fmla="*/ 202492 w 258498"/>
                        <a:gd name="connsiteY8" fmla="*/ 93829 h 97067"/>
                        <a:gd name="connsiteX9" fmla="*/ 233162 w 258498"/>
                        <a:gd name="connsiteY9" fmla="*/ 84875 h 97067"/>
                        <a:gd name="connsiteX10" fmla="*/ 258499 w 258498"/>
                        <a:gd name="connsiteY10" fmla="*/ 70112 h 97067"/>
                        <a:gd name="connsiteX11" fmla="*/ 166106 w 258498"/>
                        <a:gd name="connsiteY11" fmla="*/ 75255 h 97067"/>
                        <a:gd name="connsiteX12" fmla="*/ 64379 w 258498"/>
                        <a:gd name="connsiteY12" fmla="*/ 53729 h 97067"/>
                        <a:gd name="connsiteX13" fmla="*/ 84001 w 258498"/>
                        <a:gd name="connsiteY13" fmla="*/ 44299 h 97067"/>
                        <a:gd name="connsiteX14" fmla="*/ 101336 w 258498"/>
                        <a:gd name="connsiteY14" fmla="*/ 36774 h 97067"/>
                        <a:gd name="connsiteX15" fmla="*/ 130007 w 258498"/>
                        <a:gd name="connsiteY15" fmla="*/ 25439 h 97067"/>
                        <a:gd name="connsiteX16" fmla="*/ 168678 w 258498"/>
                        <a:gd name="connsiteY16" fmla="*/ 14200 h 97067"/>
                        <a:gd name="connsiteX17" fmla="*/ 197634 w 258498"/>
                        <a:gd name="connsiteY17" fmla="*/ 14105 h 97067"/>
                        <a:gd name="connsiteX18" fmla="*/ 237068 w 258498"/>
                        <a:gd name="connsiteY18" fmla="*/ 26106 h 97067"/>
                        <a:gd name="connsiteX19" fmla="*/ 198110 w 258498"/>
                        <a:gd name="connsiteY19" fmla="*/ 4961 h 97067"/>
                        <a:gd name="connsiteX20" fmla="*/ 139151 w 258498"/>
                        <a:gd name="connsiteY20" fmla="*/ 3532 h 97067"/>
                        <a:gd name="connsiteX21" fmla="*/ 125435 w 258498"/>
                        <a:gd name="connsiteY21" fmla="*/ 8580 h 97067"/>
                        <a:gd name="connsiteX22" fmla="*/ 112100 w 258498"/>
                        <a:gd name="connsiteY22" fmla="*/ 14009 h 97067"/>
                        <a:gd name="connsiteX23" fmla="*/ 87430 w 258498"/>
                        <a:gd name="connsiteY23" fmla="*/ 24011 h 97067"/>
                        <a:gd name="connsiteX24" fmla="*/ 46472 w 258498"/>
                        <a:gd name="connsiteY24" fmla="*/ 41918 h 97067"/>
                        <a:gd name="connsiteX25" fmla="*/ 19231 w 258498"/>
                        <a:gd name="connsiteY25" fmla="*/ 54300 h 97067"/>
                        <a:gd name="connsiteX26" fmla="*/ 8944 w 258498"/>
                        <a:gd name="connsiteY26" fmla="*/ 58872 h 9706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</a:cxnLst>
                      <a:rect l="l" t="t" r="r" b="b"/>
                      <a:pathLst>
                        <a:path w="258498" h="97067">
                          <a:moveTo>
                            <a:pt x="8944" y="58872"/>
                          </a:moveTo>
                          <a:cubicBezTo>
                            <a:pt x="657" y="64016"/>
                            <a:pt x="657" y="64016"/>
                            <a:pt x="181" y="65825"/>
                          </a:cubicBezTo>
                          <a:cubicBezTo>
                            <a:pt x="-295" y="67445"/>
                            <a:pt x="-391" y="71350"/>
                            <a:pt x="7325" y="73255"/>
                          </a:cubicBezTo>
                          <a:cubicBezTo>
                            <a:pt x="10087" y="74017"/>
                            <a:pt x="16564" y="74779"/>
                            <a:pt x="25041" y="76303"/>
                          </a:cubicBezTo>
                          <a:cubicBezTo>
                            <a:pt x="33423" y="78113"/>
                            <a:pt x="44377" y="79446"/>
                            <a:pt x="55902" y="81637"/>
                          </a:cubicBezTo>
                          <a:cubicBezTo>
                            <a:pt x="79238" y="85637"/>
                            <a:pt x="105527" y="91352"/>
                            <a:pt x="127435" y="94210"/>
                          </a:cubicBezTo>
                          <a:cubicBezTo>
                            <a:pt x="141341" y="96591"/>
                            <a:pt x="154962" y="96782"/>
                            <a:pt x="167249" y="97067"/>
                          </a:cubicBezTo>
                          <a:cubicBezTo>
                            <a:pt x="173441" y="97067"/>
                            <a:pt x="179632" y="96591"/>
                            <a:pt x="185537" y="96020"/>
                          </a:cubicBezTo>
                          <a:cubicBezTo>
                            <a:pt x="191348" y="95639"/>
                            <a:pt x="196967" y="94877"/>
                            <a:pt x="202492" y="93829"/>
                          </a:cubicBezTo>
                          <a:cubicBezTo>
                            <a:pt x="213636" y="91543"/>
                            <a:pt x="223828" y="88781"/>
                            <a:pt x="233162" y="84875"/>
                          </a:cubicBezTo>
                          <a:cubicBezTo>
                            <a:pt x="242592" y="80970"/>
                            <a:pt x="251165" y="76017"/>
                            <a:pt x="258499" y="70112"/>
                          </a:cubicBezTo>
                          <a:cubicBezTo>
                            <a:pt x="228019" y="80875"/>
                            <a:pt x="198015" y="79922"/>
                            <a:pt x="166106" y="75255"/>
                          </a:cubicBezTo>
                          <a:cubicBezTo>
                            <a:pt x="134198" y="70683"/>
                            <a:pt x="100193" y="61825"/>
                            <a:pt x="64379" y="53729"/>
                          </a:cubicBezTo>
                          <a:cubicBezTo>
                            <a:pt x="71428" y="50395"/>
                            <a:pt x="77905" y="47252"/>
                            <a:pt x="84001" y="44299"/>
                          </a:cubicBezTo>
                          <a:cubicBezTo>
                            <a:pt x="90192" y="41346"/>
                            <a:pt x="95907" y="39155"/>
                            <a:pt x="101336" y="36774"/>
                          </a:cubicBezTo>
                          <a:cubicBezTo>
                            <a:pt x="112195" y="32202"/>
                            <a:pt x="121815" y="28106"/>
                            <a:pt x="130007" y="25439"/>
                          </a:cubicBezTo>
                          <a:cubicBezTo>
                            <a:pt x="146580" y="19534"/>
                            <a:pt x="158677" y="15629"/>
                            <a:pt x="168678" y="14200"/>
                          </a:cubicBezTo>
                          <a:cubicBezTo>
                            <a:pt x="178775" y="12676"/>
                            <a:pt x="187538" y="11914"/>
                            <a:pt x="197634" y="14105"/>
                          </a:cubicBezTo>
                          <a:cubicBezTo>
                            <a:pt x="207826" y="16105"/>
                            <a:pt x="220018" y="19153"/>
                            <a:pt x="237068" y="26106"/>
                          </a:cubicBezTo>
                          <a:cubicBezTo>
                            <a:pt x="224399" y="18010"/>
                            <a:pt x="212874" y="10390"/>
                            <a:pt x="198110" y="4961"/>
                          </a:cubicBezTo>
                          <a:cubicBezTo>
                            <a:pt x="183156" y="103"/>
                            <a:pt x="164678" y="-2564"/>
                            <a:pt x="139151" y="3532"/>
                          </a:cubicBezTo>
                          <a:cubicBezTo>
                            <a:pt x="134579" y="5246"/>
                            <a:pt x="130007" y="6961"/>
                            <a:pt x="125435" y="8580"/>
                          </a:cubicBezTo>
                          <a:cubicBezTo>
                            <a:pt x="120958" y="10390"/>
                            <a:pt x="116481" y="12200"/>
                            <a:pt x="112100" y="14009"/>
                          </a:cubicBezTo>
                          <a:cubicBezTo>
                            <a:pt x="103432" y="17629"/>
                            <a:pt x="95336" y="20582"/>
                            <a:pt x="87430" y="24011"/>
                          </a:cubicBezTo>
                          <a:cubicBezTo>
                            <a:pt x="71714" y="30964"/>
                            <a:pt x="58093" y="36298"/>
                            <a:pt x="46472" y="41918"/>
                          </a:cubicBezTo>
                          <a:cubicBezTo>
                            <a:pt x="34852" y="47347"/>
                            <a:pt x="25803" y="50966"/>
                            <a:pt x="19231" y="54300"/>
                          </a:cubicBezTo>
                          <a:cubicBezTo>
                            <a:pt x="12659" y="57158"/>
                            <a:pt x="9039" y="58872"/>
                            <a:pt x="8944" y="58872"/>
                          </a:cubicBezTo>
                          <a:close/>
                        </a:path>
                      </a:pathLst>
                    </a:custGeom>
                    <a:grpFill/>
                    <a:ln w="9525" cap="flat">
                      <a:solidFill>
                        <a:srgbClr val="C00000"/>
                      </a:solidFill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p:txBody>
                </p:sp>
                <p:sp>
                  <p:nvSpPr>
                    <p:cNvPr id="92" name="图形 4">
                      <a:extLst>
                        <a:ext uri="{FF2B5EF4-FFF2-40B4-BE49-F238E27FC236}">
                          <a16:creationId xmlns:a16="http://schemas.microsoft.com/office/drawing/2014/main" id="{D1D6D3FC-5EB5-7445-97E7-2964A937993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26348" y="1369792"/>
                      <a:ext cx="290815" cy="170304"/>
                    </a:xfrm>
                    <a:custGeom>
                      <a:avLst/>
                      <a:gdLst>
                        <a:gd name="connsiteX0" fmla="*/ 93 w 290815"/>
                        <a:gd name="connsiteY0" fmla="*/ 6189 h 170304"/>
                        <a:gd name="connsiteX1" fmla="*/ 10761 w 290815"/>
                        <a:gd name="connsiteY1" fmla="*/ 14571 h 170304"/>
                        <a:gd name="connsiteX2" fmla="*/ 23334 w 290815"/>
                        <a:gd name="connsiteY2" fmla="*/ 21048 h 170304"/>
                        <a:gd name="connsiteX3" fmla="*/ 55148 w 290815"/>
                        <a:gd name="connsiteY3" fmla="*/ 40193 h 170304"/>
                        <a:gd name="connsiteX4" fmla="*/ 97629 w 290815"/>
                        <a:gd name="connsiteY4" fmla="*/ 71912 h 170304"/>
                        <a:gd name="connsiteX5" fmla="*/ 119918 w 290815"/>
                        <a:gd name="connsiteY5" fmla="*/ 92581 h 170304"/>
                        <a:gd name="connsiteX6" fmla="*/ 130872 w 290815"/>
                        <a:gd name="connsiteY6" fmla="*/ 103725 h 170304"/>
                        <a:gd name="connsiteX7" fmla="*/ 141349 w 290815"/>
                        <a:gd name="connsiteY7" fmla="*/ 116012 h 170304"/>
                        <a:gd name="connsiteX8" fmla="*/ 192784 w 290815"/>
                        <a:gd name="connsiteY8" fmla="*/ 152874 h 170304"/>
                        <a:gd name="connsiteX9" fmla="*/ 236218 w 290815"/>
                        <a:gd name="connsiteY9" fmla="*/ 170305 h 170304"/>
                        <a:gd name="connsiteX10" fmla="*/ 199071 w 290815"/>
                        <a:gd name="connsiteY10" fmla="*/ 146207 h 170304"/>
                        <a:gd name="connsiteX11" fmla="*/ 175163 w 290815"/>
                        <a:gd name="connsiteY11" fmla="*/ 125728 h 170304"/>
                        <a:gd name="connsiteX12" fmla="*/ 144969 w 290815"/>
                        <a:gd name="connsiteY12" fmla="*/ 92295 h 170304"/>
                        <a:gd name="connsiteX13" fmla="*/ 119632 w 290815"/>
                        <a:gd name="connsiteY13" fmla="*/ 67054 h 170304"/>
                        <a:gd name="connsiteX14" fmla="*/ 102678 w 290815"/>
                        <a:gd name="connsiteY14" fmla="*/ 51718 h 170304"/>
                        <a:gd name="connsiteX15" fmla="*/ 82008 w 290815"/>
                        <a:gd name="connsiteY15" fmla="*/ 35050 h 170304"/>
                        <a:gd name="connsiteX16" fmla="*/ 218692 w 290815"/>
                        <a:gd name="connsiteY16" fmla="*/ 79722 h 170304"/>
                        <a:gd name="connsiteX17" fmla="*/ 289749 w 290815"/>
                        <a:gd name="connsiteY17" fmla="*/ 169162 h 170304"/>
                        <a:gd name="connsiteX18" fmla="*/ 288415 w 290815"/>
                        <a:gd name="connsiteY18" fmla="*/ 138491 h 170304"/>
                        <a:gd name="connsiteX19" fmla="*/ 272318 w 290815"/>
                        <a:gd name="connsiteY19" fmla="*/ 103344 h 170304"/>
                        <a:gd name="connsiteX20" fmla="*/ 258030 w 290815"/>
                        <a:gd name="connsiteY20" fmla="*/ 85056 h 170304"/>
                        <a:gd name="connsiteX21" fmla="*/ 239076 w 290815"/>
                        <a:gd name="connsiteY21" fmla="*/ 67435 h 170304"/>
                        <a:gd name="connsiteX22" fmla="*/ 187641 w 290815"/>
                        <a:gd name="connsiteY22" fmla="*/ 35526 h 170304"/>
                        <a:gd name="connsiteX23" fmla="*/ 81532 w 290815"/>
                        <a:gd name="connsiteY23" fmla="*/ 5427 h 170304"/>
                        <a:gd name="connsiteX24" fmla="*/ 36288 w 290815"/>
                        <a:gd name="connsiteY24" fmla="*/ 569 h 170304"/>
                        <a:gd name="connsiteX25" fmla="*/ 10952 w 290815"/>
                        <a:gd name="connsiteY25" fmla="*/ 93 h 170304"/>
                        <a:gd name="connsiteX26" fmla="*/ 93 w 290815"/>
                        <a:gd name="connsiteY26" fmla="*/ 6189 h 17030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</a:cxnLst>
                      <a:rect l="l" t="t" r="r" b="b"/>
                      <a:pathLst>
                        <a:path w="290815" h="170304">
                          <a:moveTo>
                            <a:pt x="93" y="6189"/>
                          </a:moveTo>
                          <a:cubicBezTo>
                            <a:pt x="474" y="8094"/>
                            <a:pt x="570" y="8094"/>
                            <a:pt x="10761" y="14571"/>
                          </a:cubicBezTo>
                          <a:cubicBezTo>
                            <a:pt x="10857" y="14666"/>
                            <a:pt x="15429" y="16952"/>
                            <a:pt x="23334" y="21048"/>
                          </a:cubicBezTo>
                          <a:cubicBezTo>
                            <a:pt x="31145" y="24953"/>
                            <a:pt x="42289" y="32002"/>
                            <a:pt x="55148" y="40193"/>
                          </a:cubicBezTo>
                          <a:cubicBezTo>
                            <a:pt x="68007" y="48194"/>
                            <a:pt x="82770" y="59624"/>
                            <a:pt x="97629" y="71912"/>
                          </a:cubicBezTo>
                          <a:cubicBezTo>
                            <a:pt x="105059" y="78103"/>
                            <a:pt x="112584" y="85437"/>
                            <a:pt x="119918" y="92581"/>
                          </a:cubicBezTo>
                          <a:cubicBezTo>
                            <a:pt x="123537" y="96200"/>
                            <a:pt x="127157" y="100010"/>
                            <a:pt x="130872" y="103725"/>
                          </a:cubicBezTo>
                          <a:cubicBezTo>
                            <a:pt x="134396" y="107726"/>
                            <a:pt x="137920" y="111821"/>
                            <a:pt x="141349" y="116012"/>
                          </a:cubicBezTo>
                          <a:cubicBezTo>
                            <a:pt x="162114" y="135062"/>
                            <a:pt x="177735" y="146016"/>
                            <a:pt x="192784" y="152874"/>
                          </a:cubicBezTo>
                          <a:cubicBezTo>
                            <a:pt x="207548" y="160303"/>
                            <a:pt x="221740" y="163637"/>
                            <a:pt x="236218" y="170305"/>
                          </a:cubicBezTo>
                          <a:cubicBezTo>
                            <a:pt x="220026" y="159161"/>
                            <a:pt x="208215" y="152874"/>
                            <a:pt x="199071" y="146207"/>
                          </a:cubicBezTo>
                          <a:cubicBezTo>
                            <a:pt x="190022" y="139348"/>
                            <a:pt x="182878" y="134205"/>
                            <a:pt x="175163" y="125728"/>
                          </a:cubicBezTo>
                          <a:cubicBezTo>
                            <a:pt x="167448" y="117155"/>
                            <a:pt x="158685" y="107154"/>
                            <a:pt x="144969" y="92295"/>
                          </a:cubicBezTo>
                          <a:cubicBezTo>
                            <a:pt x="138111" y="84580"/>
                            <a:pt x="129824" y="76579"/>
                            <a:pt x="119632" y="67054"/>
                          </a:cubicBezTo>
                          <a:cubicBezTo>
                            <a:pt x="114489" y="62291"/>
                            <a:pt x="108869" y="56957"/>
                            <a:pt x="102678" y="51718"/>
                          </a:cubicBezTo>
                          <a:cubicBezTo>
                            <a:pt x="96391" y="46480"/>
                            <a:pt x="89628" y="40955"/>
                            <a:pt x="82008" y="35050"/>
                          </a:cubicBezTo>
                          <a:cubicBezTo>
                            <a:pt x="130967" y="41051"/>
                            <a:pt x="180402" y="56005"/>
                            <a:pt x="218692" y="79722"/>
                          </a:cubicBezTo>
                          <a:cubicBezTo>
                            <a:pt x="257173" y="103439"/>
                            <a:pt x="283272" y="135824"/>
                            <a:pt x="289749" y="169162"/>
                          </a:cubicBezTo>
                          <a:cubicBezTo>
                            <a:pt x="291463" y="159922"/>
                            <a:pt x="291177" y="149636"/>
                            <a:pt x="288415" y="138491"/>
                          </a:cubicBezTo>
                          <a:cubicBezTo>
                            <a:pt x="285653" y="127252"/>
                            <a:pt x="280605" y="115155"/>
                            <a:pt x="272318" y="103344"/>
                          </a:cubicBezTo>
                          <a:cubicBezTo>
                            <a:pt x="268222" y="97343"/>
                            <a:pt x="263460" y="91247"/>
                            <a:pt x="258030" y="85056"/>
                          </a:cubicBezTo>
                          <a:cubicBezTo>
                            <a:pt x="252506" y="79055"/>
                            <a:pt x="246124" y="73340"/>
                            <a:pt x="239076" y="67435"/>
                          </a:cubicBezTo>
                          <a:cubicBezTo>
                            <a:pt x="225074" y="55433"/>
                            <a:pt x="207738" y="45241"/>
                            <a:pt x="187641" y="35526"/>
                          </a:cubicBezTo>
                          <a:cubicBezTo>
                            <a:pt x="156589" y="21429"/>
                            <a:pt x="116013" y="10475"/>
                            <a:pt x="81532" y="5427"/>
                          </a:cubicBezTo>
                          <a:cubicBezTo>
                            <a:pt x="64292" y="2665"/>
                            <a:pt x="48671" y="1617"/>
                            <a:pt x="36288" y="569"/>
                          </a:cubicBezTo>
                          <a:cubicBezTo>
                            <a:pt x="24001" y="-193"/>
                            <a:pt x="14952" y="-2"/>
                            <a:pt x="10952" y="93"/>
                          </a:cubicBezTo>
                          <a:cubicBezTo>
                            <a:pt x="-2" y="569"/>
                            <a:pt x="-288" y="4570"/>
                            <a:pt x="93" y="6189"/>
                          </a:cubicBezTo>
                          <a:close/>
                        </a:path>
                      </a:pathLst>
                    </a:custGeom>
                    <a:grpFill/>
                    <a:ln w="9525" cap="flat">
                      <a:solidFill>
                        <a:srgbClr val="C00000"/>
                      </a:solidFill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p:txBody>
                </p:sp>
              </p:grpSp>
              <p:sp>
                <p:nvSpPr>
                  <p:cNvPr id="90" name="图形 4">
                    <a:extLst>
                      <a:ext uri="{FF2B5EF4-FFF2-40B4-BE49-F238E27FC236}">
                        <a16:creationId xmlns:a16="http://schemas.microsoft.com/office/drawing/2014/main" id="{460A8A5C-C0FA-D14C-ADC6-175FD788CBF9}"/>
                      </a:ext>
                    </a:extLst>
                  </p:cNvPr>
                  <p:cNvSpPr/>
                  <p:nvPr/>
                </p:nvSpPr>
                <p:spPr>
                  <a:xfrm>
                    <a:off x="5647951" y="1441492"/>
                    <a:ext cx="310888" cy="102729"/>
                  </a:xfrm>
                  <a:custGeom>
                    <a:avLst/>
                    <a:gdLst>
                      <a:gd name="connsiteX0" fmla="*/ 4850 w 310888"/>
                      <a:gd name="connsiteY0" fmla="*/ 48979 h 102729"/>
                      <a:gd name="connsiteX1" fmla="*/ 373 w 310888"/>
                      <a:gd name="connsiteY1" fmla="*/ 56313 h 102729"/>
                      <a:gd name="connsiteX2" fmla="*/ 6565 w 310888"/>
                      <a:gd name="connsiteY2" fmla="*/ 62504 h 102729"/>
                      <a:gd name="connsiteX3" fmla="*/ 27424 w 310888"/>
                      <a:gd name="connsiteY3" fmla="*/ 67838 h 102729"/>
                      <a:gd name="connsiteX4" fmla="*/ 44855 w 310888"/>
                      <a:gd name="connsiteY4" fmla="*/ 71648 h 102729"/>
                      <a:gd name="connsiteX5" fmla="*/ 65334 w 310888"/>
                      <a:gd name="connsiteY5" fmla="*/ 76601 h 102729"/>
                      <a:gd name="connsiteX6" fmla="*/ 87527 w 310888"/>
                      <a:gd name="connsiteY6" fmla="*/ 81649 h 102729"/>
                      <a:gd name="connsiteX7" fmla="*/ 110197 w 310888"/>
                      <a:gd name="connsiteY7" fmla="*/ 87174 h 102729"/>
                      <a:gd name="connsiteX8" fmla="*/ 152869 w 310888"/>
                      <a:gd name="connsiteY8" fmla="*/ 96604 h 102729"/>
                      <a:gd name="connsiteX9" fmla="*/ 239070 w 310888"/>
                      <a:gd name="connsiteY9" fmla="*/ 101176 h 102729"/>
                      <a:gd name="connsiteX10" fmla="*/ 274122 w 310888"/>
                      <a:gd name="connsiteY10" fmla="*/ 93841 h 102729"/>
                      <a:gd name="connsiteX11" fmla="*/ 305459 w 310888"/>
                      <a:gd name="connsiteY11" fmla="*/ 81745 h 102729"/>
                      <a:gd name="connsiteX12" fmla="*/ 195826 w 310888"/>
                      <a:gd name="connsiteY12" fmla="*/ 80697 h 102729"/>
                      <a:gd name="connsiteX13" fmla="*/ 80288 w 310888"/>
                      <a:gd name="connsiteY13" fmla="*/ 49264 h 102729"/>
                      <a:gd name="connsiteX14" fmla="*/ 81241 w 310888"/>
                      <a:gd name="connsiteY14" fmla="*/ 48979 h 102729"/>
                      <a:gd name="connsiteX15" fmla="*/ 80288 w 310888"/>
                      <a:gd name="connsiteY15" fmla="*/ 48788 h 102729"/>
                      <a:gd name="connsiteX16" fmla="*/ 201732 w 310888"/>
                      <a:gd name="connsiteY16" fmla="*/ 22594 h 102729"/>
                      <a:gd name="connsiteX17" fmla="*/ 310888 w 310888"/>
                      <a:gd name="connsiteY17" fmla="*/ 62885 h 102729"/>
                      <a:gd name="connsiteX18" fmla="*/ 287457 w 310888"/>
                      <a:gd name="connsiteY18" fmla="*/ 36787 h 102729"/>
                      <a:gd name="connsiteX19" fmla="*/ 254024 w 310888"/>
                      <a:gd name="connsiteY19" fmla="*/ 15641 h 102729"/>
                      <a:gd name="connsiteX20" fmla="*/ 156774 w 310888"/>
                      <a:gd name="connsiteY20" fmla="*/ 877 h 102729"/>
                      <a:gd name="connsiteX21" fmla="*/ 61810 w 310888"/>
                      <a:gd name="connsiteY21" fmla="*/ 23737 h 102729"/>
                      <a:gd name="connsiteX22" fmla="*/ 41331 w 310888"/>
                      <a:gd name="connsiteY22" fmla="*/ 31453 h 102729"/>
                      <a:gd name="connsiteX23" fmla="*/ 24376 w 310888"/>
                      <a:gd name="connsiteY23" fmla="*/ 38977 h 102729"/>
                      <a:gd name="connsiteX24" fmla="*/ 4850 w 310888"/>
                      <a:gd name="connsiteY24" fmla="*/ 48979 h 1027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</a:cxnLst>
                    <a:rect l="l" t="t" r="r" b="b"/>
                    <a:pathLst>
                      <a:path w="310888" h="102729">
                        <a:moveTo>
                          <a:pt x="4850" y="48979"/>
                        </a:moveTo>
                        <a:cubicBezTo>
                          <a:pt x="-198" y="52122"/>
                          <a:pt x="-484" y="54598"/>
                          <a:pt x="373" y="56313"/>
                        </a:cubicBezTo>
                        <a:cubicBezTo>
                          <a:pt x="-8" y="58123"/>
                          <a:pt x="945" y="60504"/>
                          <a:pt x="6565" y="62504"/>
                        </a:cubicBezTo>
                        <a:cubicBezTo>
                          <a:pt x="9517" y="63552"/>
                          <a:pt x="17042" y="65457"/>
                          <a:pt x="27424" y="67838"/>
                        </a:cubicBezTo>
                        <a:cubicBezTo>
                          <a:pt x="32568" y="68981"/>
                          <a:pt x="38473" y="70219"/>
                          <a:pt x="44855" y="71648"/>
                        </a:cubicBezTo>
                        <a:cubicBezTo>
                          <a:pt x="51237" y="73172"/>
                          <a:pt x="58095" y="74887"/>
                          <a:pt x="65334" y="76601"/>
                        </a:cubicBezTo>
                        <a:cubicBezTo>
                          <a:pt x="72478" y="78220"/>
                          <a:pt x="79907" y="79935"/>
                          <a:pt x="87527" y="81649"/>
                        </a:cubicBezTo>
                        <a:cubicBezTo>
                          <a:pt x="95052" y="83554"/>
                          <a:pt x="102672" y="85459"/>
                          <a:pt x="110197" y="87174"/>
                        </a:cubicBezTo>
                        <a:cubicBezTo>
                          <a:pt x="125341" y="90317"/>
                          <a:pt x="139915" y="94508"/>
                          <a:pt x="152869" y="96604"/>
                        </a:cubicBezTo>
                        <a:cubicBezTo>
                          <a:pt x="186492" y="103366"/>
                          <a:pt x="214305" y="103938"/>
                          <a:pt x="239070" y="101176"/>
                        </a:cubicBezTo>
                        <a:cubicBezTo>
                          <a:pt x="251452" y="99652"/>
                          <a:pt x="263168" y="96889"/>
                          <a:pt x="274122" y="93841"/>
                        </a:cubicBezTo>
                        <a:cubicBezTo>
                          <a:pt x="285076" y="90603"/>
                          <a:pt x="295648" y="86126"/>
                          <a:pt x="305459" y="81745"/>
                        </a:cubicBezTo>
                        <a:cubicBezTo>
                          <a:pt x="267645" y="88793"/>
                          <a:pt x="232593" y="87460"/>
                          <a:pt x="195826" y="80697"/>
                        </a:cubicBezTo>
                        <a:cubicBezTo>
                          <a:pt x="159155" y="74410"/>
                          <a:pt x="120865" y="62790"/>
                          <a:pt x="80288" y="49264"/>
                        </a:cubicBezTo>
                        <a:lnTo>
                          <a:pt x="81241" y="48979"/>
                        </a:lnTo>
                        <a:lnTo>
                          <a:pt x="80288" y="48788"/>
                        </a:lnTo>
                        <a:cubicBezTo>
                          <a:pt x="119341" y="31834"/>
                          <a:pt x="161155" y="21642"/>
                          <a:pt x="201732" y="22594"/>
                        </a:cubicBezTo>
                        <a:cubicBezTo>
                          <a:pt x="242118" y="23928"/>
                          <a:pt x="281075" y="36787"/>
                          <a:pt x="310888" y="62885"/>
                        </a:cubicBezTo>
                        <a:cubicBezTo>
                          <a:pt x="304792" y="53360"/>
                          <a:pt x="296887" y="44883"/>
                          <a:pt x="287457" y="36787"/>
                        </a:cubicBezTo>
                        <a:cubicBezTo>
                          <a:pt x="278027" y="28405"/>
                          <a:pt x="266883" y="21451"/>
                          <a:pt x="254024" y="15641"/>
                        </a:cubicBezTo>
                        <a:cubicBezTo>
                          <a:pt x="228307" y="3544"/>
                          <a:pt x="195445" y="-2361"/>
                          <a:pt x="156774" y="877"/>
                        </a:cubicBezTo>
                        <a:cubicBezTo>
                          <a:pt x="127056" y="3830"/>
                          <a:pt x="90861" y="12784"/>
                          <a:pt x="61810" y="23737"/>
                        </a:cubicBezTo>
                        <a:cubicBezTo>
                          <a:pt x="54571" y="26404"/>
                          <a:pt x="47713" y="29071"/>
                          <a:pt x="41331" y="31453"/>
                        </a:cubicBezTo>
                        <a:cubicBezTo>
                          <a:pt x="35140" y="34215"/>
                          <a:pt x="29425" y="36787"/>
                          <a:pt x="24376" y="38977"/>
                        </a:cubicBezTo>
                        <a:cubicBezTo>
                          <a:pt x="14470" y="43740"/>
                          <a:pt x="7517" y="47264"/>
                          <a:pt x="4850" y="48979"/>
                        </a:cubicBezTo>
                        <a:close/>
                      </a:path>
                    </a:pathLst>
                  </a:custGeom>
                  <a:grpFill/>
                  <a:ln w="9525" cap="flat">
                    <a:solidFill>
                      <a:srgbClr val="C00000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effectLst/>
                      <a:uLnTx/>
                      <a:uFillTx/>
                      <a:latin typeface="等线" panose="020F0502020204030204"/>
                      <a:ea typeface="等线" panose="02010600030101010101" pitchFamily="2" charset="-122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60" name="图形 4">
                <a:extLst>
                  <a:ext uri="{FF2B5EF4-FFF2-40B4-BE49-F238E27FC236}">
                    <a16:creationId xmlns:a16="http://schemas.microsoft.com/office/drawing/2014/main" id="{65A59A84-2B3E-8647-BA2F-807B6BD8F94F}"/>
                  </a:ext>
                </a:extLst>
              </p:cNvPr>
              <p:cNvGrpSpPr/>
              <p:nvPr/>
            </p:nvGrpSpPr>
            <p:grpSpPr>
              <a:xfrm rot="2853852">
                <a:off x="1398940" y="4365368"/>
                <a:ext cx="504000" cy="885893"/>
                <a:chOff x="5647951" y="1369792"/>
                <a:chExt cx="833702" cy="1465419"/>
              </a:xfrm>
              <a:noFill/>
            </p:grpSpPr>
            <p:sp>
              <p:nvSpPr>
                <p:cNvPr id="61" name="图形 4">
                  <a:extLst>
                    <a:ext uri="{FF2B5EF4-FFF2-40B4-BE49-F238E27FC236}">
                      <a16:creationId xmlns:a16="http://schemas.microsoft.com/office/drawing/2014/main" id="{9AB51C9C-3D8A-E147-9893-CE525E44A1A1}"/>
                    </a:ext>
                  </a:extLst>
                </p:cNvPr>
                <p:cNvSpPr/>
                <p:nvPr/>
              </p:nvSpPr>
              <p:spPr>
                <a:xfrm>
                  <a:off x="5941218" y="2498883"/>
                  <a:ext cx="299466" cy="336327"/>
                </a:xfrm>
                <a:custGeom>
                  <a:avLst/>
                  <a:gdLst>
                    <a:gd name="connsiteX0" fmla="*/ 292703 w 299466"/>
                    <a:gd name="connsiteY0" fmla="*/ 0 h 336327"/>
                    <a:gd name="connsiteX1" fmla="*/ 259175 w 299466"/>
                    <a:gd name="connsiteY1" fmla="*/ 60293 h 336327"/>
                    <a:gd name="connsiteX2" fmla="*/ 169354 w 299466"/>
                    <a:gd name="connsiteY2" fmla="*/ 182118 h 336327"/>
                    <a:gd name="connsiteX3" fmla="*/ 57531 w 299466"/>
                    <a:gd name="connsiteY3" fmla="*/ 283083 h 336327"/>
                    <a:gd name="connsiteX4" fmla="*/ 34480 w 299466"/>
                    <a:gd name="connsiteY4" fmla="*/ 298990 h 336327"/>
                    <a:gd name="connsiteX5" fmla="*/ 16097 w 299466"/>
                    <a:gd name="connsiteY5" fmla="*/ 310229 h 336327"/>
                    <a:gd name="connsiteX6" fmla="*/ 0 w 299466"/>
                    <a:gd name="connsiteY6" fmla="*/ 319945 h 336327"/>
                    <a:gd name="connsiteX7" fmla="*/ 9430 w 299466"/>
                    <a:gd name="connsiteY7" fmla="*/ 336328 h 336327"/>
                    <a:gd name="connsiteX8" fmla="*/ 25813 w 299466"/>
                    <a:gd name="connsiteY8" fmla="*/ 325946 h 336327"/>
                    <a:gd name="connsiteX9" fmla="*/ 44482 w 299466"/>
                    <a:gd name="connsiteY9" fmla="*/ 313849 h 336327"/>
                    <a:gd name="connsiteX10" fmla="*/ 67818 w 299466"/>
                    <a:gd name="connsiteY10" fmla="*/ 296894 h 336327"/>
                    <a:gd name="connsiteX11" fmla="*/ 179451 w 299466"/>
                    <a:gd name="connsiteY11" fmla="*/ 190786 h 336327"/>
                    <a:gd name="connsiteX12" fmla="*/ 267271 w 299466"/>
                    <a:gd name="connsiteY12" fmla="*/ 65056 h 336327"/>
                    <a:gd name="connsiteX13" fmla="*/ 299466 w 299466"/>
                    <a:gd name="connsiteY13" fmla="*/ 3334 h 336327"/>
                    <a:gd name="connsiteX14" fmla="*/ 292703 w 299466"/>
                    <a:gd name="connsiteY14" fmla="*/ 0 h 3363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299466" h="336327">
                      <a:moveTo>
                        <a:pt x="292703" y="0"/>
                      </a:moveTo>
                      <a:cubicBezTo>
                        <a:pt x="292703" y="0"/>
                        <a:pt x="280607" y="24955"/>
                        <a:pt x="259175" y="60293"/>
                      </a:cubicBezTo>
                      <a:cubicBezTo>
                        <a:pt x="237934" y="95821"/>
                        <a:pt x="206312" y="141256"/>
                        <a:pt x="169354" y="182118"/>
                      </a:cubicBezTo>
                      <a:cubicBezTo>
                        <a:pt x="132779" y="223266"/>
                        <a:pt x="90964" y="259271"/>
                        <a:pt x="57531" y="283083"/>
                      </a:cubicBezTo>
                      <a:cubicBezTo>
                        <a:pt x="49054" y="288893"/>
                        <a:pt x="41338" y="294227"/>
                        <a:pt x="34480" y="298990"/>
                      </a:cubicBezTo>
                      <a:cubicBezTo>
                        <a:pt x="27527" y="303562"/>
                        <a:pt x="21146" y="307086"/>
                        <a:pt x="16097" y="310229"/>
                      </a:cubicBezTo>
                      <a:cubicBezTo>
                        <a:pt x="5810" y="316421"/>
                        <a:pt x="0" y="319945"/>
                        <a:pt x="0" y="319945"/>
                      </a:cubicBezTo>
                      <a:lnTo>
                        <a:pt x="9430" y="336328"/>
                      </a:lnTo>
                      <a:cubicBezTo>
                        <a:pt x="9430" y="336328"/>
                        <a:pt x="15335" y="332518"/>
                        <a:pt x="25813" y="325946"/>
                      </a:cubicBezTo>
                      <a:cubicBezTo>
                        <a:pt x="30956" y="322612"/>
                        <a:pt x="37433" y="318802"/>
                        <a:pt x="44482" y="313849"/>
                      </a:cubicBezTo>
                      <a:cubicBezTo>
                        <a:pt x="51435" y="308800"/>
                        <a:pt x="59246" y="303085"/>
                        <a:pt x="67818" y="296894"/>
                      </a:cubicBezTo>
                      <a:cubicBezTo>
                        <a:pt x="101537" y="271558"/>
                        <a:pt x="143351" y="233648"/>
                        <a:pt x="179451" y="190786"/>
                      </a:cubicBezTo>
                      <a:cubicBezTo>
                        <a:pt x="215932" y="148209"/>
                        <a:pt x="246697" y="101441"/>
                        <a:pt x="267271" y="65056"/>
                      </a:cubicBezTo>
                      <a:cubicBezTo>
                        <a:pt x="288036" y="28765"/>
                        <a:pt x="299466" y="3334"/>
                        <a:pt x="299466" y="3334"/>
                      </a:cubicBezTo>
                      <a:lnTo>
                        <a:pt x="292703" y="0"/>
                      </a:lnTo>
                      <a:close/>
                    </a:path>
                  </a:pathLst>
                </a:custGeom>
                <a:grpFill/>
                <a:ln w="9525" cap="flat">
                  <a:solidFill>
                    <a:srgbClr val="C0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grpSp>
              <p:nvGrpSpPr>
                <p:cNvPr id="62" name="图形 4">
                  <a:extLst>
                    <a:ext uri="{FF2B5EF4-FFF2-40B4-BE49-F238E27FC236}">
                      <a16:creationId xmlns:a16="http://schemas.microsoft.com/office/drawing/2014/main" id="{F317727F-DA7B-9044-AFA1-F2D0E3F620A8}"/>
                    </a:ext>
                  </a:extLst>
                </p:cNvPr>
                <p:cNvGrpSpPr/>
                <p:nvPr/>
              </p:nvGrpSpPr>
              <p:grpSpPr>
                <a:xfrm>
                  <a:off x="5647951" y="1369792"/>
                  <a:ext cx="833702" cy="1102853"/>
                  <a:chOff x="5647951" y="1369792"/>
                  <a:chExt cx="833702" cy="1102853"/>
                </a:xfrm>
                <a:grpFill/>
              </p:grpSpPr>
              <p:grpSp>
                <p:nvGrpSpPr>
                  <p:cNvPr id="63" name="图形 4">
                    <a:extLst>
                      <a:ext uri="{FF2B5EF4-FFF2-40B4-BE49-F238E27FC236}">
                        <a16:creationId xmlns:a16="http://schemas.microsoft.com/office/drawing/2014/main" id="{9910EE93-6842-D044-BA80-1FD21C197A15}"/>
                      </a:ext>
                    </a:extLst>
                  </p:cNvPr>
                  <p:cNvGrpSpPr/>
                  <p:nvPr/>
                </p:nvGrpSpPr>
                <p:grpSpPr>
                  <a:xfrm>
                    <a:off x="6168199" y="2162620"/>
                    <a:ext cx="309897" cy="310024"/>
                    <a:chOff x="6168199" y="2162620"/>
                    <a:chExt cx="309897" cy="310024"/>
                  </a:xfrm>
                  <a:grpFill/>
                </p:grpSpPr>
                <p:sp>
                  <p:nvSpPr>
                    <p:cNvPr id="80" name="图形 4">
                      <a:extLst>
                        <a:ext uri="{FF2B5EF4-FFF2-40B4-BE49-F238E27FC236}">
                          <a16:creationId xmlns:a16="http://schemas.microsoft.com/office/drawing/2014/main" id="{4F9D558D-ED15-BC4A-A0CC-536146E1154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68199" y="2162620"/>
                      <a:ext cx="111042" cy="278921"/>
                    </a:xfrm>
                    <a:custGeom>
                      <a:avLst/>
                      <a:gdLst>
                        <a:gd name="connsiteX0" fmla="*/ 100393 w 111042"/>
                        <a:gd name="connsiteY0" fmla="*/ 132999 h 278921"/>
                        <a:gd name="connsiteX1" fmla="*/ 24479 w 111042"/>
                        <a:gd name="connsiteY1" fmla="*/ 8126 h 278921"/>
                        <a:gd name="connsiteX2" fmla="*/ 16192 w 111042"/>
                        <a:gd name="connsiteY2" fmla="*/ 30 h 278921"/>
                        <a:gd name="connsiteX3" fmla="*/ 8954 w 111042"/>
                        <a:gd name="connsiteY3" fmla="*/ 8888 h 278921"/>
                        <a:gd name="connsiteX4" fmla="*/ 7049 w 111042"/>
                        <a:gd name="connsiteY4" fmla="*/ 28319 h 278921"/>
                        <a:gd name="connsiteX5" fmla="*/ 4477 w 111042"/>
                        <a:gd name="connsiteY5" fmla="*/ 62895 h 278921"/>
                        <a:gd name="connsiteX6" fmla="*/ 0 w 111042"/>
                        <a:gd name="connsiteY6" fmla="*/ 145953 h 278921"/>
                        <a:gd name="connsiteX7" fmla="*/ 15050 w 111042"/>
                        <a:gd name="connsiteY7" fmla="*/ 229773 h 278921"/>
                        <a:gd name="connsiteX8" fmla="*/ 55531 w 111042"/>
                        <a:gd name="connsiteY8" fmla="*/ 278922 h 278921"/>
                        <a:gd name="connsiteX9" fmla="*/ 35624 w 111042"/>
                        <a:gd name="connsiteY9" fmla="*/ 66324 h 278921"/>
                        <a:gd name="connsiteX10" fmla="*/ 75057 w 111042"/>
                        <a:gd name="connsiteY10" fmla="*/ 129665 h 278921"/>
                        <a:gd name="connsiteX11" fmla="*/ 94107 w 111042"/>
                        <a:gd name="connsiteY11" fmla="*/ 166622 h 278921"/>
                        <a:gd name="connsiteX12" fmla="*/ 100393 w 111042"/>
                        <a:gd name="connsiteY12" fmla="*/ 196150 h 278921"/>
                        <a:gd name="connsiteX13" fmla="*/ 97155 w 111042"/>
                        <a:gd name="connsiteY13" fmla="*/ 239965 h 278921"/>
                        <a:gd name="connsiteX14" fmla="*/ 110300 w 111042"/>
                        <a:gd name="connsiteY14" fmla="*/ 193483 h 278921"/>
                        <a:gd name="connsiteX15" fmla="*/ 100393 w 111042"/>
                        <a:gd name="connsiteY15" fmla="*/ 132999 h 2789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11042" h="278921">
                          <a:moveTo>
                            <a:pt x="100393" y="132999"/>
                          </a:moveTo>
                          <a:cubicBezTo>
                            <a:pt x="59722" y="66038"/>
                            <a:pt x="24765" y="8602"/>
                            <a:pt x="24479" y="8126"/>
                          </a:cubicBezTo>
                          <a:cubicBezTo>
                            <a:pt x="18193" y="220"/>
                            <a:pt x="18193" y="220"/>
                            <a:pt x="16192" y="30"/>
                          </a:cubicBezTo>
                          <a:cubicBezTo>
                            <a:pt x="14383" y="-161"/>
                            <a:pt x="10192" y="316"/>
                            <a:pt x="8954" y="8888"/>
                          </a:cubicBezTo>
                          <a:cubicBezTo>
                            <a:pt x="8668" y="12031"/>
                            <a:pt x="7810" y="18889"/>
                            <a:pt x="7049" y="28319"/>
                          </a:cubicBezTo>
                          <a:cubicBezTo>
                            <a:pt x="6382" y="37844"/>
                            <a:pt x="5429" y="49750"/>
                            <a:pt x="4477" y="62895"/>
                          </a:cubicBezTo>
                          <a:cubicBezTo>
                            <a:pt x="2381" y="89184"/>
                            <a:pt x="381" y="120426"/>
                            <a:pt x="0" y="145953"/>
                          </a:cubicBezTo>
                          <a:cubicBezTo>
                            <a:pt x="286" y="179290"/>
                            <a:pt x="5525" y="207199"/>
                            <a:pt x="15050" y="229773"/>
                          </a:cubicBezTo>
                          <a:cubicBezTo>
                            <a:pt x="25051" y="252442"/>
                            <a:pt x="38481" y="269111"/>
                            <a:pt x="55531" y="278922"/>
                          </a:cubicBezTo>
                          <a:cubicBezTo>
                            <a:pt x="15335" y="226534"/>
                            <a:pt x="26765" y="147001"/>
                            <a:pt x="35624" y="66324"/>
                          </a:cubicBezTo>
                          <a:cubicBezTo>
                            <a:pt x="53435" y="93375"/>
                            <a:pt x="66008" y="113854"/>
                            <a:pt x="75057" y="129665"/>
                          </a:cubicBezTo>
                          <a:cubicBezTo>
                            <a:pt x="84392" y="145572"/>
                            <a:pt x="90297" y="156811"/>
                            <a:pt x="94107" y="166622"/>
                          </a:cubicBezTo>
                          <a:cubicBezTo>
                            <a:pt x="97917" y="176528"/>
                            <a:pt x="100013" y="185196"/>
                            <a:pt x="100393" y="196150"/>
                          </a:cubicBezTo>
                          <a:cubicBezTo>
                            <a:pt x="100489" y="207008"/>
                            <a:pt x="99631" y="220438"/>
                            <a:pt x="97155" y="239965"/>
                          </a:cubicBezTo>
                          <a:cubicBezTo>
                            <a:pt x="102108" y="224344"/>
                            <a:pt x="107823" y="210151"/>
                            <a:pt x="110300" y="193483"/>
                          </a:cubicBezTo>
                          <a:cubicBezTo>
                            <a:pt x="112109" y="176719"/>
                            <a:pt x="111252" y="157573"/>
                            <a:pt x="100393" y="132999"/>
                          </a:cubicBezTo>
                          <a:close/>
                        </a:path>
                      </a:pathLst>
                    </a:custGeom>
                    <a:grpFill/>
                    <a:ln w="9525" cap="flat">
                      <a:solidFill>
                        <a:srgbClr val="C00000"/>
                      </a:solidFill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p:txBody>
                </p:sp>
                <p:sp>
                  <p:nvSpPr>
                    <p:cNvPr id="81" name="图形 4">
                      <a:extLst>
                        <a:ext uri="{FF2B5EF4-FFF2-40B4-BE49-F238E27FC236}">
                          <a16:creationId xmlns:a16="http://schemas.microsoft.com/office/drawing/2014/main" id="{C57732BA-F399-2648-8334-8387E6CB79E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86023" y="2193465"/>
                      <a:ext cx="192073" cy="279179"/>
                    </a:xfrm>
                    <a:custGeom>
                      <a:avLst/>
                      <a:gdLst>
                        <a:gd name="connsiteX0" fmla="*/ 187166 w 192073"/>
                        <a:gd name="connsiteY0" fmla="*/ 46 h 279179"/>
                        <a:gd name="connsiteX1" fmla="*/ 177070 w 192073"/>
                        <a:gd name="connsiteY1" fmla="*/ 8618 h 279179"/>
                        <a:gd name="connsiteX2" fmla="*/ 174879 w 192073"/>
                        <a:gd name="connsiteY2" fmla="*/ 11666 h 279179"/>
                        <a:gd name="connsiteX3" fmla="*/ 168688 w 192073"/>
                        <a:gd name="connsiteY3" fmla="*/ 19858 h 279179"/>
                        <a:gd name="connsiteX4" fmla="*/ 144780 w 192073"/>
                        <a:gd name="connsiteY4" fmla="*/ 47766 h 279179"/>
                        <a:gd name="connsiteX5" fmla="*/ 107347 w 192073"/>
                        <a:gd name="connsiteY5" fmla="*/ 84056 h 279179"/>
                        <a:gd name="connsiteX6" fmla="*/ 58388 w 192073"/>
                        <a:gd name="connsiteY6" fmla="*/ 120728 h 279179"/>
                        <a:gd name="connsiteX7" fmla="*/ 18098 w 192073"/>
                        <a:gd name="connsiteY7" fmla="*/ 170543 h 279179"/>
                        <a:gd name="connsiteX8" fmla="*/ 0 w 192073"/>
                        <a:gd name="connsiteY8" fmla="*/ 216644 h 279179"/>
                        <a:gd name="connsiteX9" fmla="*/ 24670 w 192073"/>
                        <a:gd name="connsiteY9" fmla="*/ 178544 h 279179"/>
                        <a:gd name="connsiteX10" fmla="*/ 46292 w 192073"/>
                        <a:gd name="connsiteY10" fmla="*/ 155684 h 279179"/>
                        <a:gd name="connsiteX11" fmla="*/ 82201 w 192073"/>
                        <a:gd name="connsiteY11" fmla="*/ 129872 h 279179"/>
                        <a:gd name="connsiteX12" fmla="*/ 146685 w 192073"/>
                        <a:gd name="connsiteY12" fmla="*/ 77865 h 279179"/>
                        <a:gd name="connsiteX13" fmla="*/ 91059 w 192073"/>
                        <a:gd name="connsiteY13" fmla="*/ 211787 h 279179"/>
                        <a:gd name="connsiteX14" fmla="*/ 71628 w 192073"/>
                        <a:gd name="connsiteY14" fmla="*/ 236456 h 279179"/>
                        <a:gd name="connsiteX15" fmla="*/ 50006 w 192073"/>
                        <a:gd name="connsiteY15" fmla="*/ 255697 h 279179"/>
                        <a:gd name="connsiteX16" fmla="*/ 2572 w 192073"/>
                        <a:gd name="connsiteY16" fmla="*/ 275890 h 279179"/>
                        <a:gd name="connsiteX17" fmla="*/ 59341 w 192073"/>
                        <a:gd name="connsiteY17" fmla="*/ 269413 h 279179"/>
                        <a:gd name="connsiteX18" fmla="*/ 98012 w 192073"/>
                        <a:gd name="connsiteY18" fmla="*/ 241505 h 279179"/>
                        <a:gd name="connsiteX19" fmla="*/ 136684 w 192073"/>
                        <a:gd name="connsiteY19" fmla="*/ 189403 h 279179"/>
                        <a:gd name="connsiteX20" fmla="*/ 176879 w 192073"/>
                        <a:gd name="connsiteY20" fmla="*/ 86723 h 279179"/>
                        <a:gd name="connsiteX21" fmla="*/ 187642 w 192073"/>
                        <a:gd name="connsiteY21" fmla="*/ 40622 h 279179"/>
                        <a:gd name="connsiteX22" fmla="*/ 191929 w 192073"/>
                        <a:gd name="connsiteY22" fmla="*/ 13952 h 279179"/>
                        <a:gd name="connsiteX23" fmla="*/ 187166 w 192073"/>
                        <a:gd name="connsiteY23" fmla="*/ 46 h 27917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</a:cxnLst>
                      <a:rect l="l" t="t" r="r" b="b"/>
                      <a:pathLst>
                        <a:path w="192073" h="279179">
                          <a:moveTo>
                            <a:pt x="187166" y="46"/>
                          </a:moveTo>
                          <a:cubicBezTo>
                            <a:pt x="185166" y="-145"/>
                            <a:pt x="185166" y="-145"/>
                            <a:pt x="177070" y="8618"/>
                          </a:cubicBezTo>
                          <a:cubicBezTo>
                            <a:pt x="177070" y="8714"/>
                            <a:pt x="176213" y="9761"/>
                            <a:pt x="174879" y="11666"/>
                          </a:cubicBezTo>
                          <a:cubicBezTo>
                            <a:pt x="173450" y="13571"/>
                            <a:pt x="171450" y="16429"/>
                            <a:pt x="168688" y="19858"/>
                          </a:cubicBezTo>
                          <a:cubicBezTo>
                            <a:pt x="163068" y="26811"/>
                            <a:pt x="154972" y="36527"/>
                            <a:pt x="144780" y="47766"/>
                          </a:cubicBezTo>
                          <a:cubicBezTo>
                            <a:pt x="134493" y="58910"/>
                            <a:pt x="121729" y="71483"/>
                            <a:pt x="107347" y="84056"/>
                          </a:cubicBezTo>
                          <a:cubicBezTo>
                            <a:pt x="92488" y="96534"/>
                            <a:pt x="76486" y="109298"/>
                            <a:pt x="58388" y="120728"/>
                          </a:cubicBezTo>
                          <a:cubicBezTo>
                            <a:pt x="37433" y="139301"/>
                            <a:pt x="25337" y="154922"/>
                            <a:pt x="18098" y="170543"/>
                          </a:cubicBezTo>
                          <a:cubicBezTo>
                            <a:pt x="10192" y="185879"/>
                            <a:pt x="6382" y="201023"/>
                            <a:pt x="0" y="216644"/>
                          </a:cubicBezTo>
                          <a:cubicBezTo>
                            <a:pt x="10763" y="199595"/>
                            <a:pt x="17717" y="187688"/>
                            <a:pt x="24670" y="178544"/>
                          </a:cubicBezTo>
                          <a:cubicBezTo>
                            <a:pt x="31337" y="169305"/>
                            <a:pt x="37529" y="162638"/>
                            <a:pt x="46292" y="155684"/>
                          </a:cubicBezTo>
                          <a:cubicBezTo>
                            <a:pt x="55150" y="148731"/>
                            <a:pt x="66294" y="141397"/>
                            <a:pt x="82201" y="129872"/>
                          </a:cubicBezTo>
                          <a:cubicBezTo>
                            <a:pt x="98298" y="118346"/>
                            <a:pt x="119158" y="102821"/>
                            <a:pt x="146685" y="77865"/>
                          </a:cubicBezTo>
                          <a:cubicBezTo>
                            <a:pt x="134874" y="128062"/>
                            <a:pt x="115824" y="175877"/>
                            <a:pt x="91059" y="211787"/>
                          </a:cubicBezTo>
                          <a:cubicBezTo>
                            <a:pt x="84773" y="220740"/>
                            <a:pt x="78296" y="229027"/>
                            <a:pt x="71628" y="236456"/>
                          </a:cubicBezTo>
                          <a:cubicBezTo>
                            <a:pt x="64579" y="243791"/>
                            <a:pt x="57436" y="250268"/>
                            <a:pt x="50006" y="255697"/>
                          </a:cubicBezTo>
                          <a:cubicBezTo>
                            <a:pt x="35433" y="266746"/>
                            <a:pt x="19336" y="273699"/>
                            <a:pt x="2572" y="275890"/>
                          </a:cubicBezTo>
                          <a:cubicBezTo>
                            <a:pt x="14192" y="280843"/>
                            <a:pt x="35052" y="281319"/>
                            <a:pt x="59341" y="269413"/>
                          </a:cubicBezTo>
                          <a:cubicBezTo>
                            <a:pt x="71342" y="263412"/>
                            <a:pt x="84677" y="254554"/>
                            <a:pt x="98012" y="241505"/>
                          </a:cubicBezTo>
                          <a:cubicBezTo>
                            <a:pt x="110871" y="228360"/>
                            <a:pt x="124873" y="211501"/>
                            <a:pt x="136684" y="189403"/>
                          </a:cubicBezTo>
                          <a:cubicBezTo>
                            <a:pt x="153257" y="160637"/>
                            <a:pt x="167259" y="121204"/>
                            <a:pt x="176879" y="86723"/>
                          </a:cubicBezTo>
                          <a:cubicBezTo>
                            <a:pt x="181547" y="69483"/>
                            <a:pt x="185357" y="53481"/>
                            <a:pt x="187642" y="40622"/>
                          </a:cubicBezTo>
                          <a:cubicBezTo>
                            <a:pt x="190119" y="27859"/>
                            <a:pt x="191643" y="18334"/>
                            <a:pt x="191929" y="13952"/>
                          </a:cubicBezTo>
                          <a:cubicBezTo>
                            <a:pt x="192881" y="1951"/>
                            <a:pt x="188881" y="236"/>
                            <a:pt x="187166" y="46"/>
                          </a:cubicBezTo>
                          <a:close/>
                        </a:path>
                      </a:pathLst>
                    </a:custGeom>
                    <a:grpFill/>
                    <a:ln w="9525" cap="flat">
                      <a:solidFill>
                        <a:srgbClr val="C00000"/>
                      </a:solidFill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64" name="图形 4">
                    <a:extLst>
                      <a:ext uri="{FF2B5EF4-FFF2-40B4-BE49-F238E27FC236}">
                        <a16:creationId xmlns:a16="http://schemas.microsoft.com/office/drawing/2014/main" id="{F99FD2B0-2F23-5741-837F-F0C80CB76131}"/>
                      </a:ext>
                    </a:extLst>
                  </p:cNvPr>
                  <p:cNvGrpSpPr/>
                  <p:nvPr/>
                </p:nvGrpSpPr>
                <p:grpSpPr>
                  <a:xfrm>
                    <a:off x="6178127" y="1958412"/>
                    <a:ext cx="303526" cy="312646"/>
                    <a:chOff x="6178127" y="1958412"/>
                    <a:chExt cx="303526" cy="312646"/>
                  </a:xfrm>
                  <a:grpFill/>
                </p:grpSpPr>
                <p:sp>
                  <p:nvSpPr>
                    <p:cNvPr id="78" name="图形 4">
                      <a:extLst>
                        <a:ext uri="{FF2B5EF4-FFF2-40B4-BE49-F238E27FC236}">
                          <a16:creationId xmlns:a16="http://schemas.microsoft.com/office/drawing/2014/main" id="{4DD222FD-0AA9-FB4A-84E6-C4716EB8C37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78127" y="1995998"/>
                      <a:ext cx="139259" cy="260473"/>
                    </a:xfrm>
                    <a:custGeom>
                      <a:avLst/>
                      <a:gdLst>
                        <a:gd name="connsiteX0" fmla="*/ 116563 w 139259"/>
                        <a:gd name="connsiteY0" fmla="*/ 108835 h 260473"/>
                        <a:gd name="connsiteX1" fmla="*/ 44745 w 139259"/>
                        <a:gd name="connsiteY1" fmla="*/ 35397 h 260473"/>
                        <a:gd name="connsiteX2" fmla="*/ 23123 w 139259"/>
                        <a:gd name="connsiteY2" fmla="*/ 13776 h 260473"/>
                        <a:gd name="connsiteX3" fmla="*/ 15027 w 139259"/>
                        <a:gd name="connsiteY3" fmla="*/ 5775 h 260473"/>
                        <a:gd name="connsiteX4" fmla="*/ 5216 w 139259"/>
                        <a:gd name="connsiteY4" fmla="*/ 60 h 260473"/>
                        <a:gd name="connsiteX5" fmla="*/ 73 w 139259"/>
                        <a:gd name="connsiteY5" fmla="*/ 9966 h 260473"/>
                        <a:gd name="connsiteX6" fmla="*/ 7788 w 139259"/>
                        <a:gd name="connsiteY6" fmla="*/ 61782 h 260473"/>
                        <a:gd name="connsiteX7" fmla="*/ 21218 w 139259"/>
                        <a:gd name="connsiteY7" fmla="*/ 142268 h 260473"/>
                        <a:gd name="connsiteX8" fmla="*/ 34744 w 139259"/>
                        <a:gd name="connsiteY8" fmla="*/ 185988 h 260473"/>
                        <a:gd name="connsiteX9" fmla="*/ 53317 w 139259"/>
                        <a:gd name="connsiteY9" fmla="*/ 220659 h 260473"/>
                        <a:gd name="connsiteX10" fmla="*/ 103038 w 139259"/>
                        <a:gd name="connsiteY10" fmla="*/ 260473 h 260473"/>
                        <a:gd name="connsiteX11" fmla="*/ 38935 w 139259"/>
                        <a:gd name="connsiteY11" fmla="*/ 58257 h 260473"/>
                        <a:gd name="connsiteX12" fmla="*/ 69129 w 139259"/>
                        <a:gd name="connsiteY12" fmla="*/ 87785 h 260473"/>
                        <a:gd name="connsiteX13" fmla="*/ 91132 w 139259"/>
                        <a:gd name="connsiteY13" fmla="*/ 110835 h 260473"/>
                        <a:gd name="connsiteX14" fmla="*/ 117611 w 139259"/>
                        <a:gd name="connsiteY14" fmla="*/ 142839 h 260473"/>
                        <a:gd name="connsiteX15" fmla="*/ 135709 w 139259"/>
                        <a:gd name="connsiteY15" fmla="*/ 213801 h 260473"/>
                        <a:gd name="connsiteX16" fmla="*/ 139042 w 139259"/>
                        <a:gd name="connsiteY16" fmla="*/ 165699 h 260473"/>
                        <a:gd name="connsiteX17" fmla="*/ 116563 w 139259"/>
                        <a:gd name="connsiteY17" fmla="*/ 108835 h 26047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139259" h="260473">
                          <a:moveTo>
                            <a:pt x="116563" y="108835"/>
                          </a:moveTo>
                          <a:cubicBezTo>
                            <a:pt x="88084" y="79689"/>
                            <a:pt x="63223" y="53685"/>
                            <a:pt x="44745" y="35397"/>
                          </a:cubicBezTo>
                          <a:cubicBezTo>
                            <a:pt x="35601" y="26253"/>
                            <a:pt x="28457" y="18824"/>
                            <a:pt x="23123" y="13776"/>
                          </a:cubicBezTo>
                          <a:cubicBezTo>
                            <a:pt x="17980" y="8727"/>
                            <a:pt x="15122" y="5870"/>
                            <a:pt x="15027" y="5775"/>
                          </a:cubicBezTo>
                          <a:cubicBezTo>
                            <a:pt x="7216" y="-226"/>
                            <a:pt x="7216" y="-131"/>
                            <a:pt x="5216" y="60"/>
                          </a:cubicBezTo>
                          <a:cubicBezTo>
                            <a:pt x="3502" y="250"/>
                            <a:pt x="-594" y="1774"/>
                            <a:pt x="73" y="9966"/>
                          </a:cubicBezTo>
                          <a:cubicBezTo>
                            <a:pt x="644" y="15966"/>
                            <a:pt x="4073" y="36350"/>
                            <a:pt x="7788" y="61782"/>
                          </a:cubicBezTo>
                          <a:cubicBezTo>
                            <a:pt x="11788" y="87118"/>
                            <a:pt x="15979" y="117503"/>
                            <a:pt x="21218" y="142268"/>
                          </a:cubicBezTo>
                          <a:cubicBezTo>
                            <a:pt x="25028" y="158365"/>
                            <a:pt x="29029" y="172938"/>
                            <a:pt x="34744" y="185988"/>
                          </a:cubicBezTo>
                          <a:cubicBezTo>
                            <a:pt x="39792" y="199037"/>
                            <a:pt x="46364" y="210657"/>
                            <a:pt x="53317" y="220659"/>
                          </a:cubicBezTo>
                          <a:cubicBezTo>
                            <a:pt x="67033" y="240661"/>
                            <a:pt x="84655" y="254472"/>
                            <a:pt x="103038" y="260473"/>
                          </a:cubicBezTo>
                          <a:cubicBezTo>
                            <a:pt x="53032" y="217420"/>
                            <a:pt x="47698" y="137029"/>
                            <a:pt x="38935" y="58257"/>
                          </a:cubicBezTo>
                          <a:cubicBezTo>
                            <a:pt x="50746" y="69211"/>
                            <a:pt x="60652" y="79022"/>
                            <a:pt x="69129" y="87785"/>
                          </a:cubicBezTo>
                          <a:cubicBezTo>
                            <a:pt x="77797" y="96548"/>
                            <a:pt x="85131" y="104168"/>
                            <a:pt x="91132" y="110835"/>
                          </a:cubicBezTo>
                          <a:cubicBezTo>
                            <a:pt x="103419" y="124266"/>
                            <a:pt x="111896" y="133981"/>
                            <a:pt x="117611" y="142839"/>
                          </a:cubicBezTo>
                          <a:cubicBezTo>
                            <a:pt x="129232" y="160651"/>
                            <a:pt x="132470" y="174653"/>
                            <a:pt x="135709" y="213801"/>
                          </a:cubicBezTo>
                          <a:cubicBezTo>
                            <a:pt x="137614" y="197513"/>
                            <a:pt x="139995" y="182463"/>
                            <a:pt x="139042" y="165699"/>
                          </a:cubicBezTo>
                          <a:cubicBezTo>
                            <a:pt x="137423" y="149126"/>
                            <a:pt x="132184" y="130552"/>
                            <a:pt x="116563" y="108835"/>
                          </a:cubicBezTo>
                          <a:close/>
                        </a:path>
                      </a:pathLst>
                    </a:custGeom>
                    <a:grpFill/>
                    <a:ln w="9525" cap="flat">
                      <a:solidFill>
                        <a:srgbClr val="C00000"/>
                      </a:solidFill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p:txBody>
                </p:sp>
                <p:sp>
                  <p:nvSpPr>
                    <p:cNvPr id="79" name="图形 4">
                      <a:extLst>
                        <a:ext uri="{FF2B5EF4-FFF2-40B4-BE49-F238E27FC236}">
                          <a16:creationId xmlns:a16="http://schemas.microsoft.com/office/drawing/2014/main" id="{BA512AB7-60C9-E149-9169-1B07BFA3C4B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35457" y="1958412"/>
                      <a:ext cx="146195" cy="312646"/>
                    </a:xfrm>
                    <a:custGeom>
                      <a:avLst/>
                      <a:gdLst>
                        <a:gd name="connsiteX0" fmla="*/ 135826 w 146195"/>
                        <a:gd name="connsiteY0" fmla="*/ 22 h 312646"/>
                        <a:gd name="connsiteX1" fmla="*/ 127921 w 146195"/>
                        <a:gd name="connsiteY1" fmla="*/ 10976 h 312646"/>
                        <a:gd name="connsiteX2" fmla="*/ 122301 w 146195"/>
                        <a:gd name="connsiteY2" fmla="*/ 24216 h 312646"/>
                        <a:gd name="connsiteX3" fmla="*/ 105442 w 146195"/>
                        <a:gd name="connsiteY3" fmla="*/ 57458 h 312646"/>
                        <a:gd name="connsiteX4" fmla="*/ 37243 w 146195"/>
                        <a:gd name="connsiteY4" fmla="*/ 148422 h 312646"/>
                        <a:gd name="connsiteX5" fmla="*/ 8287 w 146195"/>
                        <a:gd name="connsiteY5" fmla="*/ 205762 h 312646"/>
                        <a:gd name="connsiteX6" fmla="*/ 0 w 146195"/>
                        <a:gd name="connsiteY6" fmla="*/ 254530 h 312646"/>
                        <a:gd name="connsiteX7" fmla="*/ 32861 w 146195"/>
                        <a:gd name="connsiteY7" fmla="*/ 185284 h 312646"/>
                        <a:gd name="connsiteX8" fmla="*/ 62484 w 146195"/>
                        <a:gd name="connsiteY8" fmla="*/ 152327 h 312646"/>
                        <a:gd name="connsiteX9" fmla="*/ 85249 w 146195"/>
                        <a:gd name="connsiteY9" fmla="*/ 125657 h 312646"/>
                        <a:gd name="connsiteX10" fmla="*/ 114205 w 146195"/>
                        <a:gd name="connsiteY10" fmla="*/ 86890 h 312646"/>
                        <a:gd name="connsiteX11" fmla="*/ 88297 w 146195"/>
                        <a:gd name="connsiteY11" fmla="*/ 231004 h 312646"/>
                        <a:gd name="connsiteX12" fmla="*/ 57245 w 146195"/>
                        <a:gd name="connsiteY12" fmla="*/ 282534 h 312646"/>
                        <a:gd name="connsiteX13" fmla="*/ 14954 w 146195"/>
                        <a:gd name="connsiteY13" fmla="*/ 311966 h 312646"/>
                        <a:gd name="connsiteX14" fmla="*/ 69056 w 146195"/>
                        <a:gd name="connsiteY14" fmla="*/ 293964 h 312646"/>
                        <a:gd name="connsiteX15" fmla="*/ 128302 w 146195"/>
                        <a:gd name="connsiteY15" fmla="*/ 199381 h 312646"/>
                        <a:gd name="connsiteX16" fmla="*/ 145542 w 146195"/>
                        <a:gd name="connsiteY16" fmla="*/ 88891 h 312646"/>
                        <a:gd name="connsiteX17" fmla="*/ 143637 w 146195"/>
                        <a:gd name="connsiteY17" fmla="*/ 12786 h 312646"/>
                        <a:gd name="connsiteX18" fmla="*/ 135826 w 146195"/>
                        <a:gd name="connsiteY18" fmla="*/ 22 h 3126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</a:cxnLst>
                      <a:rect l="l" t="t" r="r" b="b"/>
                      <a:pathLst>
                        <a:path w="146195" h="312646">
                          <a:moveTo>
                            <a:pt x="135826" y="22"/>
                          </a:moveTo>
                          <a:cubicBezTo>
                            <a:pt x="133826" y="308"/>
                            <a:pt x="133826" y="308"/>
                            <a:pt x="127921" y="10976"/>
                          </a:cubicBezTo>
                          <a:cubicBezTo>
                            <a:pt x="127825" y="11167"/>
                            <a:pt x="125825" y="15834"/>
                            <a:pt x="122301" y="24216"/>
                          </a:cubicBezTo>
                          <a:cubicBezTo>
                            <a:pt x="118777" y="32503"/>
                            <a:pt x="112967" y="44028"/>
                            <a:pt x="105442" y="57458"/>
                          </a:cubicBezTo>
                          <a:cubicBezTo>
                            <a:pt x="90583" y="84414"/>
                            <a:pt x="67151" y="118418"/>
                            <a:pt x="37243" y="148422"/>
                          </a:cubicBezTo>
                          <a:cubicBezTo>
                            <a:pt x="20479" y="171091"/>
                            <a:pt x="12383" y="188903"/>
                            <a:pt x="8287" y="205762"/>
                          </a:cubicBezTo>
                          <a:cubicBezTo>
                            <a:pt x="3620" y="222431"/>
                            <a:pt x="3334" y="238052"/>
                            <a:pt x="0" y="254530"/>
                          </a:cubicBezTo>
                          <a:cubicBezTo>
                            <a:pt x="14002" y="216621"/>
                            <a:pt x="18574" y="202524"/>
                            <a:pt x="32861" y="185284"/>
                          </a:cubicBezTo>
                          <a:cubicBezTo>
                            <a:pt x="40100" y="176616"/>
                            <a:pt x="49149" y="166996"/>
                            <a:pt x="62484" y="152327"/>
                          </a:cubicBezTo>
                          <a:cubicBezTo>
                            <a:pt x="69247" y="144993"/>
                            <a:pt x="76676" y="136325"/>
                            <a:pt x="85249" y="125657"/>
                          </a:cubicBezTo>
                          <a:cubicBezTo>
                            <a:pt x="93917" y="114989"/>
                            <a:pt x="103632" y="102416"/>
                            <a:pt x="114205" y="86890"/>
                          </a:cubicBezTo>
                          <a:cubicBezTo>
                            <a:pt x="113633" y="139373"/>
                            <a:pt x="105156" y="190618"/>
                            <a:pt x="88297" y="231004"/>
                          </a:cubicBezTo>
                          <a:cubicBezTo>
                            <a:pt x="80105" y="251292"/>
                            <a:pt x="69247" y="268723"/>
                            <a:pt x="57245" y="282534"/>
                          </a:cubicBezTo>
                          <a:cubicBezTo>
                            <a:pt x="44672" y="296250"/>
                            <a:pt x="30861" y="306442"/>
                            <a:pt x="14954" y="311966"/>
                          </a:cubicBezTo>
                          <a:cubicBezTo>
                            <a:pt x="27622" y="314443"/>
                            <a:pt x="47434" y="310537"/>
                            <a:pt x="69056" y="293964"/>
                          </a:cubicBezTo>
                          <a:cubicBezTo>
                            <a:pt x="90583" y="277390"/>
                            <a:pt x="113443" y="247863"/>
                            <a:pt x="128302" y="199381"/>
                          </a:cubicBezTo>
                          <a:cubicBezTo>
                            <a:pt x="138303" y="167567"/>
                            <a:pt x="144113" y="125467"/>
                            <a:pt x="145542" y="88891"/>
                          </a:cubicBezTo>
                          <a:cubicBezTo>
                            <a:pt x="147352" y="52410"/>
                            <a:pt x="144970" y="21549"/>
                            <a:pt x="143637" y="12786"/>
                          </a:cubicBezTo>
                          <a:cubicBezTo>
                            <a:pt x="141923" y="594"/>
                            <a:pt x="137636" y="-168"/>
                            <a:pt x="135826" y="22"/>
                          </a:cubicBezTo>
                          <a:close/>
                        </a:path>
                      </a:pathLst>
                    </a:custGeom>
                    <a:grpFill/>
                    <a:ln w="9525" cap="flat">
                      <a:solidFill>
                        <a:srgbClr val="C00000"/>
                      </a:solidFill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65" name="图形 4">
                    <a:extLst>
                      <a:ext uri="{FF2B5EF4-FFF2-40B4-BE49-F238E27FC236}">
                        <a16:creationId xmlns:a16="http://schemas.microsoft.com/office/drawing/2014/main" id="{9CF52D02-FB0F-B545-BF92-309D4D0E2F7C}"/>
                      </a:ext>
                    </a:extLst>
                  </p:cNvPr>
                  <p:cNvGrpSpPr/>
                  <p:nvPr/>
                </p:nvGrpSpPr>
                <p:grpSpPr>
                  <a:xfrm>
                    <a:off x="6137321" y="1720777"/>
                    <a:ext cx="316000" cy="341956"/>
                    <a:chOff x="6137321" y="1720777"/>
                    <a:chExt cx="316000" cy="341956"/>
                  </a:xfrm>
                  <a:grpFill/>
                </p:grpSpPr>
                <p:sp>
                  <p:nvSpPr>
                    <p:cNvPr id="76" name="图形 4">
                      <a:extLst>
                        <a:ext uri="{FF2B5EF4-FFF2-40B4-BE49-F238E27FC236}">
                          <a16:creationId xmlns:a16="http://schemas.microsoft.com/office/drawing/2014/main" id="{2DD35981-EAED-5A45-9EBF-59025E7CFD0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37321" y="1844107"/>
                      <a:ext cx="182515" cy="218626"/>
                    </a:xfrm>
                    <a:custGeom>
                      <a:avLst/>
                      <a:gdLst>
                        <a:gd name="connsiteX0" fmla="*/ 138700 w 182515"/>
                        <a:gd name="connsiteY0" fmla="*/ 69274 h 218626"/>
                        <a:gd name="connsiteX1" fmla="*/ 50594 w 182515"/>
                        <a:gd name="connsiteY1" fmla="*/ 20030 h 218626"/>
                        <a:gd name="connsiteX2" fmla="*/ 24114 w 182515"/>
                        <a:gd name="connsiteY2" fmla="*/ 6981 h 218626"/>
                        <a:gd name="connsiteX3" fmla="*/ 14209 w 182515"/>
                        <a:gd name="connsiteY3" fmla="*/ 2409 h 218626"/>
                        <a:gd name="connsiteX4" fmla="*/ 3255 w 182515"/>
                        <a:gd name="connsiteY4" fmla="*/ 504 h 218626"/>
                        <a:gd name="connsiteX5" fmla="*/ 1159 w 182515"/>
                        <a:gd name="connsiteY5" fmla="*/ 10791 h 218626"/>
                        <a:gd name="connsiteX6" fmla="*/ 22019 w 182515"/>
                        <a:gd name="connsiteY6" fmla="*/ 54510 h 218626"/>
                        <a:gd name="connsiteX7" fmla="*/ 54690 w 182515"/>
                        <a:gd name="connsiteY7" fmla="*/ 124614 h 218626"/>
                        <a:gd name="connsiteX8" fmla="*/ 161179 w 182515"/>
                        <a:gd name="connsiteY8" fmla="*/ 218626 h 218626"/>
                        <a:gd name="connsiteX9" fmla="*/ 95171 w 182515"/>
                        <a:gd name="connsiteY9" fmla="*/ 145188 h 218626"/>
                        <a:gd name="connsiteX10" fmla="*/ 50975 w 182515"/>
                        <a:gd name="connsiteY10" fmla="*/ 42795 h 218626"/>
                        <a:gd name="connsiteX11" fmla="*/ 87742 w 182515"/>
                        <a:gd name="connsiteY11" fmla="*/ 61845 h 218626"/>
                        <a:gd name="connsiteX12" fmla="*/ 114697 w 182515"/>
                        <a:gd name="connsiteY12" fmla="*/ 77847 h 218626"/>
                        <a:gd name="connsiteX13" fmla="*/ 148225 w 182515"/>
                        <a:gd name="connsiteY13" fmla="*/ 101754 h 218626"/>
                        <a:gd name="connsiteX14" fmla="*/ 182515 w 182515"/>
                        <a:gd name="connsiteY14" fmla="*/ 166048 h 218626"/>
                        <a:gd name="connsiteX15" fmla="*/ 179563 w 182515"/>
                        <a:gd name="connsiteY15" fmla="*/ 142236 h 218626"/>
                        <a:gd name="connsiteX16" fmla="*/ 174324 w 182515"/>
                        <a:gd name="connsiteY16" fmla="*/ 118614 h 218626"/>
                        <a:gd name="connsiteX17" fmla="*/ 138700 w 182515"/>
                        <a:gd name="connsiteY17" fmla="*/ 69274 h 2186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182515" h="218626">
                          <a:moveTo>
                            <a:pt x="138700" y="69274"/>
                          </a:moveTo>
                          <a:cubicBezTo>
                            <a:pt x="104220" y="48605"/>
                            <a:pt x="72501" y="31555"/>
                            <a:pt x="50594" y="20030"/>
                          </a:cubicBezTo>
                          <a:cubicBezTo>
                            <a:pt x="39545" y="14601"/>
                            <a:pt x="30401" y="10124"/>
                            <a:pt x="24114" y="6981"/>
                          </a:cubicBezTo>
                          <a:cubicBezTo>
                            <a:pt x="17828" y="4028"/>
                            <a:pt x="14304" y="2409"/>
                            <a:pt x="14209" y="2409"/>
                          </a:cubicBezTo>
                          <a:cubicBezTo>
                            <a:pt x="5064" y="-354"/>
                            <a:pt x="5064" y="-354"/>
                            <a:pt x="3255" y="504"/>
                          </a:cubicBezTo>
                          <a:cubicBezTo>
                            <a:pt x="1635" y="1266"/>
                            <a:pt x="-1794" y="3837"/>
                            <a:pt x="1159" y="10791"/>
                          </a:cubicBezTo>
                          <a:cubicBezTo>
                            <a:pt x="3350" y="15839"/>
                            <a:pt x="11637" y="32889"/>
                            <a:pt x="22019" y="54510"/>
                          </a:cubicBezTo>
                          <a:cubicBezTo>
                            <a:pt x="32116" y="76227"/>
                            <a:pt x="43355" y="102993"/>
                            <a:pt x="54690" y="124614"/>
                          </a:cubicBezTo>
                          <a:cubicBezTo>
                            <a:pt x="83265" y="180717"/>
                            <a:pt x="121936" y="214816"/>
                            <a:pt x="161179" y="218626"/>
                          </a:cubicBezTo>
                          <a:cubicBezTo>
                            <a:pt x="131652" y="203481"/>
                            <a:pt x="111935" y="176526"/>
                            <a:pt x="95171" y="145188"/>
                          </a:cubicBezTo>
                          <a:cubicBezTo>
                            <a:pt x="78502" y="113851"/>
                            <a:pt x="65453" y="77561"/>
                            <a:pt x="50975" y="42795"/>
                          </a:cubicBezTo>
                          <a:cubicBezTo>
                            <a:pt x="64977" y="49557"/>
                            <a:pt x="76978" y="56130"/>
                            <a:pt x="87742" y="61845"/>
                          </a:cubicBezTo>
                          <a:cubicBezTo>
                            <a:pt x="98029" y="67845"/>
                            <a:pt x="106982" y="73084"/>
                            <a:pt x="114697" y="77847"/>
                          </a:cubicBezTo>
                          <a:cubicBezTo>
                            <a:pt x="130128" y="87372"/>
                            <a:pt x="140129" y="94801"/>
                            <a:pt x="148225" y="101754"/>
                          </a:cubicBezTo>
                          <a:cubicBezTo>
                            <a:pt x="163751" y="116042"/>
                            <a:pt x="170228" y="128805"/>
                            <a:pt x="182515" y="166048"/>
                          </a:cubicBezTo>
                          <a:cubicBezTo>
                            <a:pt x="181467" y="157952"/>
                            <a:pt x="180515" y="150141"/>
                            <a:pt x="179563" y="142236"/>
                          </a:cubicBezTo>
                          <a:cubicBezTo>
                            <a:pt x="178610" y="134425"/>
                            <a:pt x="177086" y="126615"/>
                            <a:pt x="174324" y="118614"/>
                          </a:cubicBezTo>
                          <a:cubicBezTo>
                            <a:pt x="169180" y="102612"/>
                            <a:pt x="159179" y="86038"/>
                            <a:pt x="138700" y="69274"/>
                          </a:cubicBezTo>
                          <a:close/>
                        </a:path>
                      </a:pathLst>
                    </a:custGeom>
                    <a:grpFill/>
                    <a:ln w="9525" cap="flat">
                      <a:solidFill>
                        <a:srgbClr val="C00000"/>
                      </a:solidFill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p:txBody>
                </p:sp>
                <p:sp>
                  <p:nvSpPr>
                    <p:cNvPr id="77" name="图形 4">
                      <a:extLst>
                        <a:ext uri="{FF2B5EF4-FFF2-40B4-BE49-F238E27FC236}">
                          <a16:creationId xmlns:a16="http://schemas.microsoft.com/office/drawing/2014/main" id="{BDFDFB2B-9151-1846-9B57-E0C32140D7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38029" y="1720777"/>
                      <a:ext cx="115292" cy="340241"/>
                    </a:xfrm>
                    <a:custGeom>
                      <a:avLst/>
                      <a:gdLst>
                        <a:gd name="connsiteX0" fmla="*/ 65437 w 115292"/>
                        <a:gd name="connsiteY0" fmla="*/ 295 h 340241"/>
                        <a:gd name="connsiteX1" fmla="*/ 61531 w 115292"/>
                        <a:gd name="connsiteY1" fmla="*/ 13630 h 340241"/>
                        <a:gd name="connsiteX2" fmla="*/ 61341 w 115292"/>
                        <a:gd name="connsiteY2" fmla="*/ 17630 h 340241"/>
                        <a:gd name="connsiteX3" fmla="*/ 60484 w 115292"/>
                        <a:gd name="connsiteY3" fmla="*/ 28489 h 340241"/>
                        <a:gd name="connsiteX4" fmla="*/ 54578 w 115292"/>
                        <a:gd name="connsiteY4" fmla="*/ 66493 h 340241"/>
                        <a:gd name="connsiteX5" fmla="*/ 13906 w 115292"/>
                        <a:gd name="connsiteY5" fmla="*/ 174697 h 340241"/>
                        <a:gd name="connsiteX6" fmla="*/ 0 w 115292"/>
                        <a:gd name="connsiteY6" fmla="*/ 237848 h 340241"/>
                        <a:gd name="connsiteX7" fmla="*/ 1429 w 115292"/>
                        <a:gd name="connsiteY7" fmla="*/ 262804 h 340241"/>
                        <a:gd name="connsiteX8" fmla="*/ 3619 w 115292"/>
                        <a:gd name="connsiteY8" fmla="*/ 287378 h 340241"/>
                        <a:gd name="connsiteX9" fmla="*/ 19050 w 115292"/>
                        <a:gd name="connsiteY9" fmla="*/ 211940 h 340241"/>
                        <a:gd name="connsiteX10" fmla="*/ 39338 w 115292"/>
                        <a:gd name="connsiteY10" fmla="*/ 172126 h 340241"/>
                        <a:gd name="connsiteX11" fmla="*/ 54388 w 115292"/>
                        <a:gd name="connsiteY11" fmla="*/ 139836 h 340241"/>
                        <a:gd name="connsiteX12" fmla="*/ 71438 w 115292"/>
                        <a:gd name="connsiteY12" fmla="*/ 93544 h 340241"/>
                        <a:gd name="connsiteX13" fmla="*/ 83915 w 115292"/>
                        <a:gd name="connsiteY13" fmla="*/ 243563 h 340241"/>
                        <a:gd name="connsiteX14" fmla="*/ 30956 w 115292"/>
                        <a:gd name="connsiteY14" fmla="*/ 340242 h 340241"/>
                        <a:gd name="connsiteX15" fmla="*/ 79819 w 115292"/>
                        <a:gd name="connsiteY15" fmla="*/ 310429 h 340241"/>
                        <a:gd name="connsiteX16" fmla="*/ 115062 w 115292"/>
                        <a:gd name="connsiteY16" fmla="*/ 202415 h 340241"/>
                        <a:gd name="connsiteX17" fmla="*/ 102203 w 115292"/>
                        <a:gd name="connsiteY17" fmla="*/ 86972 h 340241"/>
                        <a:gd name="connsiteX18" fmla="*/ 77152 w 115292"/>
                        <a:gd name="connsiteY18" fmla="*/ 10963 h 340241"/>
                        <a:gd name="connsiteX19" fmla="*/ 65437 w 115292"/>
                        <a:gd name="connsiteY19" fmla="*/ 295 h 34024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</a:cxnLst>
                      <a:rect l="l" t="t" r="r" b="b"/>
                      <a:pathLst>
                        <a:path w="115292" h="340241">
                          <a:moveTo>
                            <a:pt x="65437" y="295"/>
                          </a:moveTo>
                          <a:cubicBezTo>
                            <a:pt x="63627" y="1152"/>
                            <a:pt x="63627" y="1247"/>
                            <a:pt x="61531" y="13630"/>
                          </a:cubicBezTo>
                          <a:cubicBezTo>
                            <a:pt x="61531" y="13725"/>
                            <a:pt x="61436" y="15058"/>
                            <a:pt x="61341" y="17630"/>
                          </a:cubicBezTo>
                          <a:cubicBezTo>
                            <a:pt x="61150" y="20202"/>
                            <a:pt x="61055" y="23821"/>
                            <a:pt x="60484" y="28489"/>
                          </a:cubicBezTo>
                          <a:cubicBezTo>
                            <a:pt x="59341" y="37823"/>
                            <a:pt x="57531" y="51063"/>
                            <a:pt x="54578" y="66493"/>
                          </a:cubicBezTo>
                          <a:cubicBezTo>
                            <a:pt x="47720" y="97640"/>
                            <a:pt x="35719" y="137455"/>
                            <a:pt x="13906" y="174697"/>
                          </a:cubicBezTo>
                          <a:cubicBezTo>
                            <a:pt x="3524" y="201177"/>
                            <a:pt x="286" y="220417"/>
                            <a:pt x="0" y="237848"/>
                          </a:cubicBezTo>
                          <a:cubicBezTo>
                            <a:pt x="0" y="246516"/>
                            <a:pt x="762" y="254612"/>
                            <a:pt x="1429" y="262804"/>
                          </a:cubicBezTo>
                          <a:cubicBezTo>
                            <a:pt x="2096" y="270900"/>
                            <a:pt x="3429" y="278996"/>
                            <a:pt x="3619" y="287378"/>
                          </a:cubicBezTo>
                          <a:cubicBezTo>
                            <a:pt x="8382" y="247183"/>
                            <a:pt x="9334" y="232324"/>
                            <a:pt x="19050" y="211940"/>
                          </a:cubicBezTo>
                          <a:cubicBezTo>
                            <a:pt x="23527" y="201748"/>
                            <a:pt x="30480" y="189937"/>
                            <a:pt x="39338" y="172126"/>
                          </a:cubicBezTo>
                          <a:cubicBezTo>
                            <a:pt x="43720" y="163172"/>
                            <a:pt x="48768" y="152695"/>
                            <a:pt x="54388" y="139836"/>
                          </a:cubicBezTo>
                          <a:cubicBezTo>
                            <a:pt x="59531" y="127072"/>
                            <a:pt x="65532" y="111928"/>
                            <a:pt x="71438" y="93544"/>
                          </a:cubicBezTo>
                          <a:cubicBezTo>
                            <a:pt x="86201" y="146122"/>
                            <a:pt x="90583" y="199462"/>
                            <a:pt x="83915" y="243563"/>
                          </a:cubicBezTo>
                          <a:cubicBezTo>
                            <a:pt x="77343" y="287759"/>
                            <a:pt x="59246" y="322335"/>
                            <a:pt x="30956" y="340242"/>
                          </a:cubicBezTo>
                          <a:cubicBezTo>
                            <a:pt x="43720" y="339861"/>
                            <a:pt x="62293" y="331669"/>
                            <a:pt x="79819" y="310429"/>
                          </a:cubicBezTo>
                          <a:cubicBezTo>
                            <a:pt x="96488" y="289188"/>
                            <a:pt x="112966" y="254612"/>
                            <a:pt x="115062" y="202415"/>
                          </a:cubicBezTo>
                          <a:cubicBezTo>
                            <a:pt x="116491" y="168125"/>
                            <a:pt x="111157" y="124215"/>
                            <a:pt x="102203" y="86972"/>
                          </a:cubicBezTo>
                          <a:cubicBezTo>
                            <a:pt x="93059" y="49729"/>
                            <a:pt x="81248" y="19345"/>
                            <a:pt x="77152" y="10963"/>
                          </a:cubicBezTo>
                          <a:cubicBezTo>
                            <a:pt x="71438" y="-944"/>
                            <a:pt x="67056" y="-372"/>
                            <a:pt x="65437" y="295"/>
                          </a:cubicBezTo>
                          <a:close/>
                        </a:path>
                      </a:pathLst>
                    </a:custGeom>
                    <a:grpFill/>
                    <a:ln w="9525" cap="flat">
                      <a:solidFill>
                        <a:srgbClr val="C00000"/>
                      </a:solidFill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66" name="图形 4">
                    <a:extLst>
                      <a:ext uri="{FF2B5EF4-FFF2-40B4-BE49-F238E27FC236}">
                        <a16:creationId xmlns:a16="http://schemas.microsoft.com/office/drawing/2014/main" id="{84F96C72-C95D-3349-927D-49B7358E42CF}"/>
                      </a:ext>
                    </a:extLst>
                  </p:cNvPr>
                  <p:cNvGrpSpPr/>
                  <p:nvPr/>
                </p:nvGrpSpPr>
                <p:grpSpPr>
                  <a:xfrm>
                    <a:off x="6075452" y="1542746"/>
                    <a:ext cx="305554" cy="335649"/>
                    <a:chOff x="6075452" y="1542746"/>
                    <a:chExt cx="305554" cy="335649"/>
                  </a:xfrm>
                  <a:grpFill/>
                </p:grpSpPr>
                <p:sp>
                  <p:nvSpPr>
                    <p:cNvPr id="74" name="图形 4">
                      <a:extLst>
                        <a:ext uri="{FF2B5EF4-FFF2-40B4-BE49-F238E27FC236}">
                          <a16:creationId xmlns:a16="http://schemas.microsoft.com/office/drawing/2014/main" id="{2CBA1AD3-958F-1547-BB04-3416844B657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75452" y="1731073"/>
                      <a:ext cx="205236" cy="147322"/>
                    </a:xfrm>
                    <a:custGeom>
                      <a:avLst/>
                      <a:gdLst>
                        <a:gd name="connsiteX0" fmla="*/ 140181 w 205236"/>
                        <a:gd name="connsiteY0" fmla="*/ 19907 h 147322"/>
                        <a:gd name="connsiteX1" fmla="*/ 89222 w 205236"/>
                        <a:gd name="connsiteY1" fmla="*/ 9620 h 147322"/>
                        <a:gd name="connsiteX2" fmla="*/ 48550 w 205236"/>
                        <a:gd name="connsiteY2" fmla="*/ 3524 h 147322"/>
                        <a:gd name="connsiteX3" fmla="*/ 21785 w 205236"/>
                        <a:gd name="connsiteY3" fmla="*/ 667 h 147322"/>
                        <a:gd name="connsiteX4" fmla="*/ 11689 w 205236"/>
                        <a:gd name="connsiteY4" fmla="*/ 0 h 147322"/>
                        <a:gd name="connsiteX5" fmla="*/ 1592 w 205236"/>
                        <a:gd name="connsiteY5" fmla="*/ 1905 h 147322"/>
                        <a:gd name="connsiteX6" fmla="*/ 2735 w 205236"/>
                        <a:gd name="connsiteY6" fmla="*/ 11335 h 147322"/>
                        <a:gd name="connsiteX7" fmla="*/ 13594 w 205236"/>
                        <a:gd name="connsiteY7" fmla="*/ 22289 h 147322"/>
                        <a:gd name="connsiteX8" fmla="*/ 22642 w 205236"/>
                        <a:gd name="connsiteY8" fmla="*/ 31051 h 147322"/>
                        <a:gd name="connsiteX9" fmla="*/ 33120 w 205236"/>
                        <a:gd name="connsiteY9" fmla="*/ 41719 h 147322"/>
                        <a:gd name="connsiteX10" fmla="*/ 80269 w 205236"/>
                        <a:gd name="connsiteY10" fmla="*/ 91440 h 147322"/>
                        <a:gd name="connsiteX11" fmla="*/ 95318 w 205236"/>
                        <a:gd name="connsiteY11" fmla="*/ 105537 h 147322"/>
                        <a:gd name="connsiteX12" fmla="*/ 110463 w 205236"/>
                        <a:gd name="connsiteY12" fmla="*/ 117729 h 147322"/>
                        <a:gd name="connsiteX13" fmla="*/ 125798 w 205236"/>
                        <a:gd name="connsiteY13" fmla="*/ 127826 h 147322"/>
                        <a:gd name="connsiteX14" fmla="*/ 140848 w 205236"/>
                        <a:gd name="connsiteY14" fmla="*/ 136112 h 147322"/>
                        <a:gd name="connsiteX15" fmla="*/ 199045 w 205236"/>
                        <a:gd name="connsiteY15" fmla="*/ 146304 h 147322"/>
                        <a:gd name="connsiteX16" fmla="*/ 177614 w 205236"/>
                        <a:gd name="connsiteY16" fmla="*/ 139160 h 147322"/>
                        <a:gd name="connsiteX17" fmla="*/ 157612 w 205236"/>
                        <a:gd name="connsiteY17" fmla="*/ 128302 h 147322"/>
                        <a:gd name="connsiteX18" fmla="*/ 121702 w 205236"/>
                        <a:gd name="connsiteY18" fmla="*/ 98107 h 147322"/>
                        <a:gd name="connsiteX19" fmla="*/ 55408 w 205236"/>
                        <a:gd name="connsiteY19" fmla="*/ 22765 h 147322"/>
                        <a:gd name="connsiteX20" fmla="*/ 121321 w 205236"/>
                        <a:gd name="connsiteY20" fmla="*/ 34099 h 147322"/>
                        <a:gd name="connsiteX21" fmla="*/ 157612 w 205236"/>
                        <a:gd name="connsiteY21" fmla="*/ 45625 h 147322"/>
                        <a:gd name="connsiteX22" fmla="*/ 180281 w 205236"/>
                        <a:gd name="connsiteY22" fmla="*/ 61531 h 147322"/>
                        <a:gd name="connsiteX23" fmla="*/ 191711 w 205236"/>
                        <a:gd name="connsiteY23" fmla="*/ 74581 h 147322"/>
                        <a:gd name="connsiteX24" fmla="*/ 205237 w 205236"/>
                        <a:gd name="connsiteY24" fmla="*/ 93726 h 147322"/>
                        <a:gd name="connsiteX25" fmla="*/ 196474 w 205236"/>
                        <a:gd name="connsiteY25" fmla="*/ 73152 h 147322"/>
                        <a:gd name="connsiteX26" fmla="*/ 185425 w 205236"/>
                        <a:gd name="connsiteY26" fmla="*/ 53530 h 147322"/>
                        <a:gd name="connsiteX27" fmla="*/ 167994 w 205236"/>
                        <a:gd name="connsiteY27" fmla="*/ 35242 h 147322"/>
                        <a:gd name="connsiteX28" fmla="*/ 155802 w 205236"/>
                        <a:gd name="connsiteY28" fmla="*/ 26956 h 147322"/>
                        <a:gd name="connsiteX29" fmla="*/ 140181 w 205236"/>
                        <a:gd name="connsiteY29" fmla="*/ 19907 h 1473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</a:cxnLst>
                      <a:rect l="l" t="t" r="r" b="b"/>
                      <a:pathLst>
                        <a:path w="205236" h="147322">
                          <a:moveTo>
                            <a:pt x="140181" y="19907"/>
                          </a:moveTo>
                          <a:cubicBezTo>
                            <a:pt x="122083" y="15716"/>
                            <a:pt x="104462" y="12573"/>
                            <a:pt x="89222" y="9620"/>
                          </a:cubicBezTo>
                          <a:cubicBezTo>
                            <a:pt x="73601" y="7048"/>
                            <a:pt x="59980" y="4953"/>
                            <a:pt x="48550" y="3524"/>
                          </a:cubicBezTo>
                          <a:cubicBezTo>
                            <a:pt x="37311" y="2286"/>
                            <a:pt x="28167" y="1333"/>
                            <a:pt x="21785" y="667"/>
                          </a:cubicBezTo>
                          <a:cubicBezTo>
                            <a:pt x="15403" y="286"/>
                            <a:pt x="11879" y="0"/>
                            <a:pt x="11689" y="0"/>
                          </a:cubicBezTo>
                          <a:cubicBezTo>
                            <a:pt x="2926" y="571"/>
                            <a:pt x="2926" y="667"/>
                            <a:pt x="1592" y="1905"/>
                          </a:cubicBezTo>
                          <a:cubicBezTo>
                            <a:pt x="449" y="3048"/>
                            <a:pt x="-1837" y="6382"/>
                            <a:pt x="2735" y="11335"/>
                          </a:cubicBezTo>
                          <a:cubicBezTo>
                            <a:pt x="4545" y="13049"/>
                            <a:pt x="8355" y="16954"/>
                            <a:pt x="13594" y="22289"/>
                          </a:cubicBezTo>
                          <a:cubicBezTo>
                            <a:pt x="16165" y="24955"/>
                            <a:pt x="19499" y="27718"/>
                            <a:pt x="22642" y="31051"/>
                          </a:cubicBezTo>
                          <a:cubicBezTo>
                            <a:pt x="25786" y="34480"/>
                            <a:pt x="29310" y="38005"/>
                            <a:pt x="33120" y="41719"/>
                          </a:cubicBezTo>
                          <a:cubicBezTo>
                            <a:pt x="47788" y="56959"/>
                            <a:pt x="64933" y="75914"/>
                            <a:pt x="80269" y="91440"/>
                          </a:cubicBezTo>
                          <a:cubicBezTo>
                            <a:pt x="85412" y="96298"/>
                            <a:pt x="90079" y="101251"/>
                            <a:pt x="95318" y="105537"/>
                          </a:cubicBezTo>
                          <a:cubicBezTo>
                            <a:pt x="100557" y="109823"/>
                            <a:pt x="105510" y="113919"/>
                            <a:pt x="110463" y="117729"/>
                          </a:cubicBezTo>
                          <a:cubicBezTo>
                            <a:pt x="115511" y="121444"/>
                            <a:pt x="120655" y="124873"/>
                            <a:pt x="125798" y="127826"/>
                          </a:cubicBezTo>
                          <a:cubicBezTo>
                            <a:pt x="130751" y="130969"/>
                            <a:pt x="135799" y="133731"/>
                            <a:pt x="140848" y="136112"/>
                          </a:cubicBezTo>
                          <a:cubicBezTo>
                            <a:pt x="161231" y="145447"/>
                            <a:pt x="180948" y="149352"/>
                            <a:pt x="199045" y="146304"/>
                          </a:cubicBezTo>
                          <a:cubicBezTo>
                            <a:pt x="191521" y="144685"/>
                            <a:pt x="184377" y="142303"/>
                            <a:pt x="177614" y="139160"/>
                          </a:cubicBezTo>
                          <a:cubicBezTo>
                            <a:pt x="170661" y="136112"/>
                            <a:pt x="163898" y="132493"/>
                            <a:pt x="157612" y="128302"/>
                          </a:cubicBezTo>
                          <a:cubicBezTo>
                            <a:pt x="145134" y="119824"/>
                            <a:pt x="132942" y="109633"/>
                            <a:pt x="121702" y="98107"/>
                          </a:cubicBezTo>
                          <a:cubicBezTo>
                            <a:pt x="99033" y="75152"/>
                            <a:pt x="77697" y="48101"/>
                            <a:pt x="55408" y="22765"/>
                          </a:cubicBezTo>
                          <a:cubicBezTo>
                            <a:pt x="83888" y="25717"/>
                            <a:pt x="105224" y="30194"/>
                            <a:pt x="121321" y="34099"/>
                          </a:cubicBezTo>
                          <a:cubicBezTo>
                            <a:pt x="137800" y="37909"/>
                            <a:pt x="148658" y="41719"/>
                            <a:pt x="157612" y="45625"/>
                          </a:cubicBezTo>
                          <a:cubicBezTo>
                            <a:pt x="166756" y="49625"/>
                            <a:pt x="173328" y="54292"/>
                            <a:pt x="180281" y="61531"/>
                          </a:cubicBezTo>
                          <a:cubicBezTo>
                            <a:pt x="183805" y="65151"/>
                            <a:pt x="187615" y="69342"/>
                            <a:pt x="191711" y="74581"/>
                          </a:cubicBezTo>
                          <a:cubicBezTo>
                            <a:pt x="195616" y="79915"/>
                            <a:pt x="199998" y="86201"/>
                            <a:pt x="205237" y="93726"/>
                          </a:cubicBezTo>
                          <a:cubicBezTo>
                            <a:pt x="202093" y="86773"/>
                            <a:pt x="199426" y="79915"/>
                            <a:pt x="196474" y="73152"/>
                          </a:cubicBezTo>
                          <a:cubicBezTo>
                            <a:pt x="193521" y="66389"/>
                            <a:pt x="189806" y="59912"/>
                            <a:pt x="185425" y="53530"/>
                          </a:cubicBezTo>
                          <a:cubicBezTo>
                            <a:pt x="181138" y="47053"/>
                            <a:pt x="175328" y="40957"/>
                            <a:pt x="167994" y="35242"/>
                          </a:cubicBezTo>
                          <a:cubicBezTo>
                            <a:pt x="164374" y="32385"/>
                            <a:pt x="160279" y="29623"/>
                            <a:pt x="155802" y="26956"/>
                          </a:cubicBezTo>
                          <a:cubicBezTo>
                            <a:pt x="151135" y="24479"/>
                            <a:pt x="145896" y="22098"/>
                            <a:pt x="140181" y="19907"/>
                          </a:cubicBezTo>
                          <a:close/>
                        </a:path>
                      </a:pathLst>
                    </a:custGeom>
                    <a:grpFill/>
                    <a:ln w="9525" cap="flat">
                      <a:solidFill>
                        <a:srgbClr val="C00000"/>
                      </a:solidFill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p:txBody>
                </p:sp>
                <p:sp>
                  <p:nvSpPr>
                    <p:cNvPr id="75" name="图形 4">
                      <a:extLst>
                        <a:ext uri="{FF2B5EF4-FFF2-40B4-BE49-F238E27FC236}">
                          <a16:creationId xmlns:a16="http://schemas.microsoft.com/office/drawing/2014/main" id="{405764EA-2144-AB44-9BF1-DF7F827CEC2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5614" y="1542746"/>
                      <a:ext cx="115392" cy="317009"/>
                    </a:xfrm>
                    <a:custGeom>
                      <a:avLst/>
                      <a:gdLst>
                        <a:gd name="connsiteX0" fmla="*/ 882 w 115392"/>
                        <a:gd name="connsiteY0" fmla="*/ 970 h 317009"/>
                        <a:gd name="connsiteX1" fmla="*/ 1740 w 115392"/>
                        <a:gd name="connsiteY1" fmla="*/ 14019 h 317009"/>
                        <a:gd name="connsiteX2" fmla="*/ 5645 w 115392"/>
                        <a:gd name="connsiteY2" fmla="*/ 27545 h 317009"/>
                        <a:gd name="connsiteX3" fmla="*/ 12598 w 115392"/>
                        <a:gd name="connsiteY3" fmla="*/ 63359 h 317009"/>
                        <a:gd name="connsiteX4" fmla="*/ 15932 w 115392"/>
                        <a:gd name="connsiteY4" fmla="*/ 114222 h 317009"/>
                        <a:gd name="connsiteX5" fmla="*/ 9550 w 115392"/>
                        <a:gd name="connsiteY5" fmla="*/ 172325 h 317009"/>
                        <a:gd name="connsiteX6" fmla="*/ 9264 w 115392"/>
                        <a:gd name="connsiteY6" fmla="*/ 190708 h 317009"/>
                        <a:gd name="connsiteX7" fmla="*/ 9931 w 115392"/>
                        <a:gd name="connsiteY7" fmla="*/ 206615 h 317009"/>
                        <a:gd name="connsiteX8" fmla="*/ 14884 w 115392"/>
                        <a:gd name="connsiteY8" fmla="*/ 232618 h 317009"/>
                        <a:gd name="connsiteX9" fmla="*/ 22885 w 115392"/>
                        <a:gd name="connsiteY9" fmla="*/ 254525 h 317009"/>
                        <a:gd name="connsiteX10" fmla="*/ 31172 w 115392"/>
                        <a:gd name="connsiteY10" fmla="*/ 276052 h 317009"/>
                        <a:gd name="connsiteX11" fmla="*/ 27266 w 115392"/>
                        <a:gd name="connsiteY11" fmla="*/ 252049 h 317009"/>
                        <a:gd name="connsiteX12" fmla="*/ 24504 w 115392"/>
                        <a:gd name="connsiteY12" fmla="*/ 234047 h 317009"/>
                        <a:gd name="connsiteX13" fmla="*/ 24790 w 115392"/>
                        <a:gd name="connsiteY13" fmla="*/ 204233 h 317009"/>
                        <a:gd name="connsiteX14" fmla="*/ 31553 w 115392"/>
                        <a:gd name="connsiteY14" fmla="*/ 162800 h 317009"/>
                        <a:gd name="connsiteX15" fmla="*/ 36220 w 115392"/>
                        <a:gd name="connsiteY15" fmla="*/ 82694 h 317009"/>
                        <a:gd name="connsiteX16" fmla="*/ 91560 w 115392"/>
                        <a:gd name="connsiteY16" fmla="*/ 215568 h 317009"/>
                        <a:gd name="connsiteX17" fmla="*/ 90417 w 115392"/>
                        <a:gd name="connsiteY17" fmla="*/ 273480 h 317009"/>
                        <a:gd name="connsiteX18" fmla="*/ 82321 w 115392"/>
                        <a:gd name="connsiteY18" fmla="*/ 297293 h 317009"/>
                        <a:gd name="connsiteX19" fmla="*/ 68796 w 115392"/>
                        <a:gd name="connsiteY19" fmla="*/ 317009 h 317009"/>
                        <a:gd name="connsiteX20" fmla="*/ 105276 w 115392"/>
                        <a:gd name="connsiteY20" fmla="*/ 277957 h 317009"/>
                        <a:gd name="connsiteX21" fmla="*/ 115087 w 115392"/>
                        <a:gd name="connsiteY21" fmla="*/ 233285 h 317009"/>
                        <a:gd name="connsiteX22" fmla="*/ 107943 w 115392"/>
                        <a:gd name="connsiteY22" fmla="*/ 169658 h 317009"/>
                        <a:gd name="connsiteX23" fmla="*/ 61557 w 115392"/>
                        <a:gd name="connsiteY23" fmla="*/ 67835 h 317009"/>
                        <a:gd name="connsiteX24" fmla="*/ 46888 w 115392"/>
                        <a:gd name="connsiteY24" fmla="*/ 45928 h 317009"/>
                        <a:gd name="connsiteX25" fmla="*/ 33077 w 115392"/>
                        <a:gd name="connsiteY25" fmla="*/ 28021 h 317009"/>
                        <a:gd name="connsiteX26" fmla="*/ 14694 w 115392"/>
                        <a:gd name="connsiteY26" fmla="*/ 6875 h 317009"/>
                        <a:gd name="connsiteX27" fmla="*/ 882 w 115392"/>
                        <a:gd name="connsiteY27" fmla="*/ 970 h 31700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</a:cxnLst>
                      <a:rect l="l" t="t" r="r" b="b"/>
                      <a:pathLst>
                        <a:path w="115392" h="317009">
                          <a:moveTo>
                            <a:pt x="882" y="970"/>
                          </a:moveTo>
                          <a:cubicBezTo>
                            <a:pt x="-451" y="2303"/>
                            <a:pt x="-356" y="2303"/>
                            <a:pt x="1740" y="14019"/>
                          </a:cubicBezTo>
                          <a:cubicBezTo>
                            <a:pt x="1740" y="14210"/>
                            <a:pt x="3168" y="18972"/>
                            <a:pt x="5645" y="27545"/>
                          </a:cubicBezTo>
                          <a:cubicBezTo>
                            <a:pt x="7645" y="36212"/>
                            <a:pt x="10312" y="48690"/>
                            <a:pt x="12598" y="63359"/>
                          </a:cubicBezTo>
                          <a:cubicBezTo>
                            <a:pt x="14694" y="78218"/>
                            <a:pt x="15932" y="95744"/>
                            <a:pt x="15932" y="114222"/>
                          </a:cubicBezTo>
                          <a:cubicBezTo>
                            <a:pt x="15360" y="132986"/>
                            <a:pt x="13932" y="152513"/>
                            <a:pt x="9550" y="172325"/>
                          </a:cubicBezTo>
                          <a:cubicBezTo>
                            <a:pt x="9169" y="178992"/>
                            <a:pt x="9074" y="185088"/>
                            <a:pt x="9264" y="190708"/>
                          </a:cubicBezTo>
                          <a:cubicBezTo>
                            <a:pt x="9169" y="196423"/>
                            <a:pt x="9455" y="201757"/>
                            <a:pt x="9931" y="206615"/>
                          </a:cubicBezTo>
                          <a:cubicBezTo>
                            <a:pt x="10883" y="216425"/>
                            <a:pt x="12884" y="224712"/>
                            <a:pt x="14884" y="232618"/>
                          </a:cubicBezTo>
                          <a:cubicBezTo>
                            <a:pt x="16979" y="240428"/>
                            <a:pt x="20028" y="247477"/>
                            <a:pt x="22885" y="254525"/>
                          </a:cubicBezTo>
                          <a:cubicBezTo>
                            <a:pt x="25552" y="261669"/>
                            <a:pt x="28505" y="268622"/>
                            <a:pt x="31172" y="276052"/>
                          </a:cubicBezTo>
                          <a:cubicBezTo>
                            <a:pt x="29648" y="266717"/>
                            <a:pt x="28409" y="258812"/>
                            <a:pt x="27266" y="252049"/>
                          </a:cubicBezTo>
                          <a:cubicBezTo>
                            <a:pt x="26124" y="245191"/>
                            <a:pt x="25076" y="239381"/>
                            <a:pt x="24504" y="234047"/>
                          </a:cubicBezTo>
                          <a:cubicBezTo>
                            <a:pt x="23361" y="223283"/>
                            <a:pt x="23552" y="214616"/>
                            <a:pt x="24790" y="204233"/>
                          </a:cubicBezTo>
                          <a:cubicBezTo>
                            <a:pt x="26028" y="193756"/>
                            <a:pt x="29076" y="181278"/>
                            <a:pt x="31553" y="162800"/>
                          </a:cubicBezTo>
                          <a:cubicBezTo>
                            <a:pt x="34315" y="144131"/>
                            <a:pt x="37363" y="119270"/>
                            <a:pt x="36220" y="82694"/>
                          </a:cubicBezTo>
                          <a:cubicBezTo>
                            <a:pt x="65748" y="125843"/>
                            <a:pt x="85655" y="173468"/>
                            <a:pt x="91560" y="215568"/>
                          </a:cubicBezTo>
                          <a:cubicBezTo>
                            <a:pt x="94323" y="236714"/>
                            <a:pt x="94513" y="256240"/>
                            <a:pt x="90417" y="273480"/>
                          </a:cubicBezTo>
                          <a:cubicBezTo>
                            <a:pt x="88512" y="282053"/>
                            <a:pt x="85941" y="290054"/>
                            <a:pt x="82321" y="297293"/>
                          </a:cubicBezTo>
                          <a:cubicBezTo>
                            <a:pt x="78606" y="304627"/>
                            <a:pt x="74129" y="311199"/>
                            <a:pt x="68796" y="317009"/>
                          </a:cubicBezTo>
                          <a:cubicBezTo>
                            <a:pt x="79940" y="313676"/>
                            <a:pt x="95370" y="301674"/>
                            <a:pt x="105276" y="277957"/>
                          </a:cubicBezTo>
                          <a:cubicBezTo>
                            <a:pt x="110134" y="266146"/>
                            <a:pt x="114325" y="251192"/>
                            <a:pt x="115087" y="233285"/>
                          </a:cubicBezTo>
                          <a:cubicBezTo>
                            <a:pt x="116230" y="215187"/>
                            <a:pt x="114230" y="193946"/>
                            <a:pt x="107943" y="169658"/>
                          </a:cubicBezTo>
                          <a:cubicBezTo>
                            <a:pt x="99657" y="137654"/>
                            <a:pt x="81273" y="98982"/>
                            <a:pt x="61557" y="67835"/>
                          </a:cubicBezTo>
                          <a:cubicBezTo>
                            <a:pt x="56508" y="60120"/>
                            <a:pt x="51555" y="52786"/>
                            <a:pt x="46888" y="45928"/>
                          </a:cubicBezTo>
                          <a:cubicBezTo>
                            <a:pt x="42125" y="39165"/>
                            <a:pt x="37268" y="33260"/>
                            <a:pt x="33077" y="28021"/>
                          </a:cubicBezTo>
                          <a:cubicBezTo>
                            <a:pt x="24695" y="17353"/>
                            <a:pt x="18027" y="9923"/>
                            <a:pt x="14694" y="6875"/>
                          </a:cubicBezTo>
                          <a:cubicBezTo>
                            <a:pt x="5740" y="-1983"/>
                            <a:pt x="2025" y="-173"/>
                            <a:pt x="882" y="970"/>
                          </a:cubicBezTo>
                          <a:close/>
                        </a:path>
                      </a:pathLst>
                    </a:custGeom>
                    <a:grpFill/>
                    <a:ln w="9525" cap="flat">
                      <a:solidFill>
                        <a:srgbClr val="C00000"/>
                      </a:solidFill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67" name="图形 4">
                    <a:extLst>
                      <a:ext uri="{FF2B5EF4-FFF2-40B4-BE49-F238E27FC236}">
                        <a16:creationId xmlns:a16="http://schemas.microsoft.com/office/drawing/2014/main" id="{215CA3F3-5B27-6C45-A798-DF3964A5FFC8}"/>
                      </a:ext>
                    </a:extLst>
                  </p:cNvPr>
                  <p:cNvGrpSpPr/>
                  <p:nvPr/>
                </p:nvGrpSpPr>
                <p:grpSpPr>
                  <a:xfrm>
                    <a:off x="5963452" y="1408100"/>
                    <a:ext cx="305717" cy="319711"/>
                    <a:chOff x="5963452" y="1408100"/>
                    <a:chExt cx="305717" cy="319711"/>
                  </a:xfrm>
                  <a:grpFill/>
                </p:grpSpPr>
                <p:sp>
                  <p:nvSpPr>
                    <p:cNvPr id="72" name="图形 4">
                      <a:extLst>
                        <a:ext uri="{FF2B5EF4-FFF2-40B4-BE49-F238E27FC236}">
                          <a16:creationId xmlns:a16="http://schemas.microsoft.com/office/drawing/2014/main" id="{AC09220B-8748-174F-8B52-A573B631363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63452" y="1621042"/>
                      <a:ext cx="233988" cy="106770"/>
                    </a:xfrm>
                    <a:custGeom>
                      <a:avLst/>
                      <a:gdLst>
                        <a:gd name="connsiteX0" fmla="*/ 135405 w 233988"/>
                        <a:gd name="connsiteY0" fmla="*/ 17 h 106770"/>
                        <a:gd name="connsiteX1" fmla="*/ 44727 w 233988"/>
                        <a:gd name="connsiteY1" fmla="*/ 20781 h 106770"/>
                        <a:gd name="connsiteX2" fmla="*/ 18723 w 233988"/>
                        <a:gd name="connsiteY2" fmla="*/ 28497 h 106770"/>
                        <a:gd name="connsiteX3" fmla="*/ 9103 w 233988"/>
                        <a:gd name="connsiteY3" fmla="*/ 31545 h 106770"/>
                        <a:gd name="connsiteX4" fmla="*/ 435 w 233988"/>
                        <a:gd name="connsiteY4" fmla="*/ 37069 h 106770"/>
                        <a:gd name="connsiteX5" fmla="*/ 5293 w 233988"/>
                        <a:gd name="connsiteY5" fmla="*/ 45546 h 106770"/>
                        <a:gd name="connsiteX6" fmla="*/ 45298 w 233988"/>
                        <a:gd name="connsiteY6" fmla="*/ 62025 h 106770"/>
                        <a:gd name="connsiteX7" fmla="*/ 105877 w 233988"/>
                        <a:gd name="connsiteY7" fmla="*/ 88695 h 106770"/>
                        <a:gd name="connsiteX8" fmla="*/ 142263 w 233988"/>
                        <a:gd name="connsiteY8" fmla="*/ 100696 h 106770"/>
                        <a:gd name="connsiteX9" fmla="*/ 176267 w 233988"/>
                        <a:gd name="connsiteY9" fmla="*/ 106316 h 106770"/>
                        <a:gd name="connsiteX10" fmla="*/ 233988 w 233988"/>
                        <a:gd name="connsiteY10" fmla="*/ 95838 h 106770"/>
                        <a:gd name="connsiteX11" fmla="*/ 189411 w 233988"/>
                        <a:gd name="connsiteY11" fmla="*/ 93362 h 106770"/>
                        <a:gd name="connsiteX12" fmla="*/ 145977 w 233988"/>
                        <a:gd name="connsiteY12" fmla="*/ 78979 h 106770"/>
                        <a:gd name="connsiteX13" fmla="*/ 58347 w 233988"/>
                        <a:gd name="connsiteY13" fmla="*/ 35926 h 106770"/>
                        <a:gd name="connsiteX14" fmla="*/ 94828 w 233988"/>
                        <a:gd name="connsiteY14" fmla="*/ 26211 h 106770"/>
                        <a:gd name="connsiteX15" fmla="*/ 123117 w 233988"/>
                        <a:gd name="connsiteY15" fmla="*/ 20686 h 106770"/>
                        <a:gd name="connsiteX16" fmla="*/ 160836 w 233988"/>
                        <a:gd name="connsiteY16" fmla="*/ 17543 h 106770"/>
                        <a:gd name="connsiteX17" fmla="*/ 187697 w 233988"/>
                        <a:gd name="connsiteY17" fmla="*/ 23734 h 106770"/>
                        <a:gd name="connsiteX18" fmla="*/ 202746 w 233988"/>
                        <a:gd name="connsiteY18" fmla="*/ 31926 h 106770"/>
                        <a:gd name="connsiteX19" fmla="*/ 222177 w 233988"/>
                        <a:gd name="connsiteY19" fmla="*/ 44975 h 106770"/>
                        <a:gd name="connsiteX20" fmla="*/ 214652 w 233988"/>
                        <a:gd name="connsiteY20" fmla="*/ 36688 h 106770"/>
                        <a:gd name="connsiteX21" fmla="*/ 206842 w 233988"/>
                        <a:gd name="connsiteY21" fmla="*/ 28878 h 106770"/>
                        <a:gd name="connsiteX22" fmla="*/ 189602 w 233988"/>
                        <a:gd name="connsiteY22" fmla="*/ 14495 h 106770"/>
                        <a:gd name="connsiteX23" fmla="*/ 166837 w 233988"/>
                        <a:gd name="connsiteY23" fmla="*/ 3922 h 106770"/>
                        <a:gd name="connsiteX24" fmla="*/ 135405 w 233988"/>
                        <a:gd name="connsiteY24" fmla="*/ 17 h 10677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</a:cxnLst>
                      <a:rect l="l" t="t" r="r" b="b"/>
                      <a:pathLst>
                        <a:path w="233988" h="106770">
                          <a:moveTo>
                            <a:pt x="135405" y="17"/>
                          </a:moveTo>
                          <a:cubicBezTo>
                            <a:pt x="98257" y="7065"/>
                            <a:pt x="67206" y="14019"/>
                            <a:pt x="44727" y="20781"/>
                          </a:cubicBezTo>
                          <a:cubicBezTo>
                            <a:pt x="33677" y="23829"/>
                            <a:pt x="25010" y="26306"/>
                            <a:pt x="18723" y="28497"/>
                          </a:cubicBezTo>
                          <a:cubicBezTo>
                            <a:pt x="12627" y="30402"/>
                            <a:pt x="9198" y="31449"/>
                            <a:pt x="9103" y="31545"/>
                          </a:cubicBezTo>
                          <a:cubicBezTo>
                            <a:pt x="1102" y="35259"/>
                            <a:pt x="1197" y="35259"/>
                            <a:pt x="435" y="37069"/>
                          </a:cubicBezTo>
                          <a:cubicBezTo>
                            <a:pt x="-232" y="38593"/>
                            <a:pt x="-994" y="42498"/>
                            <a:pt x="5293" y="45546"/>
                          </a:cubicBezTo>
                          <a:cubicBezTo>
                            <a:pt x="9960" y="47642"/>
                            <a:pt x="26153" y="53738"/>
                            <a:pt x="45298" y="62025"/>
                          </a:cubicBezTo>
                          <a:cubicBezTo>
                            <a:pt x="64824" y="69835"/>
                            <a:pt x="86732" y="80694"/>
                            <a:pt x="105877" y="88695"/>
                          </a:cubicBezTo>
                          <a:cubicBezTo>
                            <a:pt x="118545" y="93552"/>
                            <a:pt x="130261" y="98029"/>
                            <a:pt x="142263" y="100696"/>
                          </a:cubicBezTo>
                          <a:cubicBezTo>
                            <a:pt x="153788" y="103839"/>
                            <a:pt x="165218" y="105744"/>
                            <a:pt x="176267" y="106316"/>
                          </a:cubicBezTo>
                          <a:cubicBezTo>
                            <a:pt x="197698" y="108126"/>
                            <a:pt x="218272" y="104506"/>
                            <a:pt x="233988" y="95838"/>
                          </a:cubicBezTo>
                          <a:cubicBezTo>
                            <a:pt x="218843" y="97839"/>
                            <a:pt x="203699" y="96791"/>
                            <a:pt x="189411" y="93362"/>
                          </a:cubicBezTo>
                          <a:cubicBezTo>
                            <a:pt x="174457" y="90504"/>
                            <a:pt x="160551" y="84980"/>
                            <a:pt x="145977" y="78979"/>
                          </a:cubicBezTo>
                          <a:cubicBezTo>
                            <a:pt x="117307" y="66692"/>
                            <a:pt x="88542" y="50595"/>
                            <a:pt x="58347" y="35926"/>
                          </a:cubicBezTo>
                          <a:cubicBezTo>
                            <a:pt x="71873" y="31830"/>
                            <a:pt x="84255" y="28306"/>
                            <a:pt x="94828" y="26211"/>
                          </a:cubicBezTo>
                          <a:cubicBezTo>
                            <a:pt x="105401" y="23925"/>
                            <a:pt x="115116" y="21734"/>
                            <a:pt x="123117" y="20686"/>
                          </a:cubicBezTo>
                          <a:cubicBezTo>
                            <a:pt x="139214" y="18400"/>
                            <a:pt x="151311" y="16971"/>
                            <a:pt x="160836" y="17543"/>
                          </a:cubicBezTo>
                          <a:cubicBezTo>
                            <a:pt x="170456" y="18114"/>
                            <a:pt x="178362" y="19829"/>
                            <a:pt x="187697" y="23734"/>
                          </a:cubicBezTo>
                          <a:cubicBezTo>
                            <a:pt x="192173" y="25925"/>
                            <a:pt x="197031" y="28592"/>
                            <a:pt x="202746" y="31926"/>
                          </a:cubicBezTo>
                          <a:cubicBezTo>
                            <a:pt x="208461" y="35259"/>
                            <a:pt x="214938" y="39450"/>
                            <a:pt x="222177" y="44975"/>
                          </a:cubicBezTo>
                          <a:cubicBezTo>
                            <a:pt x="219606" y="42213"/>
                            <a:pt x="217129" y="39450"/>
                            <a:pt x="214652" y="36688"/>
                          </a:cubicBezTo>
                          <a:lnTo>
                            <a:pt x="206842" y="28878"/>
                          </a:lnTo>
                          <a:cubicBezTo>
                            <a:pt x="201508" y="23829"/>
                            <a:pt x="196269" y="18591"/>
                            <a:pt x="189602" y="14495"/>
                          </a:cubicBezTo>
                          <a:cubicBezTo>
                            <a:pt x="183030" y="10304"/>
                            <a:pt x="175600" y="6684"/>
                            <a:pt x="166837" y="3922"/>
                          </a:cubicBezTo>
                          <a:cubicBezTo>
                            <a:pt x="157884" y="1255"/>
                            <a:pt x="147406" y="-174"/>
                            <a:pt x="135405" y="17"/>
                          </a:cubicBezTo>
                          <a:close/>
                        </a:path>
                      </a:pathLst>
                    </a:custGeom>
                    <a:grpFill/>
                    <a:ln w="9525" cap="flat">
                      <a:solidFill>
                        <a:srgbClr val="C00000"/>
                      </a:solidFill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p:txBody>
                </p:sp>
                <p:sp>
                  <p:nvSpPr>
                    <p:cNvPr id="73" name="图形 4">
                      <a:extLst>
                        <a:ext uri="{FF2B5EF4-FFF2-40B4-BE49-F238E27FC236}">
                          <a16:creationId xmlns:a16="http://schemas.microsoft.com/office/drawing/2014/main" id="{F2D9EAEC-6A33-5449-A582-C949C4046F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65858" y="1408100"/>
                      <a:ext cx="203311" cy="272204"/>
                    </a:xfrm>
                    <a:custGeom>
                      <a:avLst/>
                      <a:gdLst>
                        <a:gd name="connsiteX0" fmla="*/ 327 w 203311"/>
                        <a:gd name="connsiteY0" fmla="*/ 2456 h 272204"/>
                        <a:gd name="connsiteX1" fmla="*/ 5947 w 203311"/>
                        <a:gd name="connsiteY1" fmla="*/ 14267 h 272204"/>
                        <a:gd name="connsiteX2" fmla="*/ 14615 w 203311"/>
                        <a:gd name="connsiteY2" fmla="*/ 25316 h 272204"/>
                        <a:gd name="connsiteX3" fmla="*/ 34713 w 203311"/>
                        <a:gd name="connsiteY3" fmla="*/ 55510 h 272204"/>
                        <a:gd name="connsiteX4" fmla="*/ 74432 w 203311"/>
                        <a:gd name="connsiteY4" fmla="*/ 157047 h 272204"/>
                        <a:gd name="connsiteX5" fmla="*/ 87862 w 203311"/>
                        <a:gd name="connsiteY5" fmla="*/ 188765 h 272204"/>
                        <a:gd name="connsiteX6" fmla="*/ 102054 w 203311"/>
                        <a:gd name="connsiteY6" fmla="*/ 211339 h 272204"/>
                        <a:gd name="connsiteX7" fmla="*/ 117294 w 203311"/>
                        <a:gd name="connsiteY7" fmla="*/ 229056 h 272204"/>
                        <a:gd name="connsiteX8" fmla="*/ 125200 w 203311"/>
                        <a:gd name="connsiteY8" fmla="*/ 237343 h 272204"/>
                        <a:gd name="connsiteX9" fmla="*/ 132630 w 203311"/>
                        <a:gd name="connsiteY9" fmla="*/ 246296 h 272204"/>
                        <a:gd name="connsiteX10" fmla="*/ 120438 w 203311"/>
                        <a:gd name="connsiteY10" fmla="*/ 225151 h 272204"/>
                        <a:gd name="connsiteX11" fmla="*/ 111484 w 203311"/>
                        <a:gd name="connsiteY11" fmla="*/ 209053 h 272204"/>
                        <a:gd name="connsiteX12" fmla="*/ 100530 w 203311"/>
                        <a:gd name="connsiteY12" fmla="*/ 181240 h 272204"/>
                        <a:gd name="connsiteX13" fmla="*/ 90910 w 203311"/>
                        <a:gd name="connsiteY13" fmla="*/ 139997 h 272204"/>
                        <a:gd name="connsiteX14" fmla="*/ 81290 w 203311"/>
                        <a:gd name="connsiteY14" fmla="*/ 107707 h 272204"/>
                        <a:gd name="connsiteX15" fmla="*/ 63859 w 203311"/>
                        <a:gd name="connsiteY15" fmla="*/ 63988 h 272204"/>
                        <a:gd name="connsiteX16" fmla="*/ 167205 w 203311"/>
                        <a:gd name="connsiteY16" fmla="*/ 167905 h 272204"/>
                        <a:gd name="connsiteX17" fmla="*/ 187684 w 203311"/>
                        <a:gd name="connsiteY17" fmla="*/ 223436 h 272204"/>
                        <a:gd name="connsiteX18" fmla="*/ 182350 w 203311"/>
                        <a:gd name="connsiteY18" fmla="*/ 272204 h 272204"/>
                        <a:gd name="connsiteX19" fmla="*/ 203210 w 203311"/>
                        <a:gd name="connsiteY19" fmla="*/ 222865 h 272204"/>
                        <a:gd name="connsiteX20" fmla="*/ 164824 w 203311"/>
                        <a:gd name="connsiteY20" fmla="*/ 118375 h 272204"/>
                        <a:gd name="connsiteX21" fmla="*/ 147489 w 203311"/>
                        <a:gd name="connsiteY21" fmla="*/ 97611 h 272204"/>
                        <a:gd name="connsiteX22" fmla="*/ 127010 w 203311"/>
                        <a:gd name="connsiteY22" fmla="*/ 76942 h 272204"/>
                        <a:gd name="connsiteX23" fmla="*/ 104436 w 203311"/>
                        <a:gd name="connsiteY23" fmla="*/ 57606 h 272204"/>
                        <a:gd name="connsiteX24" fmla="*/ 81290 w 203311"/>
                        <a:gd name="connsiteY24" fmla="*/ 40461 h 272204"/>
                        <a:gd name="connsiteX25" fmla="*/ 14805 w 203311"/>
                        <a:gd name="connsiteY25" fmla="*/ 2456 h 272204"/>
                        <a:gd name="connsiteX26" fmla="*/ 327 w 203311"/>
                        <a:gd name="connsiteY26" fmla="*/ 2456 h 27220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</a:cxnLst>
                      <a:rect l="l" t="t" r="r" b="b"/>
                      <a:pathLst>
                        <a:path w="203311" h="272204">
                          <a:moveTo>
                            <a:pt x="327" y="2456"/>
                          </a:moveTo>
                          <a:cubicBezTo>
                            <a:pt x="-435" y="4171"/>
                            <a:pt x="-339" y="4171"/>
                            <a:pt x="5947" y="14267"/>
                          </a:cubicBezTo>
                          <a:cubicBezTo>
                            <a:pt x="6042" y="14362"/>
                            <a:pt x="9090" y="18363"/>
                            <a:pt x="14615" y="25316"/>
                          </a:cubicBezTo>
                          <a:cubicBezTo>
                            <a:pt x="19949" y="32079"/>
                            <a:pt x="27093" y="42652"/>
                            <a:pt x="34713" y="55510"/>
                          </a:cubicBezTo>
                          <a:cubicBezTo>
                            <a:pt x="50334" y="80752"/>
                            <a:pt x="66621" y="117994"/>
                            <a:pt x="74432" y="157047"/>
                          </a:cubicBezTo>
                          <a:cubicBezTo>
                            <a:pt x="78718" y="170001"/>
                            <a:pt x="83100" y="180193"/>
                            <a:pt x="87862" y="188765"/>
                          </a:cubicBezTo>
                          <a:cubicBezTo>
                            <a:pt x="92244" y="197719"/>
                            <a:pt x="97006" y="204958"/>
                            <a:pt x="102054" y="211339"/>
                          </a:cubicBezTo>
                          <a:cubicBezTo>
                            <a:pt x="107198" y="217626"/>
                            <a:pt x="111960" y="223627"/>
                            <a:pt x="117294" y="229056"/>
                          </a:cubicBezTo>
                          <a:lnTo>
                            <a:pt x="125200" y="237343"/>
                          </a:lnTo>
                          <a:cubicBezTo>
                            <a:pt x="127677" y="240295"/>
                            <a:pt x="130153" y="243248"/>
                            <a:pt x="132630" y="246296"/>
                          </a:cubicBezTo>
                          <a:cubicBezTo>
                            <a:pt x="128153" y="237914"/>
                            <a:pt x="124057" y="231056"/>
                            <a:pt x="120438" y="225151"/>
                          </a:cubicBezTo>
                          <a:cubicBezTo>
                            <a:pt x="116818" y="219150"/>
                            <a:pt x="113961" y="213911"/>
                            <a:pt x="111484" y="209053"/>
                          </a:cubicBezTo>
                          <a:cubicBezTo>
                            <a:pt x="106246" y="199624"/>
                            <a:pt x="103102" y="191623"/>
                            <a:pt x="100530" y="181240"/>
                          </a:cubicBezTo>
                          <a:cubicBezTo>
                            <a:pt x="98054" y="170763"/>
                            <a:pt x="95196" y="158285"/>
                            <a:pt x="90910" y="139997"/>
                          </a:cubicBezTo>
                          <a:cubicBezTo>
                            <a:pt x="88719" y="130567"/>
                            <a:pt x="85481" y="120376"/>
                            <a:pt x="81290" y="107707"/>
                          </a:cubicBezTo>
                          <a:cubicBezTo>
                            <a:pt x="77194" y="94849"/>
                            <a:pt x="71479" y="80752"/>
                            <a:pt x="63859" y="63988"/>
                          </a:cubicBezTo>
                          <a:cubicBezTo>
                            <a:pt x="107960" y="92372"/>
                            <a:pt x="145774" y="129901"/>
                            <a:pt x="167205" y="167905"/>
                          </a:cubicBezTo>
                          <a:cubicBezTo>
                            <a:pt x="178255" y="186670"/>
                            <a:pt x="184731" y="206005"/>
                            <a:pt x="187684" y="223436"/>
                          </a:cubicBezTo>
                          <a:cubicBezTo>
                            <a:pt x="189970" y="241438"/>
                            <a:pt x="188542" y="257726"/>
                            <a:pt x="182350" y="272204"/>
                          </a:cubicBezTo>
                          <a:cubicBezTo>
                            <a:pt x="192066" y="265156"/>
                            <a:pt x="201972" y="249154"/>
                            <a:pt x="203210" y="222865"/>
                          </a:cubicBezTo>
                          <a:cubicBezTo>
                            <a:pt x="204353" y="196861"/>
                            <a:pt x="196066" y="160000"/>
                            <a:pt x="164824" y="118375"/>
                          </a:cubicBezTo>
                          <a:cubicBezTo>
                            <a:pt x="159776" y="111422"/>
                            <a:pt x="154061" y="104374"/>
                            <a:pt x="147489" y="97611"/>
                          </a:cubicBezTo>
                          <a:cubicBezTo>
                            <a:pt x="141012" y="90753"/>
                            <a:pt x="134344" y="83514"/>
                            <a:pt x="127010" y="76942"/>
                          </a:cubicBezTo>
                          <a:cubicBezTo>
                            <a:pt x="119676" y="70369"/>
                            <a:pt x="112056" y="63892"/>
                            <a:pt x="104436" y="57606"/>
                          </a:cubicBezTo>
                          <a:cubicBezTo>
                            <a:pt x="96911" y="51224"/>
                            <a:pt x="88815" y="45985"/>
                            <a:pt x="81290" y="40461"/>
                          </a:cubicBezTo>
                          <a:cubicBezTo>
                            <a:pt x="50810" y="19030"/>
                            <a:pt x="22997" y="5695"/>
                            <a:pt x="14805" y="2456"/>
                          </a:cubicBezTo>
                          <a:cubicBezTo>
                            <a:pt x="3661" y="-2211"/>
                            <a:pt x="994" y="932"/>
                            <a:pt x="327" y="2456"/>
                          </a:cubicBezTo>
                          <a:close/>
                        </a:path>
                      </a:pathLst>
                    </a:custGeom>
                    <a:grpFill/>
                    <a:ln w="9525" cap="flat">
                      <a:solidFill>
                        <a:srgbClr val="C00000"/>
                      </a:solidFill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68" name="图形 4">
                    <a:extLst>
                      <a:ext uri="{FF2B5EF4-FFF2-40B4-BE49-F238E27FC236}">
                        <a16:creationId xmlns:a16="http://schemas.microsoft.com/office/drawing/2014/main" id="{CF251B45-6CD3-644A-A1FC-F27B175E38EC}"/>
                      </a:ext>
                    </a:extLst>
                  </p:cNvPr>
                  <p:cNvGrpSpPr/>
                  <p:nvPr/>
                </p:nvGrpSpPr>
                <p:grpSpPr>
                  <a:xfrm>
                    <a:off x="5811878" y="1369792"/>
                    <a:ext cx="305286" cy="267745"/>
                    <a:chOff x="5811878" y="1369792"/>
                    <a:chExt cx="305286" cy="267745"/>
                  </a:xfrm>
                  <a:grpFill/>
                </p:grpSpPr>
                <p:sp>
                  <p:nvSpPr>
                    <p:cNvPr id="70" name="图形 4">
                      <a:extLst>
                        <a:ext uri="{FF2B5EF4-FFF2-40B4-BE49-F238E27FC236}">
                          <a16:creationId xmlns:a16="http://schemas.microsoft.com/office/drawing/2014/main" id="{90F4299A-7677-1745-A0A4-9E75A9810B1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11878" y="1540470"/>
                      <a:ext cx="258498" cy="97067"/>
                    </a:xfrm>
                    <a:custGeom>
                      <a:avLst/>
                      <a:gdLst>
                        <a:gd name="connsiteX0" fmla="*/ 8944 w 258498"/>
                        <a:gd name="connsiteY0" fmla="*/ 58872 h 97067"/>
                        <a:gd name="connsiteX1" fmla="*/ 181 w 258498"/>
                        <a:gd name="connsiteY1" fmla="*/ 65825 h 97067"/>
                        <a:gd name="connsiteX2" fmla="*/ 7325 w 258498"/>
                        <a:gd name="connsiteY2" fmla="*/ 73255 h 97067"/>
                        <a:gd name="connsiteX3" fmla="*/ 25041 w 258498"/>
                        <a:gd name="connsiteY3" fmla="*/ 76303 h 97067"/>
                        <a:gd name="connsiteX4" fmla="*/ 55902 w 258498"/>
                        <a:gd name="connsiteY4" fmla="*/ 81637 h 97067"/>
                        <a:gd name="connsiteX5" fmla="*/ 127435 w 258498"/>
                        <a:gd name="connsiteY5" fmla="*/ 94210 h 97067"/>
                        <a:gd name="connsiteX6" fmla="*/ 167249 w 258498"/>
                        <a:gd name="connsiteY6" fmla="*/ 97067 h 97067"/>
                        <a:gd name="connsiteX7" fmla="*/ 185537 w 258498"/>
                        <a:gd name="connsiteY7" fmla="*/ 96020 h 97067"/>
                        <a:gd name="connsiteX8" fmla="*/ 202492 w 258498"/>
                        <a:gd name="connsiteY8" fmla="*/ 93829 h 97067"/>
                        <a:gd name="connsiteX9" fmla="*/ 233162 w 258498"/>
                        <a:gd name="connsiteY9" fmla="*/ 84875 h 97067"/>
                        <a:gd name="connsiteX10" fmla="*/ 258499 w 258498"/>
                        <a:gd name="connsiteY10" fmla="*/ 70112 h 97067"/>
                        <a:gd name="connsiteX11" fmla="*/ 166106 w 258498"/>
                        <a:gd name="connsiteY11" fmla="*/ 75255 h 97067"/>
                        <a:gd name="connsiteX12" fmla="*/ 64379 w 258498"/>
                        <a:gd name="connsiteY12" fmla="*/ 53729 h 97067"/>
                        <a:gd name="connsiteX13" fmla="*/ 84001 w 258498"/>
                        <a:gd name="connsiteY13" fmla="*/ 44299 h 97067"/>
                        <a:gd name="connsiteX14" fmla="*/ 101336 w 258498"/>
                        <a:gd name="connsiteY14" fmla="*/ 36774 h 97067"/>
                        <a:gd name="connsiteX15" fmla="*/ 130007 w 258498"/>
                        <a:gd name="connsiteY15" fmla="*/ 25439 h 97067"/>
                        <a:gd name="connsiteX16" fmla="*/ 168678 w 258498"/>
                        <a:gd name="connsiteY16" fmla="*/ 14200 h 97067"/>
                        <a:gd name="connsiteX17" fmla="*/ 197634 w 258498"/>
                        <a:gd name="connsiteY17" fmla="*/ 14105 h 97067"/>
                        <a:gd name="connsiteX18" fmla="*/ 237068 w 258498"/>
                        <a:gd name="connsiteY18" fmla="*/ 26106 h 97067"/>
                        <a:gd name="connsiteX19" fmla="*/ 198110 w 258498"/>
                        <a:gd name="connsiteY19" fmla="*/ 4961 h 97067"/>
                        <a:gd name="connsiteX20" fmla="*/ 139151 w 258498"/>
                        <a:gd name="connsiteY20" fmla="*/ 3532 h 97067"/>
                        <a:gd name="connsiteX21" fmla="*/ 125435 w 258498"/>
                        <a:gd name="connsiteY21" fmla="*/ 8580 h 97067"/>
                        <a:gd name="connsiteX22" fmla="*/ 112100 w 258498"/>
                        <a:gd name="connsiteY22" fmla="*/ 14009 h 97067"/>
                        <a:gd name="connsiteX23" fmla="*/ 87430 w 258498"/>
                        <a:gd name="connsiteY23" fmla="*/ 24011 h 97067"/>
                        <a:gd name="connsiteX24" fmla="*/ 46472 w 258498"/>
                        <a:gd name="connsiteY24" fmla="*/ 41918 h 97067"/>
                        <a:gd name="connsiteX25" fmla="*/ 19231 w 258498"/>
                        <a:gd name="connsiteY25" fmla="*/ 54300 h 97067"/>
                        <a:gd name="connsiteX26" fmla="*/ 8944 w 258498"/>
                        <a:gd name="connsiteY26" fmla="*/ 58872 h 9706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</a:cxnLst>
                      <a:rect l="l" t="t" r="r" b="b"/>
                      <a:pathLst>
                        <a:path w="258498" h="97067">
                          <a:moveTo>
                            <a:pt x="8944" y="58872"/>
                          </a:moveTo>
                          <a:cubicBezTo>
                            <a:pt x="657" y="64016"/>
                            <a:pt x="657" y="64016"/>
                            <a:pt x="181" y="65825"/>
                          </a:cubicBezTo>
                          <a:cubicBezTo>
                            <a:pt x="-295" y="67445"/>
                            <a:pt x="-391" y="71350"/>
                            <a:pt x="7325" y="73255"/>
                          </a:cubicBezTo>
                          <a:cubicBezTo>
                            <a:pt x="10087" y="74017"/>
                            <a:pt x="16564" y="74779"/>
                            <a:pt x="25041" y="76303"/>
                          </a:cubicBezTo>
                          <a:cubicBezTo>
                            <a:pt x="33423" y="78113"/>
                            <a:pt x="44377" y="79446"/>
                            <a:pt x="55902" y="81637"/>
                          </a:cubicBezTo>
                          <a:cubicBezTo>
                            <a:pt x="79238" y="85637"/>
                            <a:pt x="105527" y="91352"/>
                            <a:pt x="127435" y="94210"/>
                          </a:cubicBezTo>
                          <a:cubicBezTo>
                            <a:pt x="141341" y="96591"/>
                            <a:pt x="154962" y="96782"/>
                            <a:pt x="167249" y="97067"/>
                          </a:cubicBezTo>
                          <a:cubicBezTo>
                            <a:pt x="173441" y="97067"/>
                            <a:pt x="179632" y="96591"/>
                            <a:pt x="185537" y="96020"/>
                          </a:cubicBezTo>
                          <a:cubicBezTo>
                            <a:pt x="191348" y="95639"/>
                            <a:pt x="196967" y="94877"/>
                            <a:pt x="202492" y="93829"/>
                          </a:cubicBezTo>
                          <a:cubicBezTo>
                            <a:pt x="213636" y="91543"/>
                            <a:pt x="223828" y="88781"/>
                            <a:pt x="233162" y="84875"/>
                          </a:cubicBezTo>
                          <a:cubicBezTo>
                            <a:pt x="242592" y="80970"/>
                            <a:pt x="251165" y="76017"/>
                            <a:pt x="258499" y="70112"/>
                          </a:cubicBezTo>
                          <a:cubicBezTo>
                            <a:pt x="228019" y="80875"/>
                            <a:pt x="198015" y="79922"/>
                            <a:pt x="166106" y="75255"/>
                          </a:cubicBezTo>
                          <a:cubicBezTo>
                            <a:pt x="134198" y="70683"/>
                            <a:pt x="100193" y="61825"/>
                            <a:pt x="64379" y="53729"/>
                          </a:cubicBezTo>
                          <a:cubicBezTo>
                            <a:pt x="71428" y="50395"/>
                            <a:pt x="77905" y="47252"/>
                            <a:pt x="84001" y="44299"/>
                          </a:cubicBezTo>
                          <a:cubicBezTo>
                            <a:pt x="90192" y="41346"/>
                            <a:pt x="95907" y="39155"/>
                            <a:pt x="101336" y="36774"/>
                          </a:cubicBezTo>
                          <a:cubicBezTo>
                            <a:pt x="112195" y="32202"/>
                            <a:pt x="121815" y="28106"/>
                            <a:pt x="130007" y="25439"/>
                          </a:cubicBezTo>
                          <a:cubicBezTo>
                            <a:pt x="146580" y="19534"/>
                            <a:pt x="158677" y="15629"/>
                            <a:pt x="168678" y="14200"/>
                          </a:cubicBezTo>
                          <a:cubicBezTo>
                            <a:pt x="178775" y="12676"/>
                            <a:pt x="187538" y="11914"/>
                            <a:pt x="197634" y="14105"/>
                          </a:cubicBezTo>
                          <a:cubicBezTo>
                            <a:pt x="207826" y="16105"/>
                            <a:pt x="220018" y="19153"/>
                            <a:pt x="237068" y="26106"/>
                          </a:cubicBezTo>
                          <a:cubicBezTo>
                            <a:pt x="224399" y="18010"/>
                            <a:pt x="212874" y="10390"/>
                            <a:pt x="198110" y="4961"/>
                          </a:cubicBezTo>
                          <a:cubicBezTo>
                            <a:pt x="183156" y="103"/>
                            <a:pt x="164678" y="-2564"/>
                            <a:pt x="139151" y="3532"/>
                          </a:cubicBezTo>
                          <a:cubicBezTo>
                            <a:pt x="134579" y="5246"/>
                            <a:pt x="130007" y="6961"/>
                            <a:pt x="125435" y="8580"/>
                          </a:cubicBezTo>
                          <a:cubicBezTo>
                            <a:pt x="120958" y="10390"/>
                            <a:pt x="116481" y="12200"/>
                            <a:pt x="112100" y="14009"/>
                          </a:cubicBezTo>
                          <a:cubicBezTo>
                            <a:pt x="103432" y="17629"/>
                            <a:pt x="95336" y="20582"/>
                            <a:pt x="87430" y="24011"/>
                          </a:cubicBezTo>
                          <a:cubicBezTo>
                            <a:pt x="71714" y="30964"/>
                            <a:pt x="58093" y="36298"/>
                            <a:pt x="46472" y="41918"/>
                          </a:cubicBezTo>
                          <a:cubicBezTo>
                            <a:pt x="34852" y="47347"/>
                            <a:pt x="25803" y="50966"/>
                            <a:pt x="19231" y="54300"/>
                          </a:cubicBezTo>
                          <a:cubicBezTo>
                            <a:pt x="12659" y="57158"/>
                            <a:pt x="9039" y="58872"/>
                            <a:pt x="8944" y="58872"/>
                          </a:cubicBezTo>
                          <a:close/>
                        </a:path>
                      </a:pathLst>
                    </a:custGeom>
                    <a:grpFill/>
                    <a:ln w="9525" cap="flat">
                      <a:solidFill>
                        <a:srgbClr val="C00000"/>
                      </a:solidFill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p:txBody>
                </p:sp>
                <p:sp>
                  <p:nvSpPr>
                    <p:cNvPr id="71" name="图形 4">
                      <a:extLst>
                        <a:ext uri="{FF2B5EF4-FFF2-40B4-BE49-F238E27FC236}">
                          <a16:creationId xmlns:a16="http://schemas.microsoft.com/office/drawing/2014/main" id="{6FC1D314-2825-224E-B353-9E22F021B96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26348" y="1369792"/>
                      <a:ext cx="290815" cy="170304"/>
                    </a:xfrm>
                    <a:custGeom>
                      <a:avLst/>
                      <a:gdLst>
                        <a:gd name="connsiteX0" fmla="*/ 93 w 290815"/>
                        <a:gd name="connsiteY0" fmla="*/ 6189 h 170304"/>
                        <a:gd name="connsiteX1" fmla="*/ 10761 w 290815"/>
                        <a:gd name="connsiteY1" fmla="*/ 14571 h 170304"/>
                        <a:gd name="connsiteX2" fmla="*/ 23334 w 290815"/>
                        <a:gd name="connsiteY2" fmla="*/ 21048 h 170304"/>
                        <a:gd name="connsiteX3" fmla="*/ 55148 w 290815"/>
                        <a:gd name="connsiteY3" fmla="*/ 40193 h 170304"/>
                        <a:gd name="connsiteX4" fmla="*/ 97629 w 290815"/>
                        <a:gd name="connsiteY4" fmla="*/ 71912 h 170304"/>
                        <a:gd name="connsiteX5" fmla="*/ 119918 w 290815"/>
                        <a:gd name="connsiteY5" fmla="*/ 92581 h 170304"/>
                        <a:gd name="connsiteX6" fmla="*/ 130872 w 290815"/>
                        <a:gd name="connsiteY6" fmla="*/ 103725 h 170304"/>
                        <a:gd name="connsiteX7" fmla="*/ 141349 w 290815"/>
                        <a:gd name="connsiteY7" fmla="*/ 116012 h 170304"/>
                        <a:gd name="connsiteX8" fmla="*/ 192784 w 290815"/>
                        <a:gd name="connsiteY8" fmla="*/ 152874 h 170304"/>
                        <a:gd name="connsiteX9" fmla="*/ 236218 w 290815"/>
                        <a:gd name="connsiteY9" fmla="*/ 170305 h 170304"/>
                        <a:gd name="connsiteX10" fmla="*/ 199071 w 290815"/>
                        <a:gd name="connsiteY10" fmla="*/ 146207 h 170304"/>
                        <a:gd name="connsiteX11" fmla="*/ 175163 w 290815"/>
                        <a:gd name="connsiteY11" fmla="*/ 125728 h 170304"/>
                        <a:gd name="connsiteX12" fmla="*/ 144969 w 290815"/>
                        <a:gd name="connsiteY12" fmla="*/ 92295 h 170304"/>
                        <a:gd name="connsiteX13" fmla="*/ 119632 w 290815"/>
                        <a:gd name="connsiteY13" fmla="*/ 67054 h 170304"/>
                        <a:gd name="connsiteX14" fmla="*/ 102678 w 290815"/>
                        <a:gd name="connsiteY14" fmla="*/ 51718 h 170304"/>
                        <a:gd name="connsiteX15" fmla="*/ 82008 w 290815"/>
                        <a:gd name="connsiteY15" fmla="*/ 35050 h 170304"/>
                        <a:gd name="connsiteX16" fmla="*/ 218692 w 290815"/>
                        <a:gd name="connsiteY16" fmla="*/ 79722 h 170304"/>
                        <a:gd name="connsiteX17" fmla="*/ 289749 w 290815"/>
                        <a:gd name="connsiteY17" fmla="*/ 169162 h 170304"/>
                        <a:gd name="connsiteX18" fmla="*/ 288415 w 290815"/>
                        <a:gd name="connsiteY18" fmla="*/ 138491 h 170304"/>
                        <a:gd name="connsiteX19" fmla="*/ 272318 w 290815"/>
                        <a:gd name="connsiteY19" fmla="*/ 103344 h 170304"/>
                        <a:gd name="connsiteX20" fmla="*/ 258030 w 290815"/>
                        <a:gd name="connsiteY20" fmla="*/ 85056 h 170304"/>
                        <a:gd name="connsiteX21" fmla="*/ 239076 w 290815"/>
                        <a:gd name="connsiteY21" fmla="*/ 67435 h 170304"/>
                        <a:gd name="connsiteX22" fmla="*/ 187641 w 290815"/>
                        <a:gd name="connsiteY22" fmla="*/ 35526 h 170304"/>
                        <a:gd name="connsiteX23" fmla="*/ 81532 w 290815"/>
                        <a:gd name="connsiteY23" fmla="*/ 5427 h 170304"/>
                        <a:gd name="connsiteX24" fmla="*/ 36288 w 290815"/>
                        <a:gd name="connsiteY24" fmla="*/ 569 h 170304"/>
                        <a:gd name="connsiteX25" fmla="*/ 10952 w 290815"/>
                        <a:gd name="connsiteY25" fmla="*/ 93 h 170304"/>
                        <a:gd name="connsiteX26" fmla="*/ 93 w 290815"/>
                        <a:gd name="connsiteY26" fmla="*/ 6189 h 17030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</a:cxnLst>
                      <a:rect l="l" t="t" r="r" b="b"/>
                      <a:pathLst>
                        <a:path w="290815" h="170304">
                          <a:moveTo>
                            <a:pt x="93" y="6189"/>
                          </a:moveTo>
                          <a:cubicBezTo>
                            <a:pt x="474" y="8094"/>
                            <a:pt x="570" y="8094"/>
                            <a:pt x="10761" y="14571"/>
                          </a:cubicBezTo>
                          <a:cubicBezTo>
                            <a:pt x="10857" y="14666"/>
                            <a:pt x="15429" y="16952"/>
                            <a:pt x="23334" y="21048"/>
                          </a:cubicBezTo>
                          <a:cubicBezTo>
                            <a:pt x="31145" y="24953"/>
                            <a:pt x="42289" y="32002"/>
                            <a:pt x="55148" y="40193"/>
                          </a:cubicBezTo>
                          <a:cubicBezTo>
                            <a:pt x="68007" y="48194"/>
                            <a:pt x="82770" y="59624"/>
                            <a:pt x="97629" y="71912"/>
                          </a:cubicBezTo>
                          <a:cubicBezTo>
                            <a:pt x="105059" y="78103"/>
                            <a:pt x="112584" y="85437"/>
                            <a:pt x="119918" y="92581"/>
                          </a:cubicBezTo>
                          <a:cubicBezTo>
                            <a:pt x="123537" y="96200"/>
                            <a:pt x="127157" y="100010"/>
                            <a:pt x="130872" y="103725"/>
                          </a:cubicBezTo>
                          <a:cubicBezTo>
                            <a:pt x="134396" y="107726"/>
                            <a:pt x="137920" y="111821"/>
                            <a:pt x="141349" y="116012"/>
                          </a:cubicBezTo>
                          <a:cubicBezTo>
                            <a:pt x="162114" y="135062"/>
                            <a:pt x="177735" y="146016"/>
                            <a:pt x="192784" y="152874"/>
                          </a:cubicBezTo>
                          <a:cubicBezTo>
                            <a:pt x="207548" y="160303"/>
                            <a:pt x="221740" y="163637"/>
                            <a:pt x="236218" y="170305"/>
                          </a:cubicBezTo>
                          <a:cubicBezTo>
                            <a:pt x="220026" y="159161"/>
                            <a:pt x="208215" y="152874"/>
                            <a:pt x="199071" y="146207"/>
                          </a:cubicBezTo>
                          <a:cubicBezTo>
                            <a:pt x="190022" y="139348"/>
                            <a:pt x="182878" y="134205"/>
                            <a:pt x="175163" y="125728"/>
                          </a:cubicBezTo>
                          <a:cubicBezTo>
                            <a:pt x="167448" y="117155"/>
                            <a:pt x="158685" y="107154"/>
                            <a:pt x="144969" y="92295"/>
                          </a:cubicBezTo>
                          <a:cubicBezTo>
                            <a:pt x="138111" y="84580"/>
                            <a:pt x="129824" y="76579"/>
                            <a:pt x="119632" y="67054"/>
                          </a:cubicBezTo>
                          <a:cubicBezTo>
                            <a:pt x="114489" y="62291"/>
                            <a:pt x="108869" y="56957"/>
                            <a:pt x="102678" y="51718"/>
                          </a:cubicBezTo>
                          <a:cubicBezTo>
                            <a:pt x="96391" y="46480"/>
                            <a:pt x="89628" y="40955"/>
                            <a:pt x="82008" y="35050"/>
                          </a:cubicBezTo>
                          <a:cubicBezTo>
                            <a:pt x="130967" y="41051"/>
                            <a:pt x="180402" y="56005"/>
                            <a:pt x="218692" y="79722"/>
                          </a:cubicBezTo>
                          <a:cubicBezTo>
                            <a:pt x="257173" y="103439"/>
                            <a:pt x="283272" y="135824"/>
                            <a:pt x="289749" y="169162"/>
                          </a:cubicBezTo>
                          <a:cubicBezTo>
                            <a:pt x="291463" y="159922"/>
                            <a:pt x="291177" y="149636"/>
                            <a:pt x="288415" y="138491"/>
                          </a:cubicBezTo>
                          <a:cubicBezTo>
                            <a:pt x="285653" y="127252"/>
                            <a:pt x="280605" y="115155"/>
                            <a:pt x="272318" y="103344"/>
                          </a:cubicBezTo>
                          <a:cubicBezTo>
                            <a:pt x="268222" y="97343"/>
                            <a:pt x="263460" y="91247"/>
                            <a:pt x="258030" y="85056"/>
                          </a:cubicBezTo>
                          <a:cubicBezTo>
                            <a:pt x="252506" y="79055"/>
                            <a:pt x="246124" y="73340"/>
                            <a:pt x="239076" y="67435"/>
                          </a:cubicBezTo>
                          <a:cubicBezTo>
                            <a:pt x="225074" y="55433"/>
                            <a:pt x="207738" y="45241"/>
                            <a:pt x="187641" y="35526"/>
                          </a:cubicBezTo>
                          <a:cubicBezTo>
                            <a:pt x="156589" y="21429"/>
                            <a:pt x="116013" y="10475"/>
                            <a:pt x="81532" y="5427"/>
                          </a:cubicBezTo>
                          <a:cubicBezTo>
                            <a:pt x="64292" y="2665"/>
                            <a:pt x="48671" y="1617"/>
                            <a:pt x="36288" y="569"/>
                          </a:cubicBezTo>
                          <a:cubicBezTo>
                            <a:pt x="24001" y="-193"/>
                            <a:pt x="14952" y="-2"/>
                            <a:pt x="10952" y="93"/>
                          </a:cubicBezTo>
                          <a:cubicBezTo>
                            <a:pt x="-2" y="569"/>
                            <a:pt x="-288" y="4570"/>
                            <a:pt x="93" y="6189"/>
                          </a:cubicBezTo>
                          <a:close/>
                        </a:path>
                      </a:pathLst>
                    </a:custGeom>
                    <a:grpFill/>
                    <a:ln w="9525" cap="flat">
                      <a:solidFill>
                        <a:srgbClr val="C00000"/>
                      </a:solidFill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p:txBody>
                </p:sp>
              </p:grpSp>
              <p:sp>
                <p:nvSpPr>
                  <p:cNvPr id="69" name="图形 4">
                    <a:extLst>
                      <a:ext uri="{FF2B5EF4-FFF2-40B4-BE49-F238E27FC236}">
                        <a16:creationId xmlns:a16="http://schemas.microsoft.com/office/drawing/2014/main" id="{23A6EDD3-473F-C54C-9D73-44F57121F994}"/>
                      </a:ext>
                    </a:extLst>
                  </p:cNvPr>
                  <p:cNvSpPr/>
                  <p:nvPr/>
                </p:nvSpPr>
                <p:spPr>
                  <a:xfrm>
                    <a:off x="5647951" y="1441492"/>
                    <a:ext cx="310888" cy="102729"/>
                  </a:xfrm>
                  <a:custGeom>
                    <a:avLst/>
                    <a:gdLst>
                      <a:gd name="connsiteX0" fmla="*/ 4850 w 310888"/>
                      <a:gd name="connsiteY0" fmla="*/ 48979 h 102729"/>
                      <a:gd name="connsiteX1" fmla="*/ 373 w 310888"/>
                      <a:gd name="connsiteY1" fmla="*/ 56313 h 102729"/>
                      <a:gd name="connsiteX2" fmla="*/ 6565 w 310888"/>
                      <a:gd name="connsiteY2" fmla="*/ 62504 h 102729"/>
                      <a:gd name="connsiteX3" fmla="*/ 27424 w 310888"/>
                      <a:gd name="connsiteY3" fmla="*/ 67838 h 102729"/>
                      <a:gd name="connsiteX4" fmla="*/ 44855 w 310888"/>
                      <a:gd name="connsiteY4" fmla="*/ 71648 h 102729"/>
                      <a:gd name="connsiteX5" fmla="*/ 65334 w 310888"/>
                      <a:gd name="connsiteY5" fmla="*/ 76601 h 102729"/>
                      <a:gd name="connsiteX6" fmla="*/ 87527 w 310888"/>
                      <a:gd name="connsiteY6" fmla="*/ 81649 h 102729"/>
                      <a:gd name="connsiteX7" fmla="*/ 110197 w 310888"/>
                      <a:gd name="connsiteY7" fmla="*/ 87174 h 102729"/>
                      <a:gd name="connsiteX8" fmla="*/ 152869 w 310888"/>
                      <a:gd name="connsiteY8" fmla="*/ 96604 h 102729"/>
                      <a:gd name="connsiteX9" fmla="*/ 239070 w 310888"/>
                      <a:gd name="connsiteY9" fmla="*/ 101176 h 102729"/>
                      <a:gd name="connsiteX10" fmla="*/ 274122 w 310888"/>
                      <a:gd name="connsiteY10" fmla="*/ 93841 h 102729"/>
                      <a:gd name="connsiteX11" fmla="*/ 305459 w 310888"/>
                      <a:gd name="connsiteY11" fmla="*/ 81745 h 102729"/>
                      <a:gd name="connsiteX12" fmla="*/ 195826 w 310888"/>
                      <a:gd name="connsiteY12" fmla="*/ 80697 h 102729"/>
                      <a:gd name="connsiteX13" fmla="*/ 80288 w 310888"/>
                      <a:gd name="connsiteY13" fmla="*/ 49264 h 102729"/>
                      <a:gd name="connsiteX14" fmla="*/ 81241 w 310888"/>
                      <a:gd name="connsiteY14" fmla="*/ 48979 h 102729"/>
                      <a:gd name="connsiteX15" fmla="*/ 80288 w 310888"/>
                      <a:gd name="connsiteY15" fmla="*/ 48788 h 102729"/>
                      <a:gd name="connsiteX16" fmla="*/ 201732 w 310888"/>
                      <a:gd name="connsiteY16" fmla="*/ 22594 h 102729"/>
                      <a:gd name="connsiteX17" fmla="*/ 310888 w 310888"/>
                      <a:gd name="connsiteY17" fmla="*/ 62885 h 102729"/>
                      <a:gd name="connsiteX18" fmla="*/ 287457 w 310888"/>
                      <a:gd name="connsiteY18" fmla="*/ 36787 h 102729"/>
                      <a:gd name="connsiteX19" fmla="*/ 254024 w 310888"/>
                      <a:gd name="connsiteY19" fmla="*/ 15641 h 102729"/>
                      <a:gd name="connsiteX20" fmla="*/ 156774 w 310888"/>
                      <a:gd name="connsiteY20" fmla="*/ 877 h 102729"/>
                      <a:gd name="connsiteX21" fmla="*/ 61810 w 310888"/>
                      <a:gd name="connsiteY21" fmla="*/ 23737 h 102729"/>
                      <a:gd name="connsiteX22" fmla="*/ 41331 w 310888"/>
                      <a:gd name="connsiteY22" fmla="*/ 31453 h 102729"/>
                      <a:gd name="connsiteX23" fmla="*/ 24376 w 310888"/>
                      <a:gd name="connsiteY23" fmla="*/ 38977 h 102729"/>
                      <a:gd name="connsiteX24" fmla="*/ 4850 w 310888"/>
                      <a:gd name="connsiteY24" fmla="*/ 48979 h 1027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</a:cxnLst>
                    <a:rect l="l" t="t" r="r" b="b"/>
                    <a:pathLst>
                      <a:path w="310888" h="102729">
                        <a:moveTo>
                          <a:pt x="4850" y="48979"/>
                        </a:moveTo>
                        <a:cubicBezTo>
                          <a:pt x="-198" y="52122"/>
                          <a:pt x="-484" y="54598"/>
                          <a:pt x="373" y="56313"/>
                        </a:cubicBezTo>
                        <a:cubicBezTo>
                          <a:pt x="-8" y="58123"/>
                          <a:pt x="945" y="60504"/>
                          <a:pt x="6565" y="62504"/>
                        </a:cubicBezTo>
                        <a:cubicBezTo>
                          <a:pt x="9517" y="63552"/>
                          <a:pt x="17042" y="65457"/>
                          <a:pt x="27424" y="67838"/>
                        </a:cubicBezTo>
                        <a:cubicBezTo>
                          <a:pt x="32568" y="68981"/>
                          <a:pt x="38473" y="70219"/>
                          <a:pt x="44855" y="71648"/>
                        </a:cubicBezTo>
                        <a:cubicBezTo>
                          <a:pt x="51237" y="73172"/>
                          <a:pt x="58095" y="74887"/>
                          <a:pt x="65334" y="76601"/>
                        </a:cubicBezTo>
                        <a:cubicBezTo>
                          <a:pt x="72478" y="78220"/>
                          <a:pt x="79907" y="79935"/>
                          <a:pt x="87527" y="81649"/>
                        </a:cubicBezTo>
                        <a:cubicBezTo>
                          <a:pt x="95052" y="83554"/>
                          <a:pt x="102672" y="85459"/>
                          <a:pt x="110197" y="87174"/>
                        </a:cubicBezTo>
                        <a:cubicBezTo>
                          <a:pt x="125341" y="90317"/>
                          <a:pt x="139915" y="94508"/>
                          <a:pt x="152869" y="96604"/>
                        </a:cubicBezTo>
                        <a:cubicBezTo>
                          <a:pt x="186492" y="103366"/>
                          <a:pt x="214305" y="103938"/>
                          <a:pt x="239070" y="101176"/>
                        </a:cubicBezTo>
                        <a:cubicBezTo>
                          <a:pt x="251452" y="99652"/>
                          <a:pt x="263168" y="96889"/>
                          <a:pt x="274122" y="93841"/>
                        </a:cubicBezTo>
                        <a:cubicBezTo>
                          <a:pt x="285076" y="90603"/>
                          <a:pt x="295648" y="86126"/>
                          <a:pt x="305459" y="81745"/>
                        </a:cubicBezTo>
                        <a:cubicBezTo>
                          <a:pt x="267645" y="88793"/>
                          <a:pt x="232593" y="87460"/>
                          <a:pt x="195826" y="80697"/>
                        </a:cubicBezTo>
                        <a:cubicBezTo>
                          <a:pt x="159155" y="74410"/>
                          <a:pt x="120865" y="62790"/>
                          <a:pt x="80288" y="49264"/>
                        </a:cubicBezTo>
                        <a:lnTo>
                          <a:pt x="81241" y="48979"/>
                        </a:lnTo>
                        <a:lnTo>
                          <a:pt x="80288" y="48788"/>
                        </a:lnTo>
                        <a:cubicBezTo>
                          <a:pt x="119341" y="31834"/>
                          <a:pt x="161155" y="21642"/>
                          <a:pt x="201732" y="22594"/>
                        </a:cubicBezTo>
                        <a:cubicBezTo>
                          <a:pt x="242118" y="23928"/>
                          <a:pt x="281075" y="36787"/>
                          <a:pt x="310888" y="62885"/>
                        </a:cubicBezTo>
                        <a:cubicBezTo>
                          <a:pt x="304792" y="53360"/>
                          <a:pt x="296887" y="44883"/>
                          <a:pt x="287457" y="36787"/>
                        </a:cubicBezTo>
                        <a:cubicBezTo>
                          <a:pt x="278027" y="28405"/>
                          <a:pt x="266883" y="21451"/>
                          <a:pt x="254024" y="15641"/>
                        </a:cubicBezTo>
                        <a:cubicBezTo>
                          <a:pt x="228307" y="3544"/>
                          <a:pt x="195445" y="-2361"/>
                          <a:pt x="156774" y="877"/>
                        </a:cubicBezTo>
                        <a:cubicBezTo>
                          <a:pt x="127056" y="3830"/>
                          <a:pt x="90861" y="12784"/>
                          <a:pt x="61810" y="23737"/>
                        </a:cubicBezTo>
                        <a:cubicBezTo>
                          <a:pt x="54571" y="26404"/>
                          <a:pt x="47713" y="29071"/>
                          <a:pt x="41331" y="31453"/>
                        </a:cubicBezTo>
                        <a:cubicBezTo>
                          <a:pt x="35140" y="34215"/>
                          <a:pt x="29425" y="36787"/>
                          <a:pt x="24376" y="38977"/>
                        </a:cubicBezTo>
                        <a:cubicBezTo>
                          <a:pt x="14470" y="43740"/>
                          <a:pt x="7517" y="47264"/>
                          <a:pt x="4850" y="48979"/>
                        </a:cubicBezTo>
                        <a:close/>
                      </a:path>
                    </a:pathLst>
                  </a:custGeom>
                  <a:grpFill/>
                  <a:ln w="9525" cap="flat">
                    <a:solidFill>
                      <a:srgbClr val="C00000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effectLst/>
                      <a:uLnTx/>
                      <a:uFillTx/>
                      <a:latin typeface="等线" panose="020F0502020204030204"/>
                      <a:ea typeface="等线" panose="02010600030101010101" pitchFamily="2" charset="-122"/>
                      <a:cs typeface="+mn-cs"/>
                    </a:endParaRPr>
                  </a:p>
                </p:txBody>
              </p:sp>
            </p:grpSp>
          </p:grp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3B0990F-BB5E-6A47-8F18-C9131A142528}"/>
                </a:ext>
              </a:extLst>
            </p:cNvPr>
            <p:cNvGrpSpPr/>
            <p:nvPr/>
          </p:nvGrpSpPr>
          <p:grpSpPr>
            <a:xfrm>
              <a:off x="3171015" y="2349867"/>
              <a:ext cx="2111937" cy="939130"/>
              <a:chOff x="-18051" y="4121185"/>
              <a:chExt cx="2111937" cy="939130"/>
            </a:xfrm>
          </p:grpSpPr>
          <p:sp>
            <p:nvSpPr>
              <p:cNvPr id="13" name="文本框 9">
                <a:extLst>
                  <a:ext uri="{FF2B5EF4-FFF2-40B4-BE49-F238E27FC236}">
                    <a16:creationId xmlns:a16="http://schemas.microsoft.com/office/drawing/2014/main" id="{276C45E0-F1C7-0D4E-9F5A-3550AC1E08C5}"/>
                  </a:ext>
                </a:extLst>
              </p:cNvPr>
              <p:cNvSpPr txBox="1"/>
              <p:nvPr/>
            </p:nvSpPr>
            <p:spPr>
              <a:xfrm>
                <a:off x="313204" y="4121185"/>
                <a:ext cx="1468672" cy="7386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zh-CN" sz="1400" b="1" dirty="0">
                    <a:solidFill>
                      <a:schemeClr val="accent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Top 100</a:t>
                </a:r>
                <a:endParaRPr lang="en-US" altLang="zh-CN" sz="1400" dirty="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China Franchise </a:t>
                </a:r>
              </a:p>
              <a:p>
                <a:pPr algn="ctr"/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Chain Companies</a:t>
                </a:r>
                <a:endParaRPr lang="zh-CN" altLang="en-US" sz="1400" dirty="0">
                  <a:latin typeface="Times New Roman" panose="02020603050405020304" pitchFamily="18" charset="0"/>
                  <a:ea typeface="+mj-ea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14" name="图形 4">
                <a:extLst>
                  <a:ext uri="{FF2B5EF4-FFF2-40B4-BE49-F238E27FC236}">
                    <a16:creationId xmlns:a16="http://schemas.microsoft.com/office/drawing/2014/main" id="{DD958CF1-4AF2-0246-AF0D-5C5201760614}"/>
                  </a:ext>
                </a:extLst>
              </p:cNvPr>
              <p:cNvGrpSpPr/>
              <p:nvPr/>
            </p:nvGrpSpPr>
            <p:grpSpPr>
              <a:xfrm rot="18746148" flipH="1">
                <a:off x="172896" y="4363937"/>
                <a:ext cx="504000" cy="885893"/>
                <a:chOff x="5647951" y="1369792"/>
                <a:chExt cx="833702" cy="1465419"/>
              </a:xfrm>
              <a:noFill/>
            </p:grpSpPr>
            <p:sp>
              <p:nvSpPr>
                <p:cNvPr id="37" name="图形 4">
                  <a:extLst>
                    <a:ext uri="{FF2B5EF4-FFF2-40B4-BE49-F238E27FC236}">
                      <a16:creationId xmlns:a16="http://schemas.microsoft.com/office/drawing/2014/main" id="{5BFFEFD9-3181-2940-A6F2-74E94ABCCBC9}"/>
                    </a:ext>
                  </a:extLst>
                </p:cNvPr>
                <p:cNvSpPr/>
                <p:nvPr/>
              </p:nvSpPr>
              <p:spPr>
                <a:xfrm>
                  <a:off x="5941218" y="2498883"/>
                  <a:ext cx="299466" cy="336327"/>
                </a:xfrm>
                <a:custGeom>
                  <a:avLst/>
                  <a:gdLst>
                    <a:gd name="connsiteX0" fmla="*/ 292703 w 299466"/>
                    <a:gd name="connsiteY0" fmla="*/ 0 h 336327"/>
                    <a:gd name="connsiteX1" fmla="*/ 259175 w 299466"/>
                    <a:gd name="connsiteY1" fmla="*/ 60293 h 336327"/>
                    <a:gd name="connsiteX2" fmla="*/ 169354 w 299466"/>
                    <a:gd name="connsiteY2" fmla="*/ 182118 h 336327"/>
                    <a:gd name="connsiteX3" fmla="*/ 57531 w 299466"/>
                    <a:gd name="connsiteY3" fmla="*/ 283083 h 336327"/>
                    <a:gd name="connsiteX4" fmla="*/ 34480 w 299466"/>
                    <a:gd name="connsiteY4" fmla="*/ 298990 h 336327"/>
                    <a:gd name="connsiteX5" fmla="*/ 16097 w 299466"/>
                    <a:gd name="connsiteY5" fmla="*/ 310229 h 336327"/>
                    <a:gd name="connsiteX6" fmla="*/ 0 w 299466"/>
                    <a:gd name="connsiteY6" fmla="*/ 319945 h 336327"/>
                    <a:gd name="connsiteX7" fmla="*/ 9430 w 299466"/>
                    <a:gd name="connsiteY7" fmla="*/ 336328 h 336327"/>
                    <a:gd name="connsiteX8" fmla="*/ 25813 w 299466"/>
                    <a:gd name="connsiteY8" fmla="*/ 325946 h 336327"/>
                    <a:gd name="connsiteX9" fmla="*/ 44482 w 299466"/>
                    <a:gd name="connsiteY9" fmla="*/ 313849 h 336327"/>
                    <a:gd name="connsiteX10" fmla="*/ 67818 w 299466"/>
                    <a:gd name="connsiteY10" fmla="*/ 296894 h 336327"/>
                    <a:gd name="connsiteX11" fmla="*/ 179451 w 299466"/>
                    <a:gd name="connsiteY11" fmla="*/ 190786 h 336327"/>
                    <a:gd name="connsiteX12" fmla="*/ 267271 w 299466"/>
                    <a:gd name="connsiteY12" fmla="*/ 65056 h 336327"/>
                    <a:gd name="connsiteX13" fmla="*/ 299466 w 299466"/>
                    <a:gd name="connsiteY13" fmla="*/ 3334 h 336327"/>
                    <a:gd name="connsiteX14" fmla="*/ 292703 w 299466"/>
                    <a:gd name="connsiteY14" fmla="*/ 0 h 3363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299466" h="336327">
                      <a:moveTo>
                        <a:pt x="292703" y="0"/>
                      </a:moveTo>
                      <a:cubicBezTo>
                        <a:pt x="292703" y="0"/>
                        <a:pt x="280607" y="24955"/>
                        <a:pt x="259175" y="60293"/>
                      </a:cubicBezTo>
                      <a:cubicBezTo>
                        <a:pt x="237934" y="95821"/>
                        <a:pt x="206312" y="141256"/>
                        <a:pt x="169354" y="182118"/>
                      </a:cubicBezTo>
                      <a:cubicBezTo>
                        <a:pt x="132779" y="223266"/>
                        <a:pt x="90964" y="259271"/>
                        <a:pt x="57531" y="283083"/>
                      </a:cubicBezTo>
                      <a:cubicBezTo>
                        <a:pt x="49054" y="288893"/>
                        <a:pt x="41338" y="294227"/>
                        <a:pt x="34480" y="298990"/>
                      </a:cubicBezTo>
                      <a:cubicBezTo>
                        <a:pt x="27527" y="303562"/>
                        <a:pt x="21146" y="307086"/>
                        <a:pt x="16097" y="310229"/>
                      </a:cubicBezTo>
                      <a:cubicBezTo>
                        <a:pt x="5810" y="316421"/>
                        <a:pt x="0" y="319945"/>
                        <a:pt x="0" y="319945"/>
                      </a:cubicBezTo>
                      <a:lnTo>
                        <a:pt x="9430" y="336328"/>
                      </a:lnTo>
                      <a:cubicBezTo>
                        <a:pt x="9430" y="336328"/>
                        <a:pt x="15335" y="332518"/>
                        <a:pt x="25813" y="325946"/>
                      </a:cubicBezTo>
                      <a:cubicBezTo>
                        <a:pt x="30956" y="322612"/>
                        <a:pt x="37433" y="318802"/>
                        <a:pt x="44482" y="313849"/>
                      </a:cubicBezTo>
                      <a:cubicBezTo>
                        <a:pt x="51435" y="308800"/>
                        <a:pt x="59246" y="303085"/>
                        <a:pt x="67818" y="296894"/>
                      </a:cubicBezTo>
                      <a:cubicBezTo>
                        <a:pt x="101537" y="271558"/>
                        <a:pt x="143351" y="233648"/>
                        <a:pt x="179451" y="190786"/>
                      </a:cubicBezTo>
                      <a:cubicBezTo>
                        <a:pt x="215932" y="148209"/>
                        <a:pt x="246697" y="101441"/>
                        <a:pt x="267271" y="65056"/>
                      </a:cubicBezTo>
                      <a:cubicBezTo>
                        <a:pt x="288036" y="28765"/>
                        <a:pt x="299466" y="3334"/>
                        <a:pt x="299466" y="3334"/>
                      </a:cubicBezTo>
                      <a:lnTo>
                        <a:pt x="292703" y="0"/>
                      </a:lnTo>
                      <a:close/>
                    </a:path>
                  </a:pathLst>
                </a:custGeom>
                <a:grpFill/>
                <a:ln w="9525" cap="flat">
                  <a:solidFill>
                    <a:srgbClr val="C0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grpSp>
              <p:nvGrpSpPr>
                <p:cNvPr id="38" name="图形 4">
                  <a:extLst>
                    <a:ext uri="{FF2B5EF4-FFF2-40B4-BE49-F238E27FC236}">
                      <a16:creationId xmlns:a16="http://schemas.microsoft.com/office/drawing/2014/main" id="{2DC0E51E-F80C-7747-BC5C-D6C191A5663E}"/>
                    </a:ext>
                  </a:extLst>
                </p:cNvPr>
                <p:cNvGrpSpPr/>
                <p:nvPr/>
              </p:nvGrpSpPr>
              <p:grpSpPr>
                <a:xfrm>
                  <a:off x="5647951" y="1369792"/>
                  <a:ext cx="833702" cy="1102853"/>
                  <a:chOff x="5647951" y="1369792"/>
                  <a:chExt cx="833702" cy="1102853"/>
                </a:xfrm>
                <a:grpFill/>
              </p:grpSpPr>
              <p:grpSp>
                <p:nvGrpSpPr>
                  <p:cNvPr id="39" name="图形 4">
                    <a:extLst>
                      <a:ext uri="{FF2B5EF4-FFF2-40B4-BE49-F238E27FC236}">
                        <a16:creationId xmlns:a16="http://schemas.microsoft.com/office/drawing/2014/main" id="{FFE7E29E-9277-D545-8B21-A6B8812D8656}"/>
                      </a:ext>
                    </a:extLst>
                  </p:cNvPr>
                  <p:cNvGrpSpPr/>
                  <p:nvPr/>
                </p:nvGrpSpPr>
                <p:grpSpPr>
                  <a:xfrm>
                    <a:off x="6168199" y="2162620"/>
                    <a:ext cx="309897" cy="310024"/>
                    <a:chOff x="6168199" y="2162620"/>
                    <a:chExt cx="309897" cy="310024"/>
                  </a:xfrm>
                  <a:grpFill/>
                </p:grpSpPr>
                <p:sp>
                  <p:nvSpPr>
                    <p:cNvPr id="56" name="图形 4">
                      <a:extLst>
                        <a:ext uri="{FF2B5EF4-FFF2-40B4-BE49-F238E27FC236}">
                          <a16:creationId xmlns:a16="http://schemas.microsoft.com/office/drawing/2014/main" id="{E05EC75C-F2C0-7442-903F-BAC56D05C8B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68199" y="2162620"/>
                      <a:ext cx="111042" cy="278921"/>
                    </a:xfrm>
                    <a:custGeom>
                      <a:avLst/>
                      <a:gdLst>
                        <a:gd name="connsiteX0" fmla="*/ 100393 w 111042"/>
                        <a:gd name="connsiteY0" fmla="*/ 132999 h 278921"/>
                        <a:gd name="connsiteX1" fmla="*/ 24479 w 111042"/>
                        <a:gd name="connsiteY1" fmla="*/ 8126 h 278921"/>
                        <a:gd name="connsiteX2" fmla="*/ 16192 w 111042"/>
                        <a:gd name="connsiteY2" fmla="*/ 30 h 278921"/>
                        <a:gd name="connsiteX3" fmla="*/ 8954 w 111042"/>
                        <a:gd name="connsiteY3" fmla="*/ 8888 h 278921"/>
                        <a:gd name="connsiteX4" fmla="*/ 7049 w 111042"/>
                        <a:gd name="connsiteY4" fmla="*/ 28319 h 278921"/>
                        <a:gd name="connsiteX5" fmla="*/ 4477 w 111042"/>
                        <a:gd name="connsiteY5" fmla="*/ 62895 h 278921"/>
                        <a:gd name="connsiteX6" fmla="*/ 0 w 111042"/>
                        <a:gd name="connsiteY6" fmla="*/ 145953 h 278921"/>
                        <a:gd name="connsiteX7" fmla="*/ 15050 w 111042"/>
                        <a:gd name="connsiteY7" fmla="*/ 229773 h 278921"/>
                        <a:gd name="connsiteX8" fmla="*/ 55531 w 111042"/>
                        <a:gd name="connsiteY8" fmla="*/ 278922 h 278921"/>
                        <a:gd name="connsiteX9" fmla="*/ 35624 w 111042"/>
                        <a:gd name="connsiteY9" fmla="*/ 66324 h 278921"/>
                        <a:gd name="connsiteX10" fmla="*/ 75057 w 111042"/>
                        <a:gd name="connsiteY10" fmla="*/ 129665 h 278921"/>
                        <a:gd name="connsiteX11" fmla="*/ 94107 w 111042"/>
                        <a:gd name="connsiteY11" fmla="*/ 166622 h 278921"/>
                        <a:gd name="connsiteX12" fmla="*/ 100393 w 111042"/>
                        <a:gd name="connsiteY12" fmla="*/ 196150 h 278921"/>
                        <a:gd name="connsiteX13" fmla="*/ 97155 w 111042"/>
                        <a:gd name="connsiteY13" fmla="*/ 239965 h 278921"/>
                        <a:gd name="connsiteX14" fmla="*/ 110300 w 111042"/>
                        <a:gd name="connsiteY14" fmla="*/ 193483 h 278921"/>
                        <a:gd name="connsiteX15" fmla="*/ 100393 w 111042"/>
                        <a:gd name="connsiteY15" fmla="*/ 132999 h 2789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11042" h="278921">
                          <a:moveTo>
                            <a:pt x="100393" y="132999"/>
                          </a:moveTo>
                          <a:cubicBezTo>
                            <a:pt x="59722" y="66038"/>
                            <a:pt x="24765" y="8602"/>
                            <a:pt x="24479" y="8126"/>
                          </a:cubicBezTo>
                          <a:cubicBezTo>
                            <a:pt x="18193" y="220"/>
                            <a:pt x="18193" y="220"/>
                            <a:pt x="16192" y="30"/>
                          </a:cubicBezTo>
                          <a:cubicBezTo>
                            <a:pt x="14383" y="-161"/>
                            <a:pt x="10192" y="316"/>
                            <a:pt x="8954" y="8888"/>
                          </a:cubicBezTo>
                          <a:cubicBezTo>
                            <a:pt x="8668" y="12031"/>
                            <a:pt x="7810" y="18889"/>
                            <a:pt x="7049" y="28319"/>
                          </a:cubicBezTo>
                          <a:cubicBezTo>
                            <a:pt x="6382" y="37844"/>
                            <a:pt x="5429" y="49750"/>
                            <a:pt x="4477" y="62895"/>
                          </a:cubicBezTo>
                          <a:cubicBezTo>
                            <a:pt x="2381" y="89184"/>
                            <a:pt x="381" y="120426"/>
                            <a:pt x="0" y="145953"/>
                          </a:cubicBezTo>
                          <a:cubicBezTo>
                            <a:pt x="286" y="179290"/>
                            <a:pt x="5525" y="207199"/>
                            <a:pt x="15050" y="229773"/>
                          </a:cubicBezTo>
                          <a:cubicBezTo>
                            <a:pt x="25051" y="252442"/>
                            <a:pt x="38481" y="269111"/>
                            <a:pt x="55531" y="278922"/>
                          </a:cubicBezTo>
                          <a:cubicBezTo>
                            <a:pt x="15335" y="226534"/>
                            <a:pt x="26765" y="147001"/>
                            <a:pt x="35624" y="66324"/>
                          </a:cubicBezTo>
                          <a:cubicBezTo>
                            <a:pt x="53435" y="93375"/>
                            <a:pt x="66008" y="113854"/>
                            <a:pt x="75057" y="129665"/>
                          </a:cubicBezTo>
                          <a:cubicBezTo>
                            <a:pt x="84392" y="145572"/>
                            <a:pt x="90297" y="156811"/>
                            <a:pt x="94107" y="166622"/>
                          </a:cubicBezTo>
                          <a:cubicBezTo>
                            <a:pt x="97917" y="176528"/>
                            <a:pt x="100013" y="185196"/>
                            <a:pt x="100393" y="196150"/>
                          </a:cubicBezTo>
                          <a:cubicBezTo>
                            <a:pt x="100489" y="207008"/>
                            <a:pt x="99631" y="220438"/>
                            <a:pt x="97155" y="239965"/>
                          </a:cubicBezTo>
                          <a:cubicBezTo>
                            <a:pt x="102108" y="224344"/>
                            <a:pt x="107823" y="210151"/>
                            <a:pt x="110300" y="193483"/>
                          </a:cubicBezTo>
                          <a:cubicBezTo>
                            <a:pt x="112109" y="176719"/>
                            <a:pt x="111252" y="157573"/>
                            <a:pt x="100393" y="132999"/>
                          </a:cubicBezTo>
                          <a:close/>
                        </a:path>
                      </a:pathLst>
                    </a:custGeom>
                    <a:grpFill/>
                    <a:ln w="9525" cap="flat">
                      <a:solidFill>
                        <a:srgbClr val="C00000"/>
                      </a:solidFill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p:txBody>
                </p:sp>
                <p:sp>
                  <p:nvSpPr>
                    <p:cNvPr id="57" name="图形 4">
                      <a:extLst>
                        <a:ext uri="{FF2B5EF4-FFF2-40B4-BE49-F238E27FC236}">
                          <a16:creationId xmlns:a16="http://schemas.microsoft.com/office/drawing/2014/main" id="{0EC6E399-389B-9648-8017-FA828A9FED6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86023" y="2193465"/>
                      <a:ext cx="192073" cy="279179"/>
                    </a:xfrm>
                    <a:custGeom>
                      <a:avLst/>
                      <a:gdLst>
                        <a:gd name="connsiteX0" fmla="*/ 187166 w 192073"/>
                        <a:gd name="connsiteY0" fmla="*/ 46 h 279179"/>
                        <a:gd name="connsiteX1" fmla="*/ 177070 w 192073"/>
                        <a:gd name="connsiteY1" fmla="*/ 8618 h 279179"/>
                        <a:gd name="connsiteX2" fmla="*/ 174879 w 192073"/>
                        <a:gd name="connsiteY2" fmla="*/ 11666 h 279179"/>
                        <a:gd name="connsiteX3" fmla="*/ 168688 w 192073"/>
                        <a:gd name="connsiteY3" fmla="*/ 19858 h 279179"/>
                        <a:gd name="connsiteX4" fmla="*/ 144780 w 192073"/>
                        <a:gd name="connsiteY4" fmla="*/ 47766 h 279179"/>
                        <a:gd name="connsiteX5" fmla="*/ 107347 w 192073"/>
                        <a:gd name="connsiteY5" fmla="*/ 84056 h 279179"/>
                        <a:gd name="connsiteX6" fmla="*/ 58388 w 192073"/>
                        <a:gd name="connsiteY6" fmla="*/ 120728 h 279179"/>
                        <a:gd name="connsiteX7" fmla="*/ 18098 w 192073"/>
                        <a:gd name="connsiteY7" fmla="*/ 170543 h 279179"/>
                        <a:gd name="connsiteX8" fmla="*/ 0 w 192073"/>
                        <a:gd name="connsiteY8" fmla="*/ 216644 h 279179"/>
                        <a:gd name="connsiteX9" fmla="*/ 24670 w 192073"/>
                        <a:gd name="connsiteY9" fmla="*/ 178544 h 279179"/>
                        <a:gd name="connsiteX10" fmla="*/ 46292 w 192073"/>
                        <a:gd name="connsiteY10" fmla="*/ 155684 h 279179"/>
                        <a:gd name="connsiteX11" fmla="*/ 82201 w 192073"/>
                        <a:gd name="connsiteY11" fmla="*/ 129872 h 279179"/>
                        <a:gd name="connsiteX12" fmla="*/ 146685 w 192073"/>
                        <a:gd name="connsiteY12" fmla="*/ 77865 h 279179"/>
                        <a:gd name="connsiteX13" fmla="*/ 91059 w 192073"/>
                        <a:gd name="connsiteY13" fmla="*/ 211787 h 279179"/>
                        <a:gd name="connsiteX14" fmla="*/ 71628 w 192073"/>
                        <a:gd name="connsiteY14" fmla="*/ 236456 h 279179"/>
                        <a:gd name="connsiteX15" fmla="*/ 50006 w 192073"/>
                        <a:gd name="connsiteY15" fmla="*/ 255697 h 279179"/>
                        <a:gd name="connsiteX16" fmla="*/ 2572 w 192073"/>
                        <a:gd name="connsiteY16" fmla="*/ 275890 h 279179"/>
                        <a:gd name="connsiteX17" fmla="*/ 59341 w 192073"/>
                        <a:gd name="connsiteY17" fmla="*/ 269413 h 279179"/>
                        <a:gd name="connsiteX18" fmla="*/ 98012 w 192073"/>
                        <a:gd name="connsiteY18" fmla="*/ 241505 h 279179"/>
                        <a:gd name="connsiteX19" fmla="*/ 136684 w 192073"/>
                        <a:gd name="connsiteY19" fmla="*/ 189403 h 279179"/>
                        <a:gd name="connsiteX20" fmla="*/ 176879 w 192073"/>
                        <a:gd name="connsiteY20" fmla="*/ 86723 h 279179"/>
                        <a:gd name="connsiteX21" fmla="*/ 187642 w 192073"/>
                        <a:gd name="connsiteY21" fmla="*/ 40622 h 279179"/>
                        <a:gd name="connsiteX22" fmla="*/ 191929 w 192073"/>
                        <a:gd name="connsiteY22" fmla="*/ 13952 h 279179"/>
                        <a:gd name="connsiteX23" fmla="*/ 187166 w 192073"/>
                        <a:gd name="connsiteY23" fmla="*/ 46 h 27917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</a:cxnLst>
                      <a:rect l="l" t="t" r="r" b="b"/>
                      <a:pathLst>
                        <a:path w="192073" h="279179">
                          <a:moveTo>
                            <a:pt x="187166" y="46"/>
                          </a:moveTo>
                          <a:cubicBezTo>
                            <a:pt x="185166" y="-145"/>
                            <a:pt x="185166" y="-145"/>
                            <a:pt x="177070" y="8618"/>
                          </a:cubicBezTo>
                          <a:cubicBezTo>
                            <a:pt x="177070" y="8714"/>
                            <a:pt x="176213" y="9761"/>
                            <a:pt x="174879" y="11666"/>
                          </a:cubicBezTo>
                          <a:cubicBezTo>
                            <a:pt x="173450" y="13571"/>
                            <a:pt x="171450" y="16429"/>
                            <a:pt x="168688" y="19858"/>
                          </a:cubicBezTo>
                          <a:cubicBezTo>
                            <a:pt x="163068" y="26811"/>
                            <a:pt x="154972" y="36527"/>
                            <a:pt x="144780" y="47766"/>
                          </a:cubicBezTo>
                          <a:cubicBezTo>
                            <a:pt x="134493" y="58910"/>
                            <a:pt x="121729" y="71483"/>
                            <a:pt x="107347" y="84056"/>
                          </a:cubicBezTo>
                          <a:cubicBezTo>
                            <a:pt x="92488" y="96534"/>
                            <a:pt x="76486" y="109298"/>
                            <a:pt x="58388" y="120728"/>
                          </a:cubicBezTo>
                          <a:cubicBezTo>
                            <a:pt x="37433" y="139301"/>
                            <a:pt x="25337" y="154922"/>
                            <a:pt x="18098" y="170543"/>
                          </a:cubicBezTo>
                          <a:cubicBezTo>
                            <a:pt x="10192" y="185879"/>
                            <a:pt x="6382" y="201023"/>
                            <a:pt x="0" y="216644"/>
                          </a:cubicBezTo>
                          <a:cubicBezTo>
                            <a:pt x="10763" y="199595"/>
                            <a:pt x="17717" y="187688"/>
                            <a:pt x="24670" y="178544"/>
                          </a:cubicBezTo>
                          <a:cubicBezTo>
                            <a:pt x="31337" y="169305"/>
                            <a:pt x="37529" y="162638"/>
                            <a:pt x="46292" y="155684"/>
                          </a:cubicBezTo>
                          <a:cubicBezTo>
                            <a:pt x="55150" y="148731"/>
                            <a:pt x="66294" y="141397"/>
                            <a:pt x="82201" y="129872"/>
                          </a:cubicBezTo>
                          <a:cubicBezTo>
                            <a:pt x="98298" y="118346"/>
                            <a:pt x="119158" y="102821"/>
                            <a:pt x="146685" y="77865"/>
                          </a:cubicBezTo>
                          <a:cubicBezTo>
                            <a:pt x="134874" y="128062"/>
                            <a:pt x="115824" y="175877"/>
                            <a:pt x="91059" y="211787"/>
                          </a:cubicBezTo>
                          <a:cubicBezTo>
                            <a:pt x="84773" y="220740"/>
                            <a:pt x="78296" y="229027"/>
                            <a:pt x="71628" y="236456"/>
                          </a:cubicBezTo>
                          <a:cubicBezTo>
                            <a:pt x="64579" y="243791"/>
                            <a:pt x="57436" y="250268"/>
                            <a:pt x="50006" y="255697"/>
                          </a:cubicBezTo>
                          <a:cubicBezTo>
                            <a:pt x="35433" y="266746"/>
                            <a:pt x="19336" y="273699"/>
                            <a:pt x="2572" y="275890"/>
                          </a:cubicBezTo>
                          <a:cubicBezTo>
                            <a:pt x="14192" y="280843"/>
                            <a:pt x="35052" y="281319"/>
                            <a:pt x="59341" y="269413"/>
                          </a:cubicBezTo>
                          <a:cubicBezTo>
                            <a:pt x="71342" y="263412"/>
                            <a:pt x="84677" y="254554"/>
                            <a:pt x="98012" y="241505"/>
                          </a:cubicBezTo>
                          <a:cubicBezTo>
                            <a:pt x="110871" y="228360"/>
                            <a:pt x="124873" y="211501"/>
                            <a:pt x="136684" y="189403"/>
                          </a:cubicBezTo>
                          <a:cubicBezTo>
                            <a:pt x="153257" y="160637"/>
                            <a:pt x="167259" y="121204"/>
                            <a:pt x="176879" y="86723"/>
                          </a:cubicBezTo>
                          <a:cubicBezTo>
                            <a:pt x="181547" y="69483"/>
                            <a:pt x="185357" y="53481"/>
                            <a:pt x="187642" y="40622"/>
                          </a:cubicBezTo>
                          <a:cubicBezTo>
                            <a:pt x="190119" y="27859"/>
                            <a:pt x="191643" y="18334"/>
                            <a:pt x="191929" y="13952"/>
                          </a:cubicBezTo>
                          <a:cubicBezTo>
                            <a:pt x="192881" y="1951"/>
                            <a:pt x="188881" y="236"/>
                            <a:pt x="187166" y="46"/>
                          </a:cubicBezTo>
                          <a:close/>
                        </a:path>
                      </a:pathLst>
                    </a:custGeom>
                    <a:grpFill/>
                    <a:ln w="9525" cap="flat">
                      <a:solidFill>
                        <a:srgbClr val="C00000"/>
                      </a:solidFill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40" name="图形 4">
                    <a:extLst>
                      <a:ext uri="{FF2B5EF4-FFF2-40B4-BE49-F238E27FC236}">
                        <a16:creationId xmlns:a16="http://schemas.microsoft.com/office/drawing/2014/main" id="{C769776C-73B7-804B-92AD-61FF42F4F9A8}"/>
                      </a:ext>
                    </a:extLst>
                  </p:cNvPr>
                  <p:cNvGrpSpPr/>
                  <p:nvPr/>
                </p:nvGrpSpPr>
                <p:grpSpPr>
                  <a:xfrm>
                    <a:off x="6178127" y="1958412"/>
                    <a:ext cx="303526" cy="312646"/>
                    <a:chOff x="6178127" y="1958412"/>
                    <a:chExt cx="303526" cy="312646"/>
                  </a:xfrm>
                  <a:grpFill/>
                </p:grpSpPr>
                <p:sp>
                  <p:nvSpPr>
                    <p:cNvPr id="54" name="图形 4">
                      <a:extLst>
                        <a:ext uri="{FF2B5EF4-FFF2-40B4-BE49-F238E27FC236}">
                          <a16:creationId xmlns:a16="http://schemas.microsoft.com/office/drawing/2014/main" id="{F8649DED-A0DD-7B41-94F8-F1F8B99EC7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78127" y="1995998"/>
                      <a:ext cx="139259" cy="260473"/>
                    </a:xfrm>
                    <a:custGeom>
                      <a:avLst/>
                      <a:gdLst>
                        <a:gd name="connsiteX0" fmla="*/ 116563 w 139259"/>
                        <a:gd name="connsiteY0" fmla="*/ 108835 h 260473"/>
                        <a:gd name="connsiteX1" fmla="*/ 44745 w 139259"/>
                        <a:gd name="connsiteY1" fmla="*/ 35397 h 260473"/>
                        <a:gd name="connsiteX2" fmla="*/ 23123 w 139259"/>
                        <a:gd name="connsiteY2" fmla="*/ 13776 h 260473"/>
                        <a:gd name="connsiteX3" fmla="*/ 15027 w 139259"/>
                        <a:gd name="connsiteY3" fmla="*/ 5775 h 260473"/>
                        <a:gd name="connsiteX4" fmla="*/ 5216 w 139259"/>
                        <a:gd name="connsiteY4" fmla="*/ 60 h 260473"/>
                        <a:gd name="connsiteX5" fmla="*/ 73 w 139259"/>
                        <a:gd name="connsiteY5" fmla="*/ 9966 h 260473"/>
                        <a:gd name="connsiteX6" fmla="*/ 7788 w 139259"/>
                        <a:gd name="connsiteY6" fmla="*/ 61782 h 260473"/>
                        <a:gd name="connsiteX7" fmla="*/ 21218 w 139259"/>
                        <a:gd name="connsiteY7" fmla="*/ 142268 h 260473"/>
                        <a:gd name="connsiteX8" fmla="*/ 34744 w 139259"/>
                        <a:gd name="connsiteY8" fmla="*/ 185988 h 260473"/>
                        <a:gd name="connsiteX9" fmla="*/ 53317 w 139259"/>
                        <a:gd name="connsiteY9" fmla="*/ 220659 h 260473"/>
                        <a:gd name="connsiteX10" fmla="*/ 103038 w 139259"/>
                        <a:gd name="connsiteY10" fmla="*/ 260473 h 260473"/>
                        <a:gd name="connsiteX11" fmla="*/ 38935 w 139259"/>
                        <a:gd name="connsiteY11" fmla="*/ 58257 h 260473"/>
                        <a:gd name="connsiteX12" fmla="*/ 69129 w 139259"/>
                        <a:gd name="connsiteY12" fmla="*/ 87785 h 260473"/>
                        <a:gd name="connsiteX13" fmla="*/ 91132 w 139259"/>
                        <a:gd name="connsiteY13" fmla="*/ 110835 h 260473"/>
                        <a:gd name="connsiteX14" fmla="*/ 117611 w 139259"/>
                        <a:gd name="connsiteY14" fmla="*/ 142839 h 260473"/>
                        <a:gd name="connsiteX15" fmla="*/ 135709 w 139259"/>
                        <a:gd name="connsiteY15" fmla="*/ 213801 h 260473"/>
                        <a:gd name="connsiteX16" fmla="*/ 139042 w 139259"/>
                        <a:gd name="connsiteY16" fmla="*/ 165699 h 260473"/>
                        <a:gd name="connsiteX17" fmla="*/ 116563 w 139259"/>
                        <a:gd name="connsiteY17" fmla="*/ 108835 h 26047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139259" h="260473">
                          <a:moveTo>
                            <a:pt x="116563" y="108835"/>
                          </a:moveTo>
                          <a:cubicBezTo>
                            <a:pt x="88084" y="79689"/>
                            <a:pt x="63223" y="53685"/>
                            <a:pt x="44745" y="35397"/>
                          </a:cubicBezTo>
                          <a:cubicBezTo>
                            <a:pt x="35601" y="26253"/>
                            <a:pt x="28457" y="18824"/>
                            <a:pt x="23123" y="13776"/>
                          </a:cubicBezTo>
                          <a:cubicBezTo>
                            <a:pt x="17980" y="8727"/>
                            <a:pt x="15122" y="5870"/>
                            <a:pt x="15027" y="5775"/>
                          </a:cubicBezTo>
                          <a:cubicBezTo>
                            <a:pt x="7216" y="-226"/>
                            <a:pt x="7216" y="-131"/>
                            <a:pt x="5216" y="60"/>
                          </a:cubicBezTo>
                          <a:cubicBezTo>
                            <a:pt x="3502" y="250"/>
                            <a:pt x="-594" y="1774"/>
                            <a:pt x="73" y="9966"/>
                          </a:cubicBezTo>
                          <a:cubicBezTo>
                            <a:pt x="644" y="15966"/>
                            <a:pt x="4073" y="36350"/>
                            <a:pt x="7788" y="61782"/>
                          </a:cubicBezTo>
                          <a:cubicBezTo>
                            <a:pt x="11788" y="87118"/>
                            <a:pt x="15979" y="117503"/>
                            <a:pt x="21218" y="142268"/>
                          </a:cubicBezTo>
                          <a:cubicBezTo>
                            <a:pt x="25028" y="158365"/>
                            <a:pt x="29029" y="172938"/>
                            <a:pt x="34744" y="185988"/>
                          </a:cubicBezTo>
                          <a:cubicBezTo>
                            <a:pt x="39792" y="199037"/>
                            <a:pt x="46364" y="210657"/>
                            <a:pt x="53317" y="220659"/>
                          </a:cubicBezTo>
                          <a:cubicBezTo>
                            <a:pt x="67033" y="240661"/>
                            <a:pt x="84655" y="254472"/>
                            <a:pt x="103038" y="260473"/>
                          </a:cubicBezTo>
                          <a:cubicBezTo>
                            <a:pt x="53032" y="217420"/>
                            <a:pt x="47698" y="137029"/>
                            <a:pt x="38935" y="58257"/>
                          </a:cubicBezTo>
                          <a:cubicBezTo>
                            <a:pt x="50746" y="69211"/>
                            <a:pt x="60652" y="79022"/>
                            <a:pt x="69129" y="87785"/>
                          </a:cubicBezTo>
                          <a:cubicBezTo>
                            <a:pt x="77797" y="96548"/>
                            <a:pt x="85131" y="104168"/>
                            <a:pt x="91132" y="110835"/>
                          </a:cubicBezTo>
                          <a:cubicBezTo>
                            <a:pt x="103419" y="124266"/>
                            <a:pt x="111896" y="133981"/>
                            <a:pt x="117611" y="142839"/>
                          </a:cubicBezTo>
                          <a:cubicBezTo>
                            <a:pt x="129232" y="160651"/>
                            <a:pt x="132470" y="174653"/>
                            <a:pt x="135709" y="213801"/>
                          </a:cubicBezTo>
                          <a:cubicBezTo>
                            <a:pt x="137614" y="197513"/>
                            <a:pt x="139995" y="182463"/>
                            <a:pt x="139042" y="165699"/>
                          </a:cubicBezTo>
                          <a:cubicBezTo>
                            <a:pt x="137423" y="149126"/>
                            <a:pt x="132184" y="130552"/>
                            <a:pt x="116563" y="108835"/>
                          </a:cubicBezTo>
                          <a:close/>
                        </a:path>
                      </a:pathLst>
                    </a:custGeom>
                    <a:grpFill/>
                    <a:ln w="9525" cap="flat">
                      <a:solidFill>
                        <a:srgbClr val="C00000"/>
                      </a:solidFill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p:txBody>
                </p:sp>
                <p:sp>
                  <p:nvSpPr>
                    <p:cNvPr id="55" name="图形 4">
                      <a:extLst>
                        <a:ext uri="{FF2B5EF4-FFF2-40B4-BE49-F238E27FC236}">
                          <a16:creationId xmlns:a16="http://schemas.microsoft.com/office/drawing/2014/main" id="{7DBBDFEA-1833-BB45-B3C8-3EB8072DC53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35457" y="1958412"/>
                      <a:ext cx="146195" cy="312646"/>
                    </a:xfrm>
                    <a:custGeom>
                      <a:avLst/>
                      <a:gdLst>
                        <a:gd name="connsiteX0" fmla="*/ 135826 w 146195"/>
                        <a:gd name="connsiteY0" fmla="*/ 22 h 312646"/>
                        <a:gd name="connsiteX1" fmla="*/ 127921 w 146195"/>
                        <a:gd name="connsiteY1" fmla="*/ 10976 h 312646"/>
                        <a:gd name="connsiteX2" fmla="*/ 122301 w 146195"/>
                        <a:gd name="connsiteY2" fmla="*/ 24216 h 312646"/>
                        <a:gd name="connsiteX3" fmla="*/ 105442 w 146195"/>
                        <a:gd name="connsiteY3" fmla="*/ 57458 h 312646"/>
                        <a:gd name="connsiteX4" fmla="*/ 37243 w 146195"/>
                        <a:gd name="connsiteY4" fmla="*/ 148422 h 312646"/>
                        <a:gd name="connsiteX5" fmla="*/ 8287 w 146195"/>
                        <a:gd name="connsiteY5" fmla="*/ 205762 h 312646"/>
                        <a:gd name="connsiteX6" fmla="*/ 0 w 146195"/>
                        <a:gd name="connsiteY6" fmla="*/ 254530 h 312646"/>
                        <a:gd name="connsiteX7" fmla="*/ 32861 w 146195"/>
                        <a:gd name="connsiteY7" fmla="*/ 185284 h 312646"/>
                        <a:gd name="connsiteX8" fmla="*/ 62484 w 146195"/>
                        <a:gd name="connsiteY8" fmla="*/ 152327 h 312646"/>
                        <a:gd name="connsiteX9" fmla="*/ 85249 w 146195"/>
                        <a:gd name="connsiteY9" fmla="*/ 125657 h 312646"/>
                        <a:gd name="connsiteX10" fmla="*/ 114205 w 146195"/>
                        <a:gd name="connsiteY10" fmla="*/ 86890 h 312646"/>
                        <a:gd name="connsiteX11" fmla="*/ 88297 w 146195"/>
                        <a:gd name="connsiteY11" fmla="*/ 231004 h 312646"/>
                        <a:gd name="connsiteX12" fmla="*/ 57245 w 146195"/>
                        <a:gd name="connsiteY12" fmla="*/ 282534 h 312646"/>
                        <a:gd name="connsiteX13" fmla="*/ 14954 w 146195"/>
                        <a:gd name="connsiteY13" fmla="*/ 311966 h 312646"/>
                        <a:gd name="connsiteX14" fmla="*/ 69056 w 146195"/>
                        <a:gd name="connsiteY14" fmla="*/ 293964 h 312646"/>
                        <a:gd name="connsiteX15" fmla="*/ 128302 w 146195"/>
                        <a:gd name="connsiteY15" fmla="*/ 199381 h 312646"/>
                        <a:gd name="connsiteX16" fmla="*/ 145542 w 146195"/>
                        <a:gd name="connsiteY16" fmla="*/ 88891 h 312646"/>
                        <a:gd name="connsiteX17" fmla="*/ 143637 w 146195"/>
                        <a:gd name="connsiteY17" fmla="*/ 12786 h 312646"/>
                        <a:gd name="connsiteX18" fmla="*/ 135826 w 146195"/>
                        <a:gd name="connsiteY18" fmla="*/ 22 h 3126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</a:cxnLst>
                      <a:rect l="l" t="t" r="r" b="b"/>
                      <a:pathLst>
                        <a:path w="146195" h="312646">
                          <a:moveTo>
                            <a:pt x="135826" y="22"/>
                          </a:moveTo>
                          <a:cubicBezTo>
                            <a:pt x="133826" y="308"/>
                            <a:pt x="133826" y="308"/>
                            <a:pt x="127921" y="10976"/>
                          </a:cubicBezTo>
                          <a:cubicBezTo>
                            <a:pt x="127825" y="11167"/>
                            <a:pt x="125825" y="15834"/>
                            <a:pt x="122301" y="24216"/>
                          </a:cubicBezTo>
                          <a:cubicBezTo>
                            <a:pt x="118777" y="32503"/>
                            <a:pt x="112967" y="44028"/>
                            <a:pt x="105442" y="57458"/>
                          </a:cubicBezTo>
                          <a:cubicBezTo>
                            <a:pt x="90583" y="84414"/>
                            <a:pt x="67151" y="118418"/>
                            <a:pt x="37243" y="148422"/>
                          </a:cubicBezTo>
                          <a:cubicBezTo>
                            <a:pt x="20479" y="171091"/>
                            <a:pt x="12383" y="188903"/>
                            <a:pt x="8287" y="205762"/>
                          </a:cubicBezTo>
                          <a:cubicBezTo>
                            <a:pt x="3620" y="222431"/>
                            <a:pt x="3334" y="238052"/>
                            <a:pt x="0" y="254530"/>
                          </a:cubicBezTo>
                          <a:cubicBezTo>
                            <a:pt x="14002" y="216621"/>
                            <a:pt x="18574" y="202524"/>
                            <a:pt x="32861" y="185284"/>
                          </a:cubicBezTo>
                          <a:cubicBezTo>
                            <a:pt x="40100" y="176616"/>
                            <a:pt x="49149" y="166996"/>
                            <a:pt x="62484" y="152327"/>
                          </a:cubicBezTo>
                          <a:cubicBezTo>
                            <a:pt x="69247" y="144993"/>
                            <a:pt x="76676" y="136325"/>
                            <a:pt x="85249" y="125657"/>
                          </a:cubicBezTo>
                          <a:cubicBezTo>
                            <a:pt x="93917" y="114989"/>
                            <a:pt x="103632" y="102416"/>
                            <a:pt x="114205" y="86890"/>
                          </a:cubicBezTo>
                          <a:cubicBezTo>
                            <a:pt x="113633" y="139373"/>
                            <a:pt x="105156" y="190618"/>
                            <a:pt x="88297" y="231004"/>
                          </a:cubicBezTo>
                          <a:cubicBezTo>
                            <a:pt x="80105" y="251292"/>
                            <a:pt x="69247" y="268723"/>
                            <a:pt x="57245" y="282534"/>
                          </a:cubicBezTo>
                          <a:cubicBezTo>
                            <a:pt x="44672" y="296250"/>
                            <a:pt x="30861" y="306442"/>
                            <a:pt x="14954" y="311966"/>
                          </a:cubicBezTo>
                          <a:cubicBezTo>
                            <a:pt x="27622" y="314443"/>
                            <a:pt x="47434" y="310537"/>
                            <a:pt x="69056" y="293964"/>
                          </a:cubicBezTo>
                          <a:cubicBezTo>
                            <a:pt x="90583" y="277390"/>
                            <a:pt x="113443" y="247863"/>
                            <a:pt x="128302" y="199381"/>
                          </a:cubicBezTo>
                          <a:cubicBezTo>
                            <a:pt x="138303" y="167567"/>
                            <a:pt x="144113" y="125467"/>
                            <a:pt x="145542" y="88891"/>
                          </a:cubicBezTo>
                          <a:cubicBezTo>
                            <a:pt x="147352" y="52410"/>
                            <a:pt x="144970" y="21549"/>
                            <a:pt x="143637" y="12786"/>
                          </a:cubicBezTo>
                          <a:cubicBezTo>
                            <a:pt x="141923" y="594"/>
                            <a:pt x="137636" y="-168"/>
                            <a:pt x="135826" y="22"/>
                          </a:cubicBezTo>
                          <a:close/>
                        </a:path>
                      </a:pathLst>
                    </a:custGeom>
                    <a:grpFill/>
                    <a:ln w="9525" cap="flat">
                      <a:solidFill>
                        <a:srgbClr val="C00000"/>
                      </a:solidFill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41" name="图形 4">
                    <a:extLst>
                      <a:ext uri="{FF2B5EF4-FFF2-40B4-BE49-F238E27FC236}">
                        <a16:creationId xmlns:a16="http://schemas.microsoft.com/office/drawing/2014/main" id="{D10E9FEA-6E66-4340-811A-61F55A11D433}"/>
                      </a:ext>
                    </a:extLst>
                  </p:cNvPr>
                  <p:cNvGrpSpPr/>
                  <p:nvPr/>
                </p:nvGrpSpPr>
                <p:grpSpPr>
                  <a:xfrm>
                    <a:off x="6137321" y="1720777"/>
                    <a:ext cx="316000" cy="341956"/>
                    <a:chOff x="6137321" y="1720777"/>
                    <a:chExt cx="316000" cy="341956"/>
                  </a:xfrm>
                  <a:grpFill/>
                </p:grpSpPr>
                <p:sp>
                  <p:nvSpPr>
                    <p:cNvPr id="52" name="图形 4">
                      <a:extLst>
                        <a:ext uri="{FF2B5EF4-FFF2-40B4-BE49-F238E27FC236}">
                          <a16:creationId xmlns:a16="http://schemas.microsoft.com/office/drawing/2014/main" id="{5D765001-D667-C243-808E-EF02125D966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37321" y="1844107"/>
                      <a:ext cx="182515" cy="218626"/>
                    </a:xfrm>
                    <a:custGeom>
                      <a:avLst/>
                      <a:gdLst>
                        <a:gd name="connsiteX0" fmla="*/ 138700 w 182515"/>
                        <a:gd name="connsiteY0" fmla="*/ 69274 h 218626"/>
                        <a:gd name="connsiteX1" fmla="*/ 50594 w 182515"/>
                        <a:gd name="connsiteY1" fmla="*/ 20030 h 218626"/>
                        <a:gd name="connsiteX2" fmla="*/ 24114 w 182515"/>
                        <a:gd name="connsiteY2" fmla="*/ 6981 h 218626"/>
                        <a:gd name="connsiteX3" fmla="*/ 14209 w 182515"/>
                        <a:gd name="connsiteY3" fmla="*/ 2409 h 218626"/>
                        <a:gd name="connsiteX4" fmla="*/ 3255 w 182515"/>
                        <a:gd name="connsiteY4" fmla="*/ 504 h 218626"/>
                        <a:gd name="connsiteX5" fmla="*/ 1159 w 182515"/>
                        <a:gd name="connsiteY5" fmla="*/ 10791 h 218626"/>
                        <a:gd name="connsiteX6" fmla="*/ 22019 w 182515"/>
                        <a:gd name="connsiteY6" fmla="*/ 54510 h 218626"/>
                        <a:gd name="connsiteX7" fmla="*/ 54690 w 182515"/>
                        <a:gd name="connsiteY7" fmla="*/ 124614 h 218626"/>
                        <a:gd name="connsiteX8" fmla="*/ 161179 w 182515"/>
                        <a:gd name="connsiteY8" fmla="*/ 218626 h 218626"/>
                        <a:gd name="connsiteX9" fmla="*/ 95171 w 182515"/>
                        <a:gd name="connsiteY9" fmla="*/ 145188 h 218626"/>
                        <a:gd name="connsiteX10" fmla="*/ 50975 w 182515"/>
                        <a:gd name="connsiteY10" fmla="*/ 42795 h 218626"/>
                        <a:gd name="connsiteX11" fmla="*/ 87742 w 182515"/>
                        <a:gd name="connsiteY11" fmla="*/ 61845 h 218626"/>
                        <a:gd name="connsiteX12" fmla="*/ 114697 w 182515"/>
                        <a:gd name="connsiteY12" fmla="*/ 77847 h 218626"/>
                        <a:gd name="connsiteX13" fmla="*/ 148225 w 182515"/>
                        <a:gd name="connsiteY13" fmla="*/ 101754 h 218626"/>
                        <a:gd name="connsiteX14" fmla="*/ 182515 w 182515"/>
                        <a:gd name="connsiteY14" fmla="*/ 166048 h 218626"/>
                        <a:gd name="connsiteX15" fmla="*/ 179563 w 182515"/>
                        <a:gd name="connsiteY15" fmla="*/ 142236 h 218626"/>
                        <a:gd name="connsiteX16" fmla="*/ 174324 w 182515"/>
                        <a:gd name="connsiteY16" fmla="*/ 118614 h 218626"/>
                        <a:gd name="connsiteX17" fmla="*/ 138700 w 182515"/>
                        <a:gd name="connsiteY17" fmla="*/ 69274 h 2186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182515" h="218626">
                          <a:moveTo>
                            <a:pt x="138700" y="69274"/>
                          </a:moveTo>
                          <a:cubicBezTo>
                            <a:pt x="104220" y="48605"/>
                            <a:pt x="72501" y="31555"/>
                            <a:pt x="50594" y="20030"/>
                          </a:cubicBezTo>
                          <a:cubicBezTo>
                            <a:pt x="39545" y="14601"/>
                            <a:pt x="30401" y="10124"/>
                            <a:pt x="24114" y="6981"/>
                          </a:cubicBezTo>
                          <a:cubicBezTo>
                            <a:pt x="17828" y="4028"/>
                            <a:pt x="14304" y="2409"/>
                            <a:pt x="14209" y="2409"/>
                          </a:cubicBezTo>
                          <a:cubicBezTo>
                            <a:pt x="5064" y="-354"/>
                            <a:pt x="5064" y="-354"/>
                            <a:pt x="3255" y="504"/>
                          </a:cubicBezTo>
                          <a:cubicBezTo>
                            <a:pt x="1635" y="1266"/>
                            <a:pt x="-1794" y="3837"/>
                            <a:pt x="1159" y="10791"/>
                          </a:cubicBezTo>
                          <a:cubicBezTo>
                            <a:pt x="3350" y="15839"/>
                            <a:pt x="11637" y="32889"/>
                            <a:pt x="22019" y="54510"/>
                          </a:cubicBezTo>
                          <a:cubicBezTo>
                            <a:pt x="32116" y="76227"/>
                            <a:pt x="43355" y="102993"/>
                            <a:pt x="54690" y="124614"/>
                          </a:cubicBezTo>
                          <a:cubicBezTo>
                            <a:pt x="83265" y="180717"/>
                            <a:pt x="121936" y="214816"/>
                            <a:pt x="161179" y="218626"/>
                          </a:cubicBezTo>
                          <a:cubicBezTo>
                            <a:pt x="131652" y="203481"/>
                            <a:pt x="111935" y="176526"/>
                            <a:pt x="95171" y="145188"/>
                          </a:cubicBezTo>
                          <a:cubicBezTo>
                            <a:pt x="78502" y="113851"/>
                            <a:pt x="65453" y="77561"/>
                            <a:pt x="50975" y="42795"/>
                          </a:cubicBezTo>
                          <a:cubicBezTo>
                            <a:pt x="64977" y="49557"/>
                            <a:pt x="76978" y="56130"/>
                            <a:pt x="87742" y="61845"/>
                          </a:cubicBezTo>
                          <a:cubicBezTo>
                            <a:pt x="98029" y="67845"/>
                            <a:pt x="106982" y="73084"/>
                            <a:pt x="114697" y="77847"/>
                          </a:cubicBezTo>
                          <a:cubicBezTo>
                            <a:pt x="130128" y="87372"/>
                            <a:pt x="140129" y="94801"/>
                            <a:pt x="148225" y="101754"/>
                          </a:cubicBezTo>
                          <a:cubicBezTo>
                            <a:pt x="163751" y="116042"/>
                            <a:pt x="170228" y="128805"/>
                            <a:pt x="182515" y="166048"/>
                          </a:cubicBezTo>
                          <a:cubicBezTo>
                            <a:pt x="181467" y="157952"/>
                            <a:pt x="180515" y="150141"/>
                            <a:pt x="179563" y="142236"/>
                          </a:cubicBezTo>
                          <a:cubicBezTo>
                            <a:pt x="178610" y="134425"/>
                            <a:pt x="177086" y="126615"/>
                            <a:pt x="174324" y="118614"/>
                          </a:cubicBezTo>
                          <a:cubicBezTo>
                            <a:pt x="169180" y="102612"/>
                            <a:pt x="159179" y="86038"/>
                            <a:pt x="138700" y="69274"/>
                          </a:cubicBezTo>
                          <a:close/>
                        </a:path>
                      </a:pathLst>
                    </a:custGeom>
                    <a:grpFill/>
                    <a:ln w="9525" cap="flat">
                      <a:solidFill>
                        <a:srgbClr val="C00000"/>
                      </a:solidFill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p:txBody>
                </p:sp>
                <p:sp>
                  <p:nvSpPr>
                    <p:cNvPr id="53" name="图形 4">
                      <a:extLst>
                        <a:ext uri="{FF2B5EF4-FFF2-40B4-BE49-F238E27FC236}">
                          <a16:creationId xmlns:a16="http://schemas.microsoft.com/office/drawing/2014/main" id="{BD68B4FE-954D-2142-9162-BABDC35419C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38029" y="1720777"/>
                      <a:ext cx="115292" cy="340241"/>
                    </a:xfrm>
                    <a:custGeom>
                      <a:avLst/>
                      <a:gdLst>
                        <a:gd name="connsiteX0" fmla="*/ 65437 w 115292"/>
                        <a:gd name="connsiteY0" fmla="*/ 295 h 340241"/>
                        <a:gd name="connsiteX1" fmla="*/ 61531 w 115292"/>
                        <a:gd name="connsiteY1" fmla="*/ 13630 h 340241"/>
                        <a:gd name="connsiteX2" fmla="*/ 61341 w 115292"/>
                        <a:gd name="connsiteY2" fmla="*/ 17630 h 340241"/>
                        <a:gd name="connsiteX3" fmla="*/ 60484 w 115292"/>
                        <a:gd name="connsiteY3" fmla="*/ 28489 h 340241"/>
                        <a:gd name="connsiteX4" fmla="*/ 54578 w 115292"/>
                        <a:gd name="connsiteY4" fmla="*/ 66493 h 340241"/>
                        <a:gd name="connsiteX5" fmla="*/ 13906 w 115292"/>
                        <a:gd name="connsiteY5" fmla="*/ 174697 h 340241"/>
                        <a:gd name="connsiteX6" fmla="*/ 0 w 115292"/>
                        <a:gd name="connsiteY6" fmla="*/ 237848 h 340241"/>
                        <a:gd name="connsiteX7" fmla="*/ 1429 w 115292"/>
                        <a:gd name="connsiteY7" fmla="*/ 262804 h 340241"/>
                        <a:gd name="connsiteX8" fmla="*/ 3619 w 115292"/>
                        <a:gd name="connsiteY8" fmla="*/ 287378 h 340241"/>
                        <a:gd name="connsiteX9" fmla="*/ 19050 w 115292"/>
                        <a:gd name="connsiteY9" fmla="*/ 211940 h 340241"/>
                        <a:gd name="connsiteX10" fmla="*/ 39338 w 115292"/>
                        <a:gd name="connsiteY10" fmla="*/ 172126 h 340241"/>
                        <a:gd name="connsiteX11" fmla="*/ 54388 w 115292"/>
                        <a:gd name="connsiteY11" fmla="*/ 139836 h 340241"/>
                        <a:gd name="connsiteX12" fmla="*/ 71438 w 115292"/>
                        <a:gd name="connsiteY12" fmla="*/ 93544 h 340241"/>
                        <a:gd name="connsiteX13" fmla="*/ 83915 w 115292"/>
                        <a:gd name="connsiteY13" fmla="*/ 243563 h 340241"/>
                        <a:gd name="connsiteX14" fmla="*/ 30956 w 115292"/>
                        <a:gd name="connsiteY14" fmla="*/ 340242 h 340241"/>
                        <a:gd name="connsiteX15" fmla="*/ 79819 w 115292"/>
                        <a:gd name="connsiteY15" fmla="*/ 310429 h 340241"/>
                        <a:gd name="connsiteX16" fmla="*/ 115062 w 115292"/>
                        <a:gd name="connsiteY16" fmla="*/ 202415 h 340241"/>
                        <a:gd name="connsiteX17" fmla="*/ 102203 w 115292"/>
                        <a:gd name="connsiteY17" fmla="*/ 86972 h 340241"/>
                        <a:gd name="connsiteX18" fmla="*/ 77152 w 115292"/>
                        <a:gd name="connsiteY18" fmla="*/ 10963 h 340241"/>
                        <a:gd name="connsiteX19" fmla="*/ 65437 w 115292"/>
                        <a:gd name="connsiteY19" fmla="*/ 295 h 34024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</a:cxnLst>
                      <a:rect l="l" t="t" r="r" b="b"/>
                      <a:pathLst>
                        <a:path w="115292" h="340241">
                          <a:moveTo>
                            <a:pt x="65437" y="295"/>
                          </a:moveTo>
                          <a:cubicBezTo>
                            <a:pt x="63627" y="1152"/>
                            <a:pt x="63627" y="1247"/>
                            <a:pt x="61531" y="13630"/>
                          </a:cubicBezTo>
                          <a:cubicBezTo>
                            <a:pt x="61531" y="13725"/>
                            <a:pt x="61436" y="15058"/>
                            <a:pt x="61341" y="17630"/>
                          </a:cubicBezTo>
                          <a:cubicBezTo>
                            <a:pt x="61150" y="20202"/>
                            <a:pt x="61055" y="23821"/>
                            <a:pt x="60484" y="28489"/>
                          </a:cubicBezTo>
                          <a:cubicBezTo>
                            <a:pt x="59341" y="37823"/>
                            <a:pt x="57531" y="51063"/>
                            <a:pt x="54578" y="66493"/>
                          </a:cubicBezTo>
                          <a:cubicBezTo>
                            <a:pt x="47720" y="97640"/>
                            <a:pt x="35719" y="137455"/>
                            <a:pt x="13906" y="174697"/>
                          </a:cubicBezTo>
                          <a:cubicBezTo>
                            <a:pt x="3524" y="201177"/>
                            <a:pt x="286" y="220417"/>
                            <a:pt x="0" y="237848"/>
                          </a:cubicBezTo>
                          <a:cubicBezTo>
                            <a:pt x="0" y="246516"/>
                            <a:pt x="762" y="254612"/>
                            <a:pt x="1429" y="262804"/>
                          </a:cubicBezTo>
                          <a:cubicBezTo>
                            <a:pt x="2096" y="270900"/>
                            <a:pt x="3429" y="278996"/>
                            <a:pt x="3619" y="287378"/>
                          </a:cubicBezTo>
                          <a:cubicBezTo>
                            <a:pt x="8382" y="247183"/>
                            <a:pt x="9334" y="232324"/>
                            <a:pt x="19050" y="211940"/>
                          </a:cubicBezTo>
                          <a:cubicBezTo>
                            <a:pt x="23527" y="201748"/>
                            <a:pt x="30480" y="189937"/>
                            <a:pt x="39338" y="172126"/>
                          </a:cubicBezTo>
                          <a:cubicBezTo>
                            <a:pt x="43720" y="163172"/>
                            <a:pt x="48768" y="152695"/>
                            <a:pt x="54388" y="139836"/>
                          </a:cubicBezTo>
                          <a:cubicBezTo>
                            <a:pt x="59531" y="127072"/>
                            <a:pt x="65532" y="111928"/>
                            <a:pt x="71438" y="93544"/>
                          </a:cubicBezTo>
                          <a:cubicBezTo>
                            <a:pt x="86201" y="146122"/>
                            <a:pt x="90583" y="199462"/>
                            <a:pt x="83915" y="243563"/>
                          </a:cubicBezTo>
                          <a:cubicBezTo>
                            <a:pt x="77343" y="287759"/>
                            <a:pt x="59246" y="322335"/>
                            <a:pt x="30956" y="340242"/>
                          </a:cubicBezTo>
                          <a:cubicBezTo>
                            <a:pt x="43720" y="339861"/>
                            <a:pt x="62293" y="331669"/>
                            <a:pt x="79819" y="310429"/>
                          </a:cubicBezTo>
                          <a:cubicBezTo>
                            <a:pt x="96488" y="289188"/>
                            <a:pt x="112966" y="254612"/>
                            <a:pt x="115062" y="202415"/>
                          </a:cubicBezTo>
                          <a:cubicBezTo>
                            <a:pt x="116491" y="168125"/>
                            <a:pt x="111157" y="124215"/>
                            <a:pt x="102203" y="86972"/>
                          </a:cubicBezTo>
                          <a:cubicBezTo>
                            <a:pt x="93059" y="49729"/>
                            <a:pt x="81248" y="19345"/>
                            <a:pt x="77152" y="10963"/>
                          </a:cubicBezTo>
                          <a:cubicBezTo>
                            <a:pt x="71438" y="-944"/>
                            <a:pt x="67056" y="-372"/>
                            <a:pt x="65437" y="295"/>
                          </a:cubicBezTo>
                          <a:close/>
                        </a:path>
                      </a:pathLst>
                    </a:custGeom>
                    <a:grpFill/>
                    <a:ln w="9525" cap="flat">
                      <a:solidFill>
                        <a:srgbClr val="C00000"/>
                      </a:solidFill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42" name="图形 4">
                    <a:extLst>
                      <a:ext uri="{FF2B5EF4-FFF2-40B4-BE49-F238E27FC236}">
                        <a16:creationId xmlns:a16="http://schemas.microsoft.com/office/drawing/2014/main" id="{D4AD28B9-9DC0-C442-8BBA-65D4812D1BA7}"/>
                      </a:ext>
                    </a:extLst>
                  </p:cNvPr>
                  <p:cNvGrpSpPr/>
                  <p:nvPr/>
                </p:nvGrpSpPr>
                <p:grpSpPr>
                  <a:xfrm>
                    <a:off x="6075452" y="1542746"/>
                    <a:ext cx="305554" cy="335649"/>
                    <a:chOff x="6075452" y="1542746"/>
                    <a:chExt cx="305554" cy="335649"/>
                  </a:xfrm>
                  <a:grpFill/>
                </p:grpSpPr>
                <p:sp>
                  <p:nvSpPr>
                    <p:cNvPr id="50" name="图形 4">
                      <a:extLst>
                        <a:ext uri="{FF2B5EF4-FFF2-40B4-BE49-F238E27FC236}">
                          <a16:creationId xmlns:a16="http://schemas.microsoft.com/office/drawing/2014/main" id="{AC17D6B0-EDCE-5240-91C1-13725F38EE5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75452" y="1731073"/>
                      <a:ext cx="205236" cy="147322"/>
                    </a:xfrm>
                    <a:custGeom>
                      <a:avLst/>
                      <a:gdLst>
                        <a:gd name="connsiteX0" fmla="*/ 140181 w 205236"/>
                        <a:gd name="connsiteY0" fmla="*/ 19907 h 147322"/>
                        <a:gd name="connsiteX1" fmla="*/ 89222 w 205236"/>
                        <a:gd name="connsiteY1" fmla="*/ 9620 h 147322"/>
                        <a:gd name="connsiteX2" fmla="*/ 48550 w 205236"/>
                        <a:gd name="connsiteY2" fmla="*/ 3524 h 147322"/>
                        <a:gd name="connsiteX3" fmla="*/ 21785 w 205236"/>
                        <a:gd name="connsiteY3" fmla="*/ 667 h 147322"/>
                        <a:gd name="connsiteX4" fmla="*/ 11689 w 205236"/>
                        <a:gd name="connsiteY4" fmla="*/ 0 h 147322"/>
                        <a:gd name="connsiteX5" fmla="*/ 1592 w 205236"/>
                        <a:gd name="connsiteY5" fmla="*/ 1905 h 147322"/>
                        <a:gd name="connsiteX6" fmla="*/ 2735 w 205236"/>
                        <a:gd name="connsiteY6" fmla="*/ 11335 h 147322"/>
                        <a:gd name="connsiteX7" fmla="*/ 13594 w 205236"/>
                        <a:gd name="connsiteY7" fmla="*/ 22289 h 147322"/>
                        <a:gd name="connsiteX8" fmla="*/ 22642 w 205236"/>
                        <a:gd name="connsiteY8" fmla="*/ 31051 h 147322"/>
                        <a:gd name="connsiteX9" fmla="*/ 33120 w 205236"/>
                        <a:gd name="connsiteY9" fmla="*/ 41719 h 147322"/>
                        <a:gd name="connsiteX10" fmla="*/ 80269 w 205236"/>
                        <a:gd name="connsiteY10" fmla="*/ 91440 h 147322"/>
                        <a:gd name="connsiteX11" fmla="*/ 95318 w 205236"/>
                        <a:gd name="connsiteY11" fmla="*/ 105537 h 147322"/>
                        <a:gd name="connsiteX12" fmla="*/ 110463 w 205236"/>
                        <a:gd name="connsiteY12" fmla="*/ 117729 h 147322"/>
                        <a:gd name="connsiteX13" fmla="*/ 125798 w 205236"/>
                        <a:gd name="connsiteY13" fmla="*/ 127826 h 147322"/>
                        <a:gd name="connsiteX14" fmla="*/ 140848 w 205236"/>
                        <a:gd name="connsiteY14" fmla="*/ 136112 h 147322"/>
                        <a:gd name="connsiteX15" fmla="*/ 199045 w 205236"/>
                        <a:gd name="connsiteY15" fmla="*/ 146304 h 147322"/>
                        <a:gd name="connsiteX16" fmla="*/ 177614 w 205236"/>
                        <a:gd name="connsiteY16" fmla="*/ 139160 h 147322"/>
                        <a:gd name="connsiteX17" fmla="*/ 157612 w 205236"/>
                        <a:gd name="connsiteY17" fmla="*/ 128302 h 147322"/>
                        <a:gd name="connsiteX18" fmla="*/ 121702 w 205236"/>
                        <a:gd name="connsiteY18" fmla="*/ 98107 h 147322"/>
                        <a:gd name="connsiteX19" fmla="*/ 55408 w 205236"/>
                        <a:gd name="connsiteY19" fmla="*/ 22765 h 147322"/>
                        <a:gd name="connsiteX20" fmla="*/ 121321 w 205236"/>
                        <a:gd name="connsiteY20" fmla="*/ 34099 h 147322"/>
                        <a:gd name="connsiteX21" fmla="*/ 157612 w 205236"/>
                        <a:gd name="connsiteY21" fmla="*/ 45625 h 147322"/>
                        <a:gd name="connsiteX22" fmla="*/ 180281 w 205236"/>
                        <a:gd name="connsiteY22" fmla="*/ 61531 h 147322"/>
                        <a:gd name="connsiteX23" fmla="*/ 191711 w 205236"/>
                        <a:gd name="connsiteY23" fmla="*/ 74581 h 147322"/>
                        <a:gd name="connsiteX24" fmla="*/ 205237 w 205236"/>
                        <a:gd name="connsiteY24" fmla="*/ 93726 h 147322"/>
                        <a:gd name="connsiteX25" fmla="*/ 196474 w 205236"/>
                        <a:gd name="connsiteY25" fmla="*/ 73152 h 147322"/>
                        <a:gd name="connsiteX26" fmla="*/ 185425 w 205236"/>
                        <a:gd name="connsiteY26" fmla="*/ 53530 h 147322"/>
                        <a:gd name="connsiteX27" fmla="*/ 167994 w 205236"/>
                        <a:gd name="connsiteY27" fmla="*/ 35242 h 147322"/>
                        <a:gd name="connsiteX28" fmla="*/ 155802 w 205236"/>
                        <a:gd name="connsiteY28" fmla="*/ 26956 h 147322"/>
                        <a:gd name="connsiteX29" fmla="*/ 140181 w 205236"/>
                        <a:gd name="connsiteY29" fmla="*/ 19907 h 1473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</a:cxnLst>
                      <a:rect l="l" t="t" r="r" b="b"/>
                      <a:pathLst>
                        <a:path w="205236" h="147322">
                          <a:moveTo>
                            <a:pt x="140181" y="19907"/>
                          </a:moveTo>
                          <a:cubicBezTo>
                            <a:pt x="122083" y="15716"/>
                            <a:pt x="104462" y="12573"/>
                            <a:pt x="89222" y="9620"/>
                          </a:cubicBezTo>
                          <a:cubicBezTo>
                            <a:pt x="73601" y="7048"/>
                            <a:pt x="59980" y="4953"/>
                            <a:pt x="48550" y="3524"/>
                          </a:cubicBezTo>
                          <a:cubicBezTo>
                            <a:pt x="37311" y="2286"/>
                            <a:pt x="28167" y="1333"/>
                            <a:pt x="21785" y="667"/>
                          </a:cubicBezTo>
                          <a:cubicBezTo>
                            <a:pt x="15403" y="286"/>
                            <a:pt x="11879" y="0"/>
                            <a:pt x="11689" y="0"/>
                          </a:cubicBezTo>
                          <a:cubicBezTo>
                            <a:pt x="2926" y="571"/>
                            <a:pt x="2926" y="667"/>
                            <a:pt x="1592" y="1905"/>
                          </a:cubicBezTo>
                          <a:cubicBezTo>
                            <a:pt x="449" y="3048"/>
                            <a:pt x="-1837" y="6382"/>
                            <a:pt x="2735" y="11335"/>
                          </a:cubicBezTo>
                          <a:cubicBezTo>
                            <a:pt x="4545" y="13049"/>
                            <a:pt x="8355" y="16954"/>
                            <a:pt x="13594" y="22289"/>
                          </a:cubicBezTo>
                          <a:cubicBezTo>
                            <a:pt x="16165" y="24955"/>
                            <a:pt x="19499" y="27718"/>
                            <a:pt x="22642" y="31051"/>
                          </a:cubicBezTo>
                          <a:cubicBezTo>
                            <a:pt x="25786" y="34480"/>
                            <a:pt x="29310" y="38005"/>
                            <a:pt x="33120" y="41719"/>
                          </a:cubicBezTo>
                          <a:cubicBezTo>
                            <a:pt x="47788" y="56959"/>
                            <a:pt x="64933" y="75914"/>
                            <a:pt x="80269" y="91440"/>
                          </a:cubicBezTo>
                          <a:cubicBezTo>
                            <a:pt x="85412" y="96298"/>
                            <a:pt x="90079" y="101251"/>
                            <a:pt x="95318" y="105537"/>
                          </a:cubicBezTo>
                          <a:cubicBezTo>
                            <a:pt x="100557" y="109823"/>
                            <a:pt x="105510" y="113919"/>
                            <a:pt x="110463" y="117729"/>
                          </a:cubicBezTo>
                          <a:cubicBezTo>
                            <a:pt x="115511" y="121444"/>
                            <a:pt x="120655" y="124873"/>
                            <a:pt x="125798" y="127826"/>
                          </a:cubicBezTo>
                          <a:cubicBezTo>
                            <a:pt x="130751" y="130969"/>
                            <a:pt x="135799" y="133731"/>
                            <a:pt x="140848" y="136112"/>
                          </a:cubicBezTo>
                          <a:cubicBezTo>
                            <a:pt x="161231" y="145447"/>
                            <a:pt x="180948" y="149352"/>
                            <a:pt x="199045" y="146304"/>
                          </a:cubicBezTo>
                          <a:cubicBezTo>
                            <a:pt x="191521" y="144685"/>
                            <a:pt x="184377" y="142303"/>
                            <a:pt x="177614" y="139160"/>
                          </a:cubicBezTo>
                          <a:cubicBezTo>
                            <a:pt x="170661" y="136112"/>
                            <a:pt x="163898" y="132493"/>
                            <a:pt x="157612" y="128302"/>
                          </a:cubicBezTo>
                          <a:cubicBezTo>
                            <a:pt x="145134" y="119824"/>
                            <a:pt x="132942" y="109633"/>
                            <a:pt x="121702" y="98107"/>
                          </a:cubicBezTo>
                          <a:cubicBezTo>
                            <a:pt x="99033" y="75152"/>
                            <a:pt x="77697" y="48101"/>
                            <a:pt x="55408" y="22765"/>
                          </a:cubicBezTo>
                          <a:cubicBezTo>
                            <a:pt x="83888" y="25717"/>
                            <a:pt x="105224" y="30194"/>
                            <a:pt x="121321" y="34099"/>
                          </a:cubicBezTo>
                          <a:cubicBezTo>
                            <a:pt x="137800" y="37909"/>
                            <a:pt x="148658" y="41719"/>
                            <a:pt x="157612" y="45625"/>
                          </a:cubicBezTo>
                          <a:cubicBezTo>
                            <a:pt x="166756" y="49625"/>
                            <a:pt x="173328" y="54292"/>
                            <a:pt x="180281" y="61531"/>
                          </a:cubicBezTo>
                          <a:cubicBezTo>
                            <a:pt x="183805" y="65151"/>
                            <a:pt x="187615" y="69342"/>
                            <a:pt x="191711" y="74581"/>
                          </a:cubicBezTo>
                          <a:cubicBezTo>
                            <a:pt x="195616" y="79915"/>
                            <a:pt x="199998" y="86201"/>
                            <a:pt x="205237" y="93726"/>
                          </a:cubicBezTo>
                          <a:cubicBezTo>
                            <a:pt x="202093" y="86773"/>
                            <a:pt x="199426" y="79915"/>
                            <a:pt x="196474" y="73152"/>
                          </a:cubicBezTo>
                          <a:cubicBezTo>
                            <a:pt x="193521" y="66389"/>
                            <a:pt x="189806" y="59912"/>
                            <a:pt x="185425" y="53530"/>
                          </a:cubicBezTo>
                          <a:cubicBezTo>
                            <a:pt x="181138" y="47053"/>
                            <a:pt x="175328" y="40957"/>
                            <a:pt x="167994" y="35242"/>
                          </a:cubicBezTo>
                          <a:cubicBezTo>
                            <a:pt x="164374" y="32385"/>
                            <a:pt x="160279" y="29623"/>
                            <a:pt x="155802" y="26956"/>
                          </a:cubicBezTo>
                          <a:cubicBezTo>
                            <a:pt x="151135" y="24479"/>
                            <a:pt x="145896" y="22098"/>
                            <a:pt x="140181" y="19907"/>
                          </a:cubicBezTo>
                          <a:close/>
                        </a:path>
                      </a:pathLst>
                    </a:custGeom>
                    <a:grpFill/>
                    <a:ln w="9525" cap="flat">
                      <a:solidFill>
                        <a:srgbClr val="C00000"/>
                      </a:solidFill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p:txBody>
                </p:sp>
                <p:sp>
                  <p:nvSpPr>
                    <p:cNvPr id="51" name="图形 4">
                      <a:extLst>
                        <a:ext uri="{FF2B5EF4-FFF2-40B4-BE49-F238E27FC236}">
                          <a16:creationId xmlns:a16="http://schemas.microsoft.com/office/drawing/2014/main" id="{687401CF-188A-DD40-B52E-0890C0C98F4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5614" y="1542746"/>
                      <a:ext cx="115392" cy="317009"/>
                    </a:xfrm>
                    <a:custGeom>
                      <a:avLst/>
                      <a:gdLst>
                        <a:gd name="connsiteX0" fmla="*/ 882 w 115392"/>
                        <a:gd name="connsiteY0" fmla="*/ 970 h 317009"/>
                        <a:gd name="connsiteX1" fmla="*/ 1740 w 115392"/>
                        <a:gd name="connsiteY1" fmla="*/ 14019 h 317009"/>
                        <a:gd name="connsiteX2" fmla="*/ 5645 w 115392"/>
                        <a:gd name="connsiteY2" fmla="*/ 27545 h 317009"/>
                        <a:gd name="connsiteX3" fmla="*/ 12598 w 115392"/>
                        <a:gd name="connsiteY3" fmla="*/ 63359 h 317009"/>
                        <a:gd name="connsiteX4" fmla="*/ 15932 w 115392"/>
                        <a:gd name="connsiteY4" fmla="*/ 114222 h 317009"/>
                        <a:gd name="connsiteX5" fmla="*/ 9550 w 115392"/>
                        <a:gd name="connsiteY5" fmla="*/ 172325 h 317009"/>
                        <a:gd name="connsiteX6" fmla="*/ 9264 w 115392"/>
                        <a:gd name="connsiteY6" fmla="*/ 190708 h 317009"/>
                        <a:gd name="connsiteX7" fmla="*/ 9931 w 115392"/>
                        <a:gd name="connsiteY7" fmla="*/ 206615 h 317009"/>
                        <a:gd name="connsiteX8" fmla="*/ 14884 w 115392"/>
                        <a:gd name="connsiteY8" fmla="*/ 232618 h 317009"/>
                        <a:gd name="connsiteX9" fmla="*/ 22885 w 115392"/>
                        <a:gd name="connsiteY9" fmla="*/ 254525 h 317009"/>
                        <a:gd name="connsiteX10" fmla="*/ 31172 w 115392"/>
                        <a:gd name="connsiteY10" fmla="*/ 276052 h 317009"/>
                        <a:gd name="connsiteX11" fmla="*/ 27266 w 115392"/>
                        <a:gd name="connsiteY11" fmla="*/ 252049 h 317009"/>
                        <a:gd name="connsiteX12" fmla="*/ 24504 w 115392"/>
                        <a:gd name="connsiteY12" fmla="*/ 234047 h 317009"/>
                        <a:gd name="connsiteX13" fmla="*/ 24790 w 115392"/>
                        <a:gd name="connsiteY13" fmla="*/ 204233 h 317009"/>
                        <a:gd name="connsiteX14" fmla="*/ 31553 w 115392"/>
                        <a:gd name="connsiteY14" fmla="*/ 162800 h 317009"/>
                        <a:gd name="connsiteX15" fmla="*/ 36220 w 115392"/>
                        <a:gd name="connsiteY15" fmla="*/ 82694 h 317009"/>
                        <a:gd name="connsiteX16" fmla="*/ 91560 w 115392"/>
                        <a:gd name="connsiteY16" fmla="*/ 215568 h 317009"/>
                        <a:gd name="connsiteX17" fmla="*/ 90417 w 115392"/>
                        <a:gd name="connsiteY17" fmla="*/ 273480 h 317009"/>
                        <a:gd name="connsiteX18" fmla="*/ 82321 w 115392"/>
                        <a:gd name="connsiteY18" fmla="*/ 297293 h 317009"/>
                        <a:gd name="connsiteX19" fmla="*/ 68796 w 115392"/>
                        <a:gd name="connsiteY19" fmla="*/ 317009 h 317009"/>
                        <a:gd name="connsiteX20" fmla="*/ 105276 w 115392"/>
                        <a:gd name="connsiteY20" fmla="*/ 277957 h 317009"/>
                        <a:gd name="connsiteX21" fmla="*/ 115087 w 115392"/>
                        <a:gd name="connsiteY21" fmla="*/ 233285 h 317009"/>
                        <a:gd name="connsiteX22" fmla="*/ 107943 w 115392"/>
                        <a:gd name="connsiteY22" fmla="*/ 169658 h 317009"/>
                        <a:gd name="connsiteX23" fmla="*/ 61557 w 115392"/>
                        <a:gd name="connsiteY23" fmla="*/ 67835 h 317009"/>
                        <a:gd name="connsiteX24" fmla="*/ 46888 w 115392"/>
                        <a:gd name="connsiteY24" fmla="*/ 45928 h 317009"/>
                        <a:gd name="connsiteX25" fmla="*/ 33077 w 115392"/>
                        <a:gd name="connsiteY25" fmla="*/ 28021 h 317009"/>
                        <a:gd name="connsiteX26" fmla="*/ 14694 w 115392"/>
                        <a:gd name="connsiteY26" fmla="*/ 6875 h 317009"/>
                        <a:gd name="connsiteX27" fmla="*/ 882 w 115392"/>
                        <a:gd name="connsiteY27" fmla="*/ 970 h 31700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</a:cxnLst>
                      <a:rect l="l" t="t" r="r" b="b"/>
                      <a:pathLst>
                        <a:path w="115392" h="317009">
                          <a:moveTo>
                            <a:pt x="882" y="970"/>
                          </a:moveTo>
                          <a:cubicBezTo>
                            <a:pt x="-451" y="2303"/>
                            <a:pt x="-356" y="2303"/>
                            <a:pt x="1740" y="14019"/>
                          </a:cubicBezTo>
                          <a:cubicBezTo>
                            <a:pt x="1740" y="14210"/>
                            <a:pt x="3168" y="18972"/>
                            <a:pt x="5645" y="27545"/>
                          </a:cubicBezTo>
                          <a:cubicBezTo>
                            <a:pt x="7645" y="36212"/>
                            <a:pt x="10312" y="48690"/>
                            <a:pt x="12598" y="63359"/>
                          </a:cubicBezTo>
                          <a:cubicBezTo>
                            <a:pt x="14694" y="78218"/>
                            <a:pt x="15932" y="95744"/>
                            <a:pt x="15932" y="114222"/>
                          </a:cubicBezTo>
                          <a:cubicBezTo>
                            <a:pt x="15360" y="132986"/>
                            <a:pt x="13932" y="152513"/>
                            <a:pt x="9550" y="172325"/>
                          </a:cubicBezTo>
                          <a:cubicBezTo>
                            <a:pt x="9169" y="178992"/>
                            <a:pt x="9074" y="185088"/>
                            <a:pt x="9264" y="190708"/>
                          </a:cubicBezTo>
                          <a:cubicBezTo>
                            <a:pt x="9169" y="196423"/>
                            <a:pt x="9455" y="201757"/>
                            <a:pt x="9931" y="206615"/>
                          </a:cubicBezTo>
                          <a:cubicBezTo>
                            <a:pt x="10883" y="216425"/>
                            <a:pt x="12884" y="224712"/>
                            <a:pt x="14884" y="232618"/>
                          </a:cubicBezTo>
                          <a:cubicBezTo>
                            <a:pt x="16979" y="240428"/>
                            <a:pt x="20028" y="247477"/>
                            <a:pt x="22885" y="254525"/>
                          </a:cubicBezTo>
                          <a:cubicBezTo>
                            <a:pt x="25552" y="261669"/>
                            <a:pt x="28505" y="268622"/>
                            <a:pt x="31172" y="276052"/>
                          </a:cubicBezTo>
                          <a:cubicBezTo>
                            <a:pt x="29648" y="266717"/>
                            <a:pt x="28409" y="258812"/>
                            <a:pt x="27266" y="252049"/>
                          </a:cubicBezTo>
                          <a:cubicBezTo>
                            <a:pt x="26124" y="245191"/>
                            <a:pt x="25076" y="239381"/>
                            <a:pt x="24504" y="234047"/>
                          </a:cubicBezTo>
                          <a:cubicBezTo>
                            <a:pt x="23361" y="223283"/>
                            <a:pt x="23552" y="214616"/>
                            <a:pt x="24790" y="204233"/>
                          </a:cubicBezTo>
                          <a:cubicBezTo>
                            <a:pt x="26028" y="193756"/>
                            <a:pt x="29076" y="181278"/>
                            <a:pt x="31553" y="162800"/>
                          </a:cubicBezTo>
                          <a:cubicBezTo>
                            <a:pt x="34315" y="144131"/>
                            <a:pt x="37363" y="119270"/>
                            <a:pt x="36220" y="82694"/>
                          </a:cubicBezTo>
                          <a:cubicBezTo>
                            <a:pt x="65748" y="125843"/>
                            <a:pt x="85655" y="173468"/>
                            <a:pt x="91560" y="215568"/>
                          </a:cubicBezTo>
                          <a:cubicBezTo>
                            <a:pt x="94323" y="236714"/>
                            <a:pt x="94513" y="256240"/>
                            <a:pt x="90417" y="273480"/>
                          </a:cubicBezTo>
                          <a:cubicBezTo>
                            <a:pt x="88512" y="282053"/>
                            <a:pt x="85941" y="290054"/>
                            <a:pt x="82321" y="297293"/>
                          </a:cubicBezTo>
                          <a:cubicBezTo>
                            <a:pt x="78606" y="304627"/>
                            <a:pt x="74129" y="311199"/>
                            <a:pt x="68796" y="317009"/>
                          </a:cubicBezTo>
                          <a:cubicBezTo>
                            <a:pt x="79940" y="313676"/>
                            <a:pt x="95370" y="301674"/>
                            <a:pt x="105276" y="277957"/>
                          </a:cubicBezTo>
                          <a:cubicBezTo>
                            <a:pt x="110134" y="266146"/>
                            <a:pt x="114325" y="251192"/>
                            <a:pt x="115087" y="233285"/>
                          </a:cubicBezTo>
                          <a:cubicBezTo>
                            <a:pt x="116230" y="215187"/>
                            <a:pt x="114230" y="193946"/>
                            <a:pt x="107943" y="169658"/>
                          </a:cubicBezTo>
                          <a:cubicBezTo>
                            <a:pt x="99657" y="137654"/>
                            <a:pt x="81273" y="98982"/>
                            <a:pt x="61557" y="67835"/>
                          </a:cubicBezTo>
                          <a:cubicBezTo>
                            <a:pt x="56508" y="60120"/>
                            <a:pt x="51555" y="52786"/>
                            <a:pt x="46888" y="45928"/>
                          </a:cubicBezTo>
                          <a:cubicBezTo>
                            <a:pt x="42125" y="39165"/>
                            <a:pt x="37268" y="33260"/>
                            <a:pt x="33077" y="28021"/>
                          </a:cubicBezTo>
                          <a:cubicBezTo>
                            <a:pt x="24695" y="17353"/>
                            <a:pt x="18027" y="9923"/>
                            <a:pt x="14694" y="6875"/>
                          </a:cubicBezTo>
                          <a:cubicBezTo>
                            <a:pt x="5740" y="-1983"/>
                            <a:pt x="2025" y="-173"/>
                            <a:pt x="882" y="970"/>
                          </a:cubicBezTo>
                          <a:close/>
                        </a:path>
                      </a:pathLst>
                    </a:custGeom>
                    <a:grpFill/>
                    <a:ln w="9525" cap="flat">
                      <a:solidFill>
                        <a:srgbClr val="C00000"/>
                      </a:solidFill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43" name="图形 4">
                    <a:extLst>
                      <a:ext uri="{FF2B5EF4-FFF2-40B4-BE49-F238E27FC236}">
                        <a16:creationId xmlns:a16="http://schemas.microsoft.com/office/drawing/2014/main" id="{4149D453-41ED-9546-A533-DDF547793983}"/>
                      </a:ext>
                    </a:extLst>
                  </p:cNvPr>
                  <p:cNvGrpSpPr/>
                  <p:nvPr/>
                </p:nvGrpSpPr>
                <p:grpSpPr>
                  <a:xfrm>
                    <a:off x="5963452" y="1408100"/>
                    <a:ext cx="305717" cy="319711"/>
                    <a:chOff x="5963452" y="1408100"/>
                    <a:chExt cx="305717" cy="319711"/>
                  </a:xfrm>
                  <a:grpFill/>
                </p:grpSpPr>
                <p:sp>
                  <p:nvSpPr>
                    <p:cNvPr id="48" name="图形 4">
                      <a:extLst>
                        <a:ext uri="{FF2B5EF4-FFF2-40B4-BE49-F238E27FC236}">
                          <a16:creationId xmlns:a16="http://schemas.microsoft.com/office/drawing/2014/main" id="{3BC1DDB8-A7EF-DE4D-8D30-B77E24FB119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63452" y="1621042"/>
                      <a:ext cx="233988" cy="106770"/>
                    </a:xfrm>
                    <a:custGeom>
                      <a:avLst/>
                      <a:gdLst>
                        <a:gd name="connsiteX0" fmla="*/ 135405 w 233988"/>
                        <a:gd name="connsiteY0" fmla="*/ 17 h 106770"/>
                        <a:gd name="connsiteX1" fmla="*/ 44727 w 233988"/>
                        <a:gd name="connsiteY1" fmla="*/ 20781 h 106770"/>
                        <a:gd name="connsiteX2" fmla="*/ 18723 w 233988"/>
                        <a:gd name="connsiteY2" fmla="*/ 28497 h 106770"/>
                        <a:gd name="connsiteX3" fmla="*/ 9103 w 233988"/>
                        <a:gd name="connsiteY3" fmla="*/ 31545 h 106770"/>
                        <a:gd name="connsiteX4" fmla="*/ 435 w 233988"/>
                        <a:gd name="connsiteY4" fmla="*/ 37069 h 106770"/>
                        <a:gd name="connsiteX5" fmla="*/ 5293 w 233988"/>
                        <a:gd name="connsiteY5" fmla="*/ 45546 h 106770"/>
                        <a:gd name="connsiteX6" fmla="*/ 45298 w 233988"/>
                        <a:gd name="connsiteY6" fmla="*/ 62025 h 106770"/>
                        <a:gd name="connsiteX7" fmla="*/ 105877 w 233988"/>
                        <a:gd name="connsiteY7" fmla="*/ 88695 h 106770"/>
                        <a:gd name="connsiteX8" fmla="*/ 142263 w 233988"/>
                        <a:gd name="connsiteY8" fmla="*/ 100696 h 106770"/>
                        <a:gd name="connsiteX9" fmla="*/ 176267 w 233988"/>
                        <a:gd name="connsiteY9" fmla="*/ 106316 h 106770"/>
                        <a:gd name="connsiteX10" fmla="*/ 233988 w 233988"/>
                        <a:gd name="connsiteY10" fmla="*/ 95838 h 106770"/>
                        <a:gd name="connsiteX11" fmla="*/ 189411 w 233988"/>
                        <a:gd name="connsiteY11" fmla="*/ 93362 h 106770"/>
                        <a:gd name="connsiteX12" fmla="*/ 145977 w 233988"/>
                        <a:gd name="connsiteY12" fmla="*/ 78979 h 106770"/>
                        <a:gd name="connsiteX13" fmla="*/ 58347 w 233988"/>
                        <a:gd name="connsiteY13" fmla="*/ 35926 h 106770"/>
                        <a:gd name="connsiteX14" fmla="*/ 94828 w 233988"/>
                        <a:gd name="connsiteY14" fmla="*/ 26211 h 106770"/>
                        <a:gd name="connsiteX15" fmla="*/ 123117 w 233988"/>
                        <a:gd name="connsiteY15" fmla="*/ 20686 h 106770"/>
                        <a:gd name="connsiteX16" fmla="*/ 160836 w 233988"/>
                        <a:gd name="connsiteY16" fmla="*/ 17543 h 106770"/>
                        <a:gd name="connsiteX17" fmla="*/ 187697 w 233988"/>
                        <a:gd name="connsiteY17" fmla="*/ 23734 h 106770"/>
                        <a:gd name="connsiteX18" fmla="*/ 202746 w 233988"/>
                        <a:gd name="connsiteY18" fmla="*/ 31926 h 106770"/>
                        <a:gd name="connsiteX19" fmla="*/ 222177 w 233988"/>
                        <a:gd name="connsiteY19" fmla="*/ 44975 h 106770"/>
                        <a:gd name="connsiteX20" fmla="*/ 214652 w 233988"/>
                        <a:gd name="connsiteY20" fmla="*/ 36688 h 106770"/>
                        <a:gd name="connsiteX21" fmla="*/ 206842 w 233988"/>
                        <a:gd name="connsiteY21" fmla="*/ 28878 h 106770"/>
                        <a:gd name="connsiteX22" fmla="*/ 189602 w 233988"/>
                        <a:gd name="connsiteY22" fmla="*/ 14495 h 106770"/>
                        <a:gd name="connsiteX23" fmla="*/ 166837 w 233988"/>
                        <a:gd name="connsiteY23" fmla="*/ 3922 h 106770"/>
                        <a:gd name="connsiteX24" fmla="*/ 135405 w 233988"/>
                        <a:gd name="connsiteY24" fmla="*/ 17 h 10677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</a:cxnLst>
                      <a:rect l="l" t="t" r="r" b="b"/>
                      <a:pathLst>
                        <a:path w="233988" h="106770">
                          <a:moveTo>
                            <a:pt x="135405" y="17"/>
                          </a:moveTo>
                          <a:cubicBezTo>
                            <a:pt x="98257" y="7065"/>
                            <a:pt x="67206" y="14019"/>
                            <a:pt x="44727" y="20781"/>
                          </a:cubicBezTo>
                          <a:cubicBezTo>
                            <a:pt x="33677" y="23829"/>
                            <a:pt x="25010" y="26306"/>
                            <a:pt x="18723" y="28497"/>
                          </a:cubicBezTo>
                          <a:cubicBezTo>
                            <a:pt x="12627" y="30402"/>
                            <a:pt x="9198" y="31449"/>
                            <a:pt x="9103" y="31545"/>
                          </a:cubicBezTo>
                          <a:cubicBezTo>
                            <a:pt x="1102" y="35259"/>
                            <a:pt x="1197" y="35259"/>
                            <a:pt x="435" y="37069"/>
                          </a:cubicBezTo>
                          <a:cubicBezTo>
                            <a:pt x="-232" y="38593"/>
                            <a:pt x="-994" y="42498"/>
                            <a:pt x="5293" y="45546"/>
                          </a:cubicBezTo>
                          <a:cubicBezTo>
                            <a:pt x="9960" y="47642"/>
                            <a:pt x="26153" y="53738"/>
                            <a:pt x="45298" y="62025"/>
                          </a:cubicBezTo>
                          <a:cubicBezTo>
                            <a:pt x="64824" y="69835"/>
                            <a:pt x="86732" y="80694"/>
                            <a:pt x="105877" y="88695"/>
                          </a:cubicBezTo>
                          <a:cubicBezTo>
                            <a:pt x="118545" y="93552"/>
                            <a:pt x="130261" y="98029"/>
                            <a:pt x="142263" y="100696"/>
                          </a:cubicBezTo>
                          <a:cubicBezTo>
                            <a:pt x="153788" y="103839"/>
                            <a:pt x="165218" y="105744"/>
                            <a:pt x="176267" y="106316"/>
                          </a:cubicBezTo>
                          <a:cubicBezTo>
                            <a:pt x="197698" y="108126"/>
                            <a:pt x="218272" y="104506"/>
                            <a:pt x="233988" y="95838"/>
                          </a:cubicBezTo>
                          <a:cubicBezTo>
                            <a:pt x="218843" y="97839"/>
                            <a:pt x="203699" y="96791"/>
                            <a:pt x="189411" y="93362"/>
                          </a:cubicBezTo>
                          <a:cubicBezTo>
                            <a:pt x="174457" y="90504"/>
                            <a:pt x="160551" y="84980"/>
                            <a:pt x="145977" y="78979"/>
                          </a:cubicBezTo>
                          <a:cubicBezTo>
                            <a:pt x="117307" y="66692"/>
                            <a:pt x="88542" y="50595"/>
                            <a:pt x="58347" y="35926"/>
                          </a:cubicBezTo>
                          <a:cubicBezTo>
                            <a:pt x="71873" y="31830"/>
                            <a:pt x="84255" y="28306"/>
                            <a:pt x="94828" y="26211"/>
                          </a:cubicBezTo>
                          <a:cubicBezTo>
                            <a:pt x="105401" y="23925"/>
                            <a:pt x="115116" y="21734"/>
                            <a:pt x="123117" y="20686"/>
                          </a:cubicBezTo>
                          <a:cubicBezTo>
                            <a:pt x="139214" y="18400"/>
                            <a:pt x="151311" y="16971"/>
                            <a:pt x="160836" y="17543"/>
                          </a:cubicBezTo>
                          <a:cubicBezTo>
                            <a:pt x="170456" y="18114"/>
                            <a:pt x="178362" y="19829"/>
                            <a:pt x="187697" y="23734"/>
                          </a:cubicBezTo>
                          <a:cubicBezTo>
                            <a:pt x="192173" y="25925"/>
                            <a:pt x="197031" y="28592"/>
                            <a:pt x="202746" y="31926"/>
                          </a:cubicBezTo>
                          <a:cubicBezTo>
                            <a:pt x="208461" y="35259"/>
                            <a:pt x="214938" y="39450"/>
                            <a:pt x="222177" y="44975"/>
                          </a:cubicBezTo>
                          <a:cubicBezTo>
                            <a:pt x="219606" y="42213"/>
                            <a:pt x="217129" y="39450"/>
                            <a:pt x="214652" y="36688"/>
                          </a:cubicBezTo>
                          <a:lnTo>
                            <a:pt x="206842" y="28878"/>
                          </a:lnTo>
                          <a:cubicBezTo>
                            <a:pt x="201508" y="23829"/>
                            <a:pt x="196269" y="18591"/>
                            <a:pt x="189602" y="14495"/>
                          </a:cubicBezTo>
                          <a:cubicBezTo>
                            <a:pt x="183030" y="10304"/>
                            <a:pt x="175600" y="6684"/>
                            <a:pt x="166837" y="3922"/>
                          </a:cubicBezTo>
                          <a:cubicBezTo>
                            <a:pt x="157884" y="1255"/>
                            <a:pt x="147406" y="-174"/>
                            <a:pt x="135405" y="17"/>
                          </a:cubicBezTo>
                          <a:close/>
                        </a:path>
                      </a:pathLst>
                    </a:custGeom>
                    <a:grpFill/>
                    <a:ln w="9525" cap="flat">
                      <a:solidFill>
                        <a:srgbClr val="C00000"/>
                      </a:solidFill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p:txBody>
                </p:sp>
                <p:sp>
                  <p:nvSpPr>
                    <p:cNvPr id="49" name="图形 4">
                      <a:extLst>
                        <a:ext uri="{FF2B5EF4-FFF2-40B4-BE49-F238E27FC236}">
                          <a16:creationId xmlns:a16="http://schemas.microsoft.com/office/drawing/2014/main" id="{D1A1FA14-657B-3645-8CC0-098DAFF42EC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65858" y="1408100"/>
                      <a:ext cx="203311" cy="272204"/>
                    </a:xfrm>
                    <a:custGeom>
                      <a:avLst/>
                      <a:gdLst>
                        <a:gd name="connsiteX0" fmla="*/ 327 w 203311"/>
                        <a:gd name="connsiteY0" fmla="*/ 2456 h 272204"/>
                        <a:gd name="connsiteX1" fmla="*/ 5947 w 203311"/>
                        <a:gd name="connsiteY1" fmla="*/ 14267 h 272204"/>
                        <a:gd name="connsiteX2" fmla="*/ 14615 w 203311"/>
                        <a:gd name="connsiteY2" fmla="*/ 25316 h 272204"/>
                        <a:gd name="connsiteX3" fmla="*/ 34713 w 203311"/>
                        <a:gd name="connsiteY3" fmla="*/ 55510 h 272204"/>
                        <a:gd name="connsiteX4" fmla="*/ 74432 w 203311"/>
                        <a:gd name="connsiteY4" fmla="*/ 157047 h 272204"/>
                        <a:gd name="connsiteX5" fmla="*/ 87862 w 203311"/>
                        <a:gd name="connsiteY5" fmla="*/ 188765 h 272204"/>
                        <a:gd name="connsiteX6" fmla="*/ 102054 w 203311"/>
                        <a:gd name="connsiteY6" fmla="*/ 211339 h 272204"/>
                        <a:gd name="connsiteX7" fmla="*/ 117294 w 203311"/>
                        <a:gd name="connsiteY7" fmla="*/ 229056 h 272204"/>
                        <a:gd name="connsiteX8" fmla="*/ 125200 w 203311"/>
                        <a:gd name="connsiteY8" fmla="*/ 237343 h 272204"/>
                        <a:gd name="connsiteX9" fmla="*/ 132630 w 203311"/>
                        <a:gd name="connsiteY9" fmla="*/ 246296 h 272204"/>
                        <a:gd name="connsiteX10" fmla="*/ 120438 w 203311"/>
                        <a:gd name="connsiteY10" fmla="*/ 225151 h 272204"/>
                        <a:gd name="connsiteX11" fmla="*/ 111484 w 203311"/>
                        <a:gd name="connsiteY11" fmla="*/ 209053 h 272204"/>
                        <a:gd name="connsiteX12" fmla="*/ 100530 w 203311"/>
                        <a:gd name="connsiteY12" fmla="*/ 181240 h 272204"/>
                        <a:gd name="connsiteX13" fmla="*/ 90910 w 203311"/>
                        <a:gd name="connsiteY13" fmla="*/ 139997 h 272204"/>
                        <a:gd name="connsiteX14" fmla="*/ 81290 w 203311"/>
                        <a:gd name="connsiteY14" fmla="*/ 107707 h 272204"/>
                        <a:gd name="connsiteX15" fmla="*/ 63859 w 203311"/>
                        <a:gd name="connsiteY15" fmla="*/ 63988 h 272204"/>
                        <a:gd name="connsiteX16" fmla="*/ 167205 w 203311"/>
                        <a:gd name="connsiteY16" fmla="*/ 167905 h 272204"/>
                        <a:gd name="connsiteX17" fmla="*/ 187684 w 203311"/>
                        <a:gd name="connsiteY17" fmla="*/ 223436 h 272204"/>
                        <a:gd name="connsiteX18" fmla="*/ 182350 w 203311"/>
                        <a:gd name="connsiteY18" fmla="*/ 272204 h 272204"/>
                        <a:gd name="connsiteX19" fmla="*/ 203210 w 203311"/>
                        <a:gd name="connsiteY19" fmla="*/ 222865 h 272204"/>
                        <a:gd name="connsiteX20" fmla="*/ 164824 w 203311"/>
                        <a:gd name="connsiteY20" fmla="*/ 118375 h 272204"/>
                        <a:gd name="connsiteX21" fmla="*/ 147489 w 203311"/>
                        <a:gd name="connsiteY21" fmla="*/ 97611 h 272204"/>
                        <a:gd name="connsiteX22" fmla="*/ 127010 w 203311"/>
                        <a:gd name="connsiteY22" fmla="*/ 76942 h 272204"/>
                        <a:gd name="connsiteX23" fmla="*/ 104436 w 203311"/>
                        <a:gd name="connsiteY23" fmla="*/ 57606 h 272204"/>
                        <a:gd name="connsiteX24" fmla="*/ 81290 w 203311"/>
                        <a:gd name="connsiteY24" fmla="*/ 40461 h 272204"/>
                        <a:gd name="connsiteX25" fmla="*/ 14805 w 203311"/>
                        <a:gd name="connsiteY25" fmla="*/ 2456 h 272204"/>
                        <a:gd name="connsiteX26" fmla="*/ 327 w 203311"/>
                        <a:gd name="connsiteY26" fmla="*/ 2456 h 27220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</a:cxnLst>
                      <a:rect l="l" t="t" r="r" b="b"/>
                      <a:pathLst>
                        <a:path w="203311" h="272204">
                          <a:moveTo>
                            <a:pt x="327" y="2456"/>
                          </a:moveTo>
                          <a:cubicBezTo>
                            <a:pt x="-435" y="4171"/>
                            <a:pt x="-339" y="4171"/>
                            <a:pt x="5947" y="14267"/>
                          </a:cubicBezTo>
                          <a:cubicBezTo>
                            <a:pt x="6042" y="14362"/>
                            <a:pt x="9090" y="18363"/>
                            <a:pt x="14615" y="25316"/>
                          </a:cubicBezTo>
                          <a:cubicBezTo>
                            <a:pt x="19949" y="32079"/>
                            <a:pt x="27093" y="42652"/>
                            <a:pt x="34713" y="55510"/>
                          </a:cubicBezTo>
                          <a:cubicBezTo>
                            <a:pt x="50334" y="80752"/>
                            <a:pt x="66621" y="117994"/>
                            <a:pt x="74432" y="157047"/>
                          </a:cubicBezTo>
                          <a:cubicBezTo>
                            <a:pt x="78718" y="170001"/>
                            <a:pt x="83100" y="180193"/>
                            <a:pt x="87862" y="188765"/>
                          </a:cubicBezTo>
                          <a:cubicBezTo>
                            <a:pt x="92244" y="197719"/>
                            <a:pt x="97006" y="204958"/>
                            <a:pt x="102054" y="211339"/>
                          </a:cubicBezTo>
                          <a:cubicBezTo>
                            <a:pt x="107198" y="217626"/>
                            <a:pt x="111960" y="223627"/>
                            <a:pt x="117294" y="229056"/>
                          </a:cubicBezTo>
                          <a:lnTo>
                            <a:pt x="125200" y="237343"/>
                          </a:lnTo>
                          <a:cubicBezTo>
                            <a:pt x="127677" y="240295"/>
                            <a:pt x="130153" y="243248"/>
                            <a:pt x="132630" y="246296"/>
                          </a:cubicBezTo>
                          <a:cubicBezTo>
                            <a:pt x="128153" y="237914"/>
                            <a:pt x="124057" y="231056"/>
                            <a:pt x="120438" y="225151"/>
                          </a:cubicBezTo>
                          <a:cubicBezTo>
                            <a:pt x="116818" y="219150"/>
                            <a:pt x="113961" y="213911"/>
                            <a:pt x="111484" y="209053"/>
                          </a:cubicBezTo>
                          <a:cubicBezTo>
                            <a:pt x="106246" y="199624"/>
                            <a:pt x="103102" y="191623"/>
                            <a:pt x="100530" y="181240"/>
                          </a:cubicBezTo>
                          <a:cubicBezTo>
                            <a:pt x="98054" y="170763"/>
                            <a:pt x="95196" y="158285"/>
                            <a:pt x="90910" y="139997"/>
                          </a:cubicBezTo>
                          <a:cubicBezTo>
                            <a:pt x="88719" y="130567"/>
                            <a:pt x="85481" y="120376"/>
                            <a:pt x="81290" y="107707"/>
                          </a:cubicBezTo>
                          <a:cubicBezTo>
                            <a:pt x="77194" y="94849"/>
                            <a:pt x="71479" y="80752"/>
                            <a:pt x="63859" y="63988"/>
                          </a:cubicBezTo>
                          <a:cubicBezTo>
                            <a:pt x="107960" y="92372"/>
                            <a:pt x="145774" y="129901"/>
                            <a:pt x="167205" y="167905"/>
                          </a:cubicBezTo>
                          <a:cubicBezTo>
                            <a:pt x="178255" y="186670"/>
                            <a:pt x="184731" y="206005"/>
                            <a:pt x="187684" y="223436"/>
                          </a:cubicBezTo>
                          <a:cubicBezTo>
                            <a:pt x="189970" y="241438"/>
                            <a:pt x="188542" y="257726"/>
                            <a:pt x="182350" y="272204"/>
                          </a:cubicBezTo>
                          <a:cubicBezTo>
                            <a:pt x="192066" y="265156"/>
                            <a:pt x="201972" y="249154"/>
                            <a:pt x="203210" y="222865"/>
                          </a:cubicBezTo>
                          <a:cubicBezTo>
                            <a:pt x="204353" y="196861"/>
                            <a:pt x="196066" y="160000"/>
                            <a:pt x="164824" y="118375"/>
                          </a:cubicBezTo>
                          <a:cubicBezTo>
                            <a:pt x="159776" y="111422"/>
                            <a:pt x="154061" y="104374"/>
                            <a:pt x="147489" y="97611"/>
                          </a:cubicBezTo>
                          <a:cubicBezTo>
                            <a:pt x="141012" y="90753"/>
                            <a:pt x="134344" y="83514"/>
                            <a:pt x="127010" y="76942"/>
                          </a:cubicBezTo>
                          <a:cubicBezTo>
                            <a:pt x="119676" y="70369"/>
                            <a:pt x="112056" y="63892"/>
                            <a:pt x="104436" y="57606"/>
                          </a:cubicBezTo>
                          <a:cubicBezTo>
                            <a:pt x="96911" y="51224"/>
                            <a:pt x="88815" y="45985"/>
                            <a:pt x="81290" y="40461"/>
                          </a:cubicBezTo>
                          <a:cubicBezTo>
                            <a:pt x="50810" y="19030"/>
                            <a:pt x="22997" y="5695"/>
                            <a:pt x="14805" y="2456"/>
                          </a:cubicBezTo>
                          <a:cubicBezTo>
                            <a:pt x="3661" y="-2211"/>
                            <a:pt x="994" y="932"/>
                            <a:pt x="327" y="2456"/>
                          </a:cubicBezTo>
                          <a:close/>
                        </a:path>
                      </a:pathLst>
                    </a:custGeom>
                    <a:grpFill/>
                    <a:ln w="9525" cap="flat">
                      <a:solidFill>
                        <a:srgbClr val="C00000"/>
                      </a:solidFill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44" name="图形 4">
                    <a:extLst>
                      <a:ext uri="{FF2B5EF4-FFF2-40B4-BE49-F238E27FC236}">
                        <a16:creationId xmlns:a16="http://schemas.microsoft.com/office/drawing/2014/main" id="{F23AD0AE-4503-B446-BB58-8B60F94C132D}"/>
                      </a:ext>
                    </a:extLst>
                  </p:cNvPr>
                  <p:cNvGrpSpPr/>
                  <p:nvPr/>
                </p:nvGrpSpPr>
                <p:grpSpPr>
                  <a:xfrm>
                    <a:off x="5811878" y="1369792"/>
                    <a:ext cx="305286" cy="267745"/>
                    <a:chOff x="5811878" y="1369792"/>
                    <a:chExt cx="305286" cy="267745"/>
                  </a:xfrm>
                  <a:grpFill/>
                </p:grpSpPr>
                <p:sp>
                  <p:nvSpPr>
                    <p:cNvPr id="46" name="图形 4">
                      <a:extLst>
                        <a:ext uri="{FF2B5EF4-FFF2-40B4-BE49-F238E27FC236}">
                          <a16:creationId xmlns:a16="http://schemas.microsoft.com/office/drawing/2014/main" id="{39DBCCEC-7725-4A4A-AA63-A8BDF40FCD9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11878" y="1540470"/>
                      <a:ext cx="258498" cy="97067"/>
                    </a:xfrm>
                    <a:custGeom>
                      <a:avLst/>
                      <a:gdLst>
                        <a:gd name="connsiteX0" fmla="*/ 8944 w 258498"/>
                        <a:gd name="connsiteY0" fmla="*/ 58872 h 97067"/>
                        <a:gd name="connsiteX1" fmla="*/ 181 w 258498"/>
                        <a:gd name="connsiteY1" fmla="*/ 65825 h 97067"/>
                        <a:gd name="connsiteX2" fmla="*/ 7325 w 258498"/>
                        <a:gd name="connsiteY2" fmla="*/ 73255 h 97067"/>
                        <a:gd name="connsiteX3" fmla="*/ 25041 w 258498"/>
                        <a:gd name="connsiteY3" fmla="*/ 76303 h 97067"/>
                        <a:gd name="connsiteX4" fmla="*/ 55902 w 258498"/>
                        <a:gd name="connsiteY4" fmla="*/ 81637 h 97067"/>
                        <a:gd name="connsiteX5" fmla="*/ 127435 w 258498"/>
                        <a:gd name="connsiteY5" fmla="*/ 94210 h 97067"/>
                        <a:gd name="connsiteX6" fmla="*/ 167249 w 258498"/>
                        <a:gd name="connsiteY6" fmla="*/ 97067 h 97067"/>
                        <a:gd name="connsiteX7" fmla="*/ 185537 w 258498"/>
                        <a:gd name="connsiteY7" fmla="*/ 96020 h 97067"/>
                        <a:gd name="connsiteX8" fmla="*/ 202492 w 258498"/>
                        <a:gd name="connsiteY8" fmla="*/ 93829 h 97067"/>
                        <a:gd name="connsiteX9" fmla="*/ 233162 w 258498"/>
                        <a:gd name="connsiteY9" fmla="*/ 84875 h 97067"/>
                        <a:gd name="connsiteX10" fmla="*/ 258499 w 258498"/>
                        <a:gd name="connsiteY10" fmla="*/ 70112 h 97067"/>
                        <a:gd name="connsiteX11" fmla="*/ 166106 w 258498"/>
                        <a:gd name="connsiteY11" fmla="*/ 75255 h 97067"/>
                        <a:gd name="connsiteX12" fmla="*/ 64379 w 258498"/>
                        <a:gd name="connsiteY12" fmla="*/ 53729 h 97067"/>
                        <a:gd name="connsiteX13" fmla="*/ 84001 w 258498"/>
                        <a:gd name="connsiteY13" fmla="*/ 44299 h 97067"/>
                        <a:gd name="connsiteX14" fmla="*/ 101336 w 258498"/>
                        <a:gd name="connsiteY14" fmla="*/ 36774 h 97067"/>
                        <a:gd name="connsiteX15" fmla="*/ 130007 w 258498"/>
                        <a:gd name="connsiteY15" fmla="*/ 25439 h 97067"/>
                        <a:gd name="connsiteX16" fmla="*/ 168678 w 258498"/>
                        <a:gd name="connsiteY16" fmla="*/ 14200 h 97067"/>
                        <a:gd name="connsiteX17" fmla="*/ 197634 w 258498"/>
                        <a:gd name="connsiteY17" fmla="*/ 14105 h 97067"/>
                        <a:gd name="connsiteX18" fmla="*/ 237068 w 258498"/>
                        <a:gd name="connsiteY18" fmla="*/ 26106 h 97067"/>
                        <a:gd name="connsiteX19" fmla="*/ 198110 w 258498"/>
                        <a:gd name="connsiteY19" fmla="*/ 4961 h 97067"/>
                        <a:gd name="connsiteX20" fmla="*/ 139151 w 258498"/>
                        <a:gd name="connsiteY20" fmla="*/ 3532 h 97067"/>
                        <a:gd name="connsiteX21" fmla="*/ 125435 w 258498"/>
                        <a:gd name="connsiteY21" fmla="*/ 8580 h 97067"/>
                        <a:gd name="connsiteX22" fmla="*/ 112100 w 258498"/>
                        <a:gd name="connsiteY22" fmla="*/ 14009 h 97067"/>
                        <a:gd name="connsiteX23" fmla="*/ 87430 w 258498"/>
                        <a:gd name="connsiteY23" fmla="*/ 24011 h 97067"/>
                        <a:gd name="connsiteX24" fmla="*/ 46472 w 258498"/>
                        <a:gd name="connsiteY24" fmla="*/ 41918 h 97067"/>
                        <a:gd name="connsiteX25" fmla="*/ 19231 w 258498"/>
                        <a:gd name="connsiteY25" fmla="*/ 54300 h 97067"/>
                        <a:gd name="connsiteX26" fmla="*/ 8944 w 258498"/>
                        <a:gd name="connsiteY26" fmla="*/ 58872 h 9706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</a:cxnLst>
                      <a:rect l="l" t="t" r="r" b="b"/>
                      <a:pathLst>
                        <a:path w="258498" h="97067">
                          <a:moveTo>
                            <a:pt x="8944" y="58872"/>
                          </a:moveTo>
                          <a:cubicBezTo>
                            <a:pt x="657" y="64016"/>
                            <a:pt x="657" y="64016"/>
                            <a:pt x="181" y="65825"/>
                          </a:cubicBezTo>
                          <a:cubicBezTo>
                            <a:pt x="-295" y="67445"/>
                            <a:pt x="-391" y="71350"/>
                            <a:pt x="7325" y="73255"/>
                          </a:cubicBezTo>
                          <a:cubicBezTo>
                            <a:pt x="10087" y="74017"/>
                            <a:pt x="16564" y="74779"/>
                            <a:pt x="25041" y="76303"/>
                          </a:cubicBezTo>
                          <a:cubicBezTo>
                            <a:pt x="33423" y="78113"/>
                            <a:pt x="44377" y="79446"/>
                            <a:pt x="55902" y="81637"/>
                          </a:cubicBezTo>
                          <a:cubicBezTo>
                            <a:pt x="79238" y="85637"/>
                            <a:pt x="105527" y="91352"/>
                            <a:pt x="127435" y="94210"/>
                          </a:cubicBezTo>
                          <a:cubicBezTo>
                            <a:pt x="141341" y="96591"/>
                            <a:pt x="154962" y="96782"/>
                            <a:pt x="167249" y="97067"/>
                          </a:cubicBezTo>
                          <a:cubicBezTo>
                            <a:pt x="173441" y="97067"/>
                            <a:pt x="179632" y="96591"/>
                            <a:pt x="185537" y="96020"/>
                          </a:cubicBezTo>
                          <a:cubicBezTo>
                            <a:pt x="191348" y="95639"/>
                            <a:pt x="196967" y="94877"/>
                            <a:pt x="202492" y="93829"/>
                          </a:cubicBezTo>
                          <a:cubicBezTo>
                            <a:pt x="213636" y="91543"/>
                            <a:pt x="223828" y="88781"/>
                            <a:pt x="233162" y="84875"/>
                          </a:cubicBezTo>
                          <a:cubicBezTo>
                            <a:pt x="242592" y="80970"/>
                            <a:pt x="251165" y="76017"/>
                            <a:pt x="258499" y="70112"/>
                          </a:cubicBezTo>
                          <a:cubicBezTo>
                            <a:pt x="228019" y="80875"/>
                            <a:pt x="198015" y="79922"/>
                            <a:pt x="166106" y="75255"/>
                          </a:cubicBezTo>
                          <a:cubicBezTo>
                            <a:pt x="134198" y="70683"/>
                            <a:pt x="100193" y="61825"/>
                            <a:pt x="64379" y="53729"/>
                          </a:cubicBezTo>
                          <a:cubicBezTo>
                            <a:pt x="71428" y="50395"/>
                            <a:pt x="77905" y="47252"/>
                            <a:pt x="84001" y="44299"/>
                          </a:cubicBezTo>
                          <a:cubicBezTo>
                            <a:pt x="90192" y="41346"/>
                            <a:pt x="95907" y="39155"/>
                            <a:pt x="101336" y="36774"/>
                          </a:cubicBezTo>
                          <a:cubicBezTo>
                            <a:pt x="112195" y="32202"/>
                            <a:pt x="121815" y="28106"/>
                            <a:pt x="130007" y="25439"/>
                          </a:cubicBezTo>
                          <a:cubicBezTo>
                            <a:pt x="146580" y="19534"/>
                            <a:pt x="158677" y="15629"/>
                            <a:pt x="168678" y="14200"/>
                          </a:cubicBezTo>
                          <a:cubicBezTo>
                            <a:pt x="178775" y="12676"/>
                            <a:pt x="187538" y="11914"/>
                            <a:pt x="197634" y="14105"/>
                          </a:cubicBezTo>
                          <a:cubicBezTo>
                            <a:pt x="207826" y="16105"/>
                            <a:pt x="220018" y="19153"/>
                            <a:pt x="237068" y="26106"/>
                          </a:cubicBezTo>
                          <a:cubicBezTo>
                            <a:pt x="224399" y="18010"/>
                            <a:pt x="212874" y="10390"/>
                            <a:pt x="198110" y="4961"/>
                          </a:cubicBezTo>
                          <a:cubicBezTo>
                            <a:pt x="183156" y="103"/>
                            <a:pt x="164678" y="-2564"/>
                            <a:pt x="139151" y="3532"/>
                          </a:cubicBezTo>
                          <a:cubicBezTo>
                            <a:pt x="134579" y="5246"/>
                            <a:pt x="130007" y="6961"/>
                            <a:pt x="125435" y="8580"/>
                          </a:cubicBezTo>
                          <a:cubicBezTo>
                            <a:pt x="120958" y="10390"/>
                            <a:pt x="116481" y="12200"/>
                            <a:pt x="112100" y="14009"/>
                          </a:cubicBezTo>
                          <a:cubicBezTo>
                            <a:pt x="103432" y="17629"/>
                            <a:pt x="95336" y="20582"/>
                            <a:pt x="87430" y="24011"/>
                          </a:cubicBezTo>
                          <a:cubicBezTo>
                            <a:pt x="71714" y="30964"/>
                            <a:pt x="58093" y="36298"/>
                            <a:pt x="46472" y="41918"/>
                          </a:cubicBezTo>
                          <a:cubicBezTo>
                            <a:pt x="34852" y="47347"/>
                            <a:pt x="25803" y="50966"/>
                            <a:pt x="19231" y="54300"/>
                          </a:cubicBezTo>
                          <a:cubicBezTo>
                            <a:pt x="12659" y="57158"/>
                            <a:pt x="9039" y="58872"/>
                            <a:pt x="8944" y="58872"/>
                          </a:cubicBezTo>
                          <a:close/>
                        </a:path>
                      </a:pathLst>
                    </a:custGeom>
                    <a:grpFill/>
                    <a:ln w="9525" cap="flat">
                      <a:solidFill>
                        <a:srgbClr val="C00000"/>
                      </a:solidFill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p:txBody>
                </p:sp>
                <p:sp>
                  <p:nvSpPr>
                    <p:cNvPr id="47" name="图形 4">
                      <a:extLst>
                        <a:ext uri="{FF2B5EF4-FFF2-40B4-BE49-F238E27FC236}">
                          <a16:creationId xmlns:a16="http://schemas.microsoft.com/office/drawing/2014/main" id="{2C6A8A6D-297D-D34A-97E5-32939EB20CF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26348" y="1369792"/>
                      <a:ext cx="290815" cy="170304"/>
                    </a:xfrm>
                    <a:custGeom>
                      <a:avLst/>
                      <a:gdLst>
                        <a:gd name="connsiteX0" fmla="*/ 93 w 290815"/>
                        <a:gd name="connsiteY0" fmla="*/ 6189 h 170304"/>
                        <a:gd name="connsiteX1" fmla="*/ 10761 w 290815"/>
                        <a:gd name="connsiteY1" fmla="*/ 14571 h 170304"/>
                        <a:gd name="connsiteX2" fmla="*/ 23334 w 290815"/>
                        <a:gd name="connsiteY2" fmla="*/ 21048 h 170304"/>
                        <a:gd name="connsiteX3" fmla="*/ 55148 w 290815"/>
                        <a:gd name="connsiteY3" fmla="*/ 40193 h 170304"/>
                        <a:gd name="connsiteX4" fmla="*/ 97629 w 290815"/>
                        <a:gd name="connsiteY4" fmla="*/ 71912 h 170304"/>
                        <a:gd name="connsiteX5" fmla="*/ 119918 w 290815"/>
                        <a:gd name="connsiteY5" fmla="*/ 92581 h 170304"/>
                        <a:gd name="connsiteX6" fmla="*/ 130872 w 290815"/>
                        <a:gd name="connsiteY6" fmla="*/ 103725 h 170304"/>
                        <a:gd name="connsiteX7" fmla="*/ 141349 w 290815"/>
                        <a:gd name="connsiteY7" fmla="*/ 116012 h 170304"/>
                        <a:gd name="connsiteX8" fmla="*/ 192784 w 290815"/>
                        <a:gd name="connsiteY8" fmla="*/ 152874 h 170304"/>
                        <a:gd name="connsiteX9" fmla="*/ 236218 w 290815"/>
                        <a:gd name="connsiteY9" fmla="*/ 170305 h 170304"/>
                        <a:gd name="connsiteX10" fmla="*/ 199071 w 290815"/>
                        <a:gd name="connsiteY10" fmla="*/ 146207 h 170304"/>
                        <a:gd name="connsiteX11" fmla="*/ 175163 w 290815"/>
                        <a:gd name="connsiteY11" fmla="*/ 125728 h 170304"/>
                        <a:gd name="connsiteX12" fmla="*/ 144969 w 290815"/>
                        <a:gd name="connsiteY12" fmla="*/ 92295 h 170304"/>
                        <a:gd name="connsiteX13" fmla="*/ 119632 w 290815"/>
                        <a:gd name="connsiteY13" fmla="*/ 67054 h 170304"/>
                        <a:gd name="connsiteX14" fmla="*/ 102678 w 290815"/>
                        <a:gd name="connsiteY14" fmla="*/ 51718 h 170304"/>
                        <a:gd name="connsiteX15" fmla="*/ 82008 w 290815"/>
                        <a:gd name="connsiteY15" fmla="*/ 35050 h 170304"/>
                        <a:gd name="connsiteX16" fmla="*/ 218692 w 290815"/>
                        <a:gd name="connsiteY16" fmla="*/ 79722 h 170304"/>
                        <a:gd name="connsiteX17" fmla="*/ 289749 w 290815"/>
                        <a:gd name="connsiteY17" fmla="*/ 169162 h 170304"/>
                        <a:gd name="connsiteX18" fmla="*/ 288415 w 290815"/>
                        <a:gd name="connsiteY18" fmla="*/ 138491 h 170304"/>
                        <a:gd name="connsiteX19" fmla="*/ 272318 w 290815"/>
                        <a:gd name="connsiteY19" fmla="*/ 103344 h 170304"/>
                        <a:gd name="connsiteX20" fmla="*/ 258030 w 290815"/>
                        <a:gd name="connsiteY20" fmla="*/ 85056 h 170304"/>
                        <a:gd name="connsiteX21" fmla="*/ 239076 w 290815"/>
                        <a:gd name="connsiteY21" fmla="*/ 67435 h 170304"/>
                        <a:gd name="connsiteX22" fmla="*/ 187641 w 290815"/>
                        <a:gd name="connsiteY22" fmla="*/ 35526 h 170304"/>
                        <a:gd name="connsiteX23" fmla="*/ 81532 w 290815"/>
                        <a:gd name="connsiteY23" fmla="*/ 5427 h 170304"/>
                        <a:gd name="connsiteX24" fmla="*/ 36288 w 290815"/>
                        <a:gd name="connsiteY24" fmla="*/ 569 h 170304"/>
                        <a:gd name="connsiteX25" fmla="*/ 10952 w 290815"/>
                        <a:gd name="connsiteY25" fmla="*/ 93 h 170304"/>
                        <a:gd name="connsiteX26" fmla="*/ 93 w 290815"/>
                        <a:gd name="connsiteY26" fmla="*/ 6189 h 17030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</a:cxnLst>
                      <a:rect l="l" t="t" r="r" b="b"/>
                      <a:pathLst>
                        <a:path w="290815" h="170304">
                          <a:moveTo>
                            <a:pt x="93" y="6189"/>
                          </a:moveTo>
                          <a:cubicBezTo>
                            <a:pt x="474" y="8094"/>
                            <a:pt x="570" y="8094"/>
                            <a:pt x="10761" y="14571"/>
                          </a:cubicBezTo>
                          <a:cubicBezTo>
                            <a:pt x="10857" y="14666"/>
                            <a:pt x="15429" y="16952"/>
                            <a:pt x="23334" y="21048"/>
                          </a:cubicBezTo>
                          <a:cubicBezTo>
                            <a:pt x="31145" y="24953"/>
                            <a:pt x="42289" y="32002"/>
                            <a:pt x="55148" y="40193"/>
                          </a:cubicBezTo>
                          <a:cubicBezTo>
                            <a:pt x="68007" y="48194"/>
                            <a:pt x="82770" y="59624"/>
                            <a:pt x="97629" y="71912"/>
                          </a:cubicBezTo>
                          <a:cubicBezTo>
                            <a:pt x="105059" y="78103"/>
                            <a:pt x="112584" y="85437"/>
                            <a:pt x="119918" y="92581"/>
                          </a:cubicBezTo>
                          <a:cubicBezTo>
                            <a:pt x="123537" y="96200"/>
                            <a:pt x="127157" y="100010"/>
                            <a:pt x="130872" y="103725"/>
                          </a:cubicBezTo>
                          <a:cubicBezTo>
                            <a:pt x="134396" y="107726"/>
                            <a:pt x="137920" y="111821"/>
                            <a:pt x="141349" y="116012"/>
                          </a:cubicBezTo>
                          <a:cubicBezTo>
                            <a:pt x="162114" y="135062"/>
                            <a:pt x="177735" y="146016"/>
                            <a:pt x="192784" y="152874"/>
                          </a:cubicBezTo>
                          <a:cubicBezTo>
                            <a:pt x="207548" y="160303"/>
                            <a:pt x="221740" y="163637"/>
                            <a:pt x="236218" y="170305"/>
                          </a:cubicBezTo>
                          <a:cubicBezTo>
                            <a:pt x="220026" y="159161"/>
                            <a:pt x="208215" y="152874"/>
                            <a:pt x="199071" y="146207"/>
                          </a:cubicBezTo>
                          <a:cubicBezTo>
                            <a:pt x="190022" y="139348"/>
                            <a:pt x="182878" y="134205"/>
                            <a:pt x="175163" y="125728"/>
                          </a:cubicBezTo>
                          <a:cubicBezTo>
                            <a:pt x="167448" y="117155"/>
                            <a:pt x="158685" y="107154"/>
                            <a:pt x="144969" y="92295"/>
                          </a:cubicBezTo>
                          <a:cubicBezTo>
                            <a:pt x="138111" y="84580"/>
                            <a:pt x="129824" y="76579"/>
                            <a:pt x="119632" y="67054"/>
                          </a:cubicBezTo>
                          <a:cubicBezTo>
                            <a:pt x="114489" y="62291"/>
                            <a:pt x="108869" y="56957"/>
                            <a:pt x="102678" y="51718"/>
                          </a:cubicBezTo>
                          <a:cubicBezTo>
                            <a:pt x="96391" y="46480"/>
                            <a:pt x="89628" y="40955"/>
                            <a:pt x="82008" y="35050"/>
                          </a:cubicBezTo>
                          <a:cubicBezTo>
                            <a:pt x="130967" y="41051"/>
                            <a:pt x="180402" y="56005"/>
                            <a:pt x="218692" y="79722"/>
                          </a:cubicBezTo>
                          <a:cubicBezTo>
                            <a:pt x="257173" y="103439"/>
                            <a:pt x="283272" y="135824"/>
                            <a:pt x="289749" y="169162"/>
                          </a:cubicBezTo>
                          <a:cubicBezTo>
                            <a:pt x="291463" y="159922"/>
                            <a:pt x="291177" y="149636"/>
                            <a:pt x="288415" y="138491"/>
                          </a:cubicBezTo>
                          <a:cubicBezTo>
                            <a:pt x="285653" y="127252"/>
                            <a:pt x="280605" y="115155"/>
                            <a:pt x="272318" y="103344"/>
                          </a:cubicBezTo>
                          <a:cubicBezTo>
                            <a:pt x="268222" y="97343"/>
                            <a:pt x="263460" y="91247"/>
                            <a:pt x="258030" y="85056"/>
                          </a:cubicBezTo>
                          <a:cubicBezTo>
                            <a:pt x="252506" y="79055"/>
                            <a:pt x="246124" y="73340"/>
                            <a:pt x="239076" y="67435"/>
                          </a:cubicBezTo>
                          <a:cubicBezTo>
                            <a:pt x="225074" y="55433"/>
                            <a:pt x="207738" y="45241"/>
                            <a:pt x="187641" y="35526"/>
                          </a:cubicBezTo>
                          <a:cubicBezTo>
                            <a:pt x="156589" y="21429"/>
                            <a:pt x="116013" y="10475"/>
                            <a:pt x="81532" y="5427"/>
                          </a:cubicBezTo>
                          <a:cubicBezTo>
                            <a:pt x="64292" y="2665"/>
                            <a:pt x="48671" y="1617"/>
                            <a:pt x="36288" y="569"/>
                          </a:cubicBezTo>
                          <a:cubicBezTo>
                            <a:pt x="24001" y="-193"/>
                            <a:pt x="14952" y="-2"/>
                            <a:pt x="10952" y="93"/>
                          </a:cubicBezTo>
                          <a:cubicBezTo>
                            <a:pt x="-2" y="569"/>
                            <a:pt x="-288" y="4570"/>
                            <a:pt x="93" y="6189"/>
                          </a:cubicBezTo>
                          <a:close/>
                        </a:path>
                      </a:pathLst>
                    </a:custGeom>
                    <a:grpFill/>
                    <a:ln w="9525" cap="flat">
                      <a:solidFill>
                        <a:srgbClr val="C00000"/>
                      </a:solidFill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p:txBody>
                </p:sp>
              </p:grpSp>
              <p:sp>
                <p:nvSpPr>
                  <p:cNvPr id="45" name="图形 4">
                    <a:extLst>
                      <a:ext uri="{FF2B5EF4-FFF2-40B4-BE49-F238E27FC236}">
                        <a16:creationId xmlns:a16="http://schemas.microsoft.com/office/drawing/2014/main" id="{0B8CC0E7-803A-134E-96FC-21E2F9470E29}"/>
                      </a:ext>
                    </a:extLst>
                  </p:cNvPr>
                  <p:cNvSpPr/>
                  <p:nvPr/>
                </p:nvSpPr>
                <p:spPr>
                  <a:xfrm>
                    <a:off x="5647951" y="1441492"/>
                    <a:ext cx="310888" cy="102729"/>
                  </a:xfrm>
                  <a:custGeom>
                    <a:avLst/>
                    <a:gdLst>
                      <a:gd name="connsiteX0" fmla="*/ 4850 w 310888"/>
                      <a:gd name="connsiteY0" fmla="*/ 48979 h 102729"/>
                      <a:gd name="connsiteX1" fmla="*/ 373 w 310888"/>
                      <a:gd name="connsiteY1" fmla="*/ 56313 h 102729"/>
                      <a:gd name="connsiteX2" fmla="*/ 6565 w 310888"/>
                      <a:gd name="connsiteY2" fmla="*/ 62504 h 102729"/>
                      <a:gd name="connsiteX3" fmla="*/ 27424 w 310888"/>
                      <a:gd name="connsiteY3" fmla="*/ 67838 h 102729"/>
                      <a:gd name="connsiteX4" fmla="*/ 44855 w 310888"/>
                      <a:gd name="connsiteY4" fmla="*/ 71648 h 102729"/>
                      <a:gd name="connsiteX5" fmla="*/ 65334 w 310888"/>
                      <a:gd name="connsiteY5" fmla="*/ 76601 h 102729"/>
                      <a:gd name="connsiteX6" fmla="*/ 87527 w 310888"/>
                      <a:gd name="connsiteY6" fmla="*/ 81649 h 102729"/>
                      <a:gd name="connsiteX7" fmla="*/ 110197 w 310888"/>
                      <a:gd name="connsiteY7" fmla="*/ 87174 h 102729"/>
                      <a:gd name="connsiteX8" fmla="*/ 152869 w 310888"/>
                      <a:gd name="connsiteY8" fmla="*/ 96604 h 102729"/>
                      <a:gd name="connsiteX9" fmla="*/ 239070 w 310888"/>
                      <a:gd name="connsiteY9" fmla="*/ 101176 h 102729"/>
                      <a:gd name="connsiteX10" fmla="*/ 274122 w 310888"/>
                      <a:gd name="connsiteY10" fmla="*/ 93841 h 102729"/>
                      <a:gd name="connsiteX11" fmla="*/ 305459 w 310888"/>
                      <a:gd name="connsiteY11" fmla="*/ 81745 h 102729"/>
                      <a:gd name="connsiteX12" fmla="*/ 195826 w 310888"/>
                      <a:gd name="connsiteY12" fmla="*/ 80697 h 102729"/>
                      <a:gd name="connsiteX13" fmla="*/ 80288 w 310888"/>
                      <a:gd name="connsiteY13" fmla="*/ 49264 h 102729"/>
                      <a:gd name="connsiteX14" fmla="*/ 81241 w 310888"/>
                      <a:gd name="connsiteY14" fmla="*/ 48979 h 102729"/>
                      <a:gd name="connsiteX15" fmla="*/ 80288 w 310888"/>
                      <a:gd name="connsiteY15" fmla="*/ 48788 h 102729"/>
                      <a:gd name="connsiteX16" fmla="*/ 201732 w 310888"/>
                      <a:gd name="connsiteY16" fmla="*/ 22594 h 102729"/>
                      <a:gd name="connsiteX17" fmla="*/ 310888 w 310888"/>
                      <a:gd name="connsiteY17" fmla="*/ 62885 h 102729"/>
                      <a:gd name="connsiteX18" fmla="*/ 287457 w 310888"/>
                      <a:gd name="connsiteY18" fmla="*/ 36787 h 102729"/>
                      <a:gd name="connsiteX19" fmla="*/ 254024 w 310888"/>
                      <a:gd name="connsiteY19" fmla="*/ 15641 h 102729"/>
                      <a:gd name="connsiteX20" fmla="*/ 156774 w 310888"/>
                      <a:gd name="connsiteY20" fmla="*/ 877 h 102729"/>
                      <a:gd name="connsiteX21" fmla="*/ 61810 w 310888"/>
                      <a:gd name="connsiteY21" fmla="*/ 23737 h 102729"/>
                      <a:gd name="connsiteX22" fmla="*/ 41331 w 310888"/>
                      <a:gd name="connsiteY22" fmla="*/ 31453 h 102729"/>
                      <a:gd name="connsiteX23" fmla="*/ 24376 w 310888"/>
                      <a:gd name="connsiteY23" fmla="*/ 38977 h 102729"/>
                      <a:gd name="connsiteX24" fmla="*/ 4850 w 310888"/>
                      <a:gd name="connsiteY24" fmla="*/ 48979 h 1027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</a:cxnLst>
                    <a:rect l="l" t="t" r="r" b="b"/>
                    <a:pathLst>
                      <a:path w="310888" h="102729">
                        <a:moveTo>
                          <a:pt x="4850" y="48979"/>
                        </a:moveTo>
                        <a:cubicBezTo>
                          <a:pt x="-198" y="52122"/>
                          <a:pt x="-484" y="54598"/>
                          <a:pt x="373" y="56313"/>
                        </a:cubicBezTo>
                        <a:cubicBezTo>
                          <a:pt x="-8" y="58123"/>
                          <a:pt x="945" y="60504"/>
                          <a:pt x="6565" y="62504"/>
                        </a:cubicBezTo>
                        <a:cubicBezTo>
                          <a:pt x="9517" y="63552"/>
                          <a:pt x="17042" y="65457"/>
                          <a:pt x="27424" y="67838"/>
                        </a:cubicBezTo>
                        <a:cubicBezTo>
                          <a:pt x="32568" y="68981"/>
                          <a:pt x="38473" y="70219"/>
                          <a:pt x="44855" y="71648"/>
                        </a:cubicBezTo>
                        <a:cubicBezTo>
                          <a:pt x="51237" y="73172"/>
                          <a:pt x="58095" y="74887"/>
                          <a:pt x="65334" y="76601"/>
                        </a:cubicBezTo>
                        <a:cubicBezTo>
                          <a:pt x="72478" y="78220"/>
                          <a:pt x="79907" y="79935"/>
                          <a:pt x="87527" y="81649"/>
                        </a:cubicBezTo>
                        <a:cubicBezTo>
                          <a:pt x="95052" y="83554"/>
                          <a:pt x="102672" y="85459"/>
                          <a:pt x="110197" y="87174"/>
                        </a:cubicBezTo>
                        <a:cubicBezTo>
                          <a:pt x="125341" y="90317"/>
                          <a:pt x="139915" y="94508"/>
                          <a:pt x="152869" y="96604"/>
                        </a:cubicBezTo>
                        <a:cubicBezTo>
                          <a:pt x="186492" y="103366"/>
                          <a:pt x="214305" y="103938"/>
                          <a:pt x="239070" y="101176"/>
                        </a:cubicBezTo>
                        <a:cubicBezTo>
                          <a:pt x="251452" y="99652"/>
                          <a:pt x="263168" y="96889"/>
                          <a:pt x="274122" y="93841"/>
                        </a:cubicBezTo>
                        <a:cubicBezTo>
                          <a:pt x="285076" y="90603"/>
                          <a:pt x="295648" y="86126"/>
                          <a:pt x="305459" y="81745"/>
                        </a:cubicBezTo>
                        <a:cubicBezTo>
                          <a:pt x="267645" y="88793"/>
                          <a:pt x="232593" y="87460"/>
                          <a:pt x="195826" y="80697"/>
                        </a:cubicBezTo>
                        <a:cubicBezTo>
                          <a:pt x="159155" y="74410"/>
                          <a:pt x="120865" y="62790"/>
                          <a:pt x="80288" y="49264"/>
                        </a:cubicBezTo>
                        <a:lnTo>
                          <a:pt x="81241" y="48979"/>
                        </a:lnTo>
                        <a:lnTo>
                          <a:pt x="80288" y="48788"/>
                        </a:lnTo>
                        <a:cubicBezTo>
                          <a:pt x="119341" y="31834"/>
                          <a:pt x="161155" y="21642"/>
                          <a:pt x="201732" y="22594"/>
                        </a:cubicBezTo>
                        <a:cubicBezTo>
                          <a:pt x="242118" y="23928"/>
                          <a:pt x="281075" y="36787"/>
                          <a:pt x="310888" y="62885"/>
                        </a:cubicBezTo>
                        <a:cubicBezTo>
                          <a:pt x="304792" y="53360"/>
                          <a:pt x="296887" y="44883"/>
                          <a:pt x="287457" y="36787"/>
                        </a:cubicBezTo>
                        <a:cubicBezTo>
                          <a:pt x="278027" y="28405"/>
                          <a:pt x="266883" y="21451"/>
                          <a:pt x="254024" y="15641"/>
                        </a:cubicBezTo>
                        <a:cubicBezTo>
                          <a:pt x="228307" y="3544"/>
                          <a:pt x="195445" y="-2361"/>
                          <a:pt x="156774" y="877"/>
                        </a:cubicBezTo>
                        <a:cubicBezTo>
                          <a:pt x="127056" y="3830"/>
                          <a:pt x="90861" y="12784"/>
                          <a:pt x="61810" y="23737"/>
                        </a:cubicBezTo>
                        <a:cubicBezTo>
                          <a:pt x="54571" y="26404"/>
                          <a:pt x="47713" y="29071"/>
                          <a:pt x="41331" y="31453"/>
                        </a:cubicBezTo>
                        <a:cubicBezTo>
                          <a:pt x="35140" y="34215"/>
                          <a:pt x="29425" y="36787"/>
                          <a:pt x="24376" y="38977"/>
                        </a:cubicBezTo>
                        <a:cubicBezTo>
                          <a:pt x="14470" y="43740"/>
                          <a:pt x="7517" y="47264"/>
                          <a:pt x="4850" y="48979"/>
                        </a:cubicBezTo>
                        <a:close/>
                      </a:path>
                    </a:pathLst>
                  </a:custGeom>
                  <a:grpFill/>
                  <a:ln w="9525" cap="flat">
                    <a:solidFill>
                      <a:srgbClr val="C00000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effectLst/>
                      <a:uLnTx/>
                      <a:uFillTx/>
                      <a:latin typeface="等线" panose="020F0502020204030204"/>
                      <a:ea typeface="等线" panose="02010600030101010101" pitchFamily="2" charset="-122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15" name="图形 4">
                <a:extLst>
                  <a:ext uri="{FF2B5EF4-FFF2-40B4-BE49-F238E27FC236}">
                    <a16:creationId xmlns:a16="http://schemas.microsoft.com/office/drawing/2014/main" id="{246D65C8-6D47-BD49-B554-5D66A3C923B9}"/>
                  </a:ext>
                </a:extLst>
              </p:cNvPr>
              <p:cNvGrpSpPr/>
              <p:nvPr/>
            </p:nvGrpSpPr>
            <p:grpSpPr>
              <a:xfrm rot="2853852">
                <a:off x="1398940" y="4365368"/>
                <a:ext cx="504000" cy="885893"/>
                <a:chOff x="5647951" y="1369792"/>
                <a:chExt cx="833702" cy="1465419"/>
              </a:xfrm>
              <a:noFill/>
            </p:grpSpPr>
            <p:sp>
              <p:nvSpPr>
                <p:cNvPr id="16" name="图形 4">
                  <a:extLst>
                    <a:ext uri="{FF2B5EF4-FFF2-40B4-BE49-F238E27FC236}">
                      <a16:creationId xmlns:a16="http://schemas.microsoft.com/office/drawing/2014/main" id="{E7B41D55-C928-8543-8B26-9526468F73A0}"/>
                    </a:ext>
                  </a:extLst>
                </p:cNvPr>
                <p:cNvSpPr/>
                <p:nvPr/>
              </p:nvSpPr>
              <p:spPr>
                <a:xfrm>
                  <a:off x="5941218" y="2498883"/>
                  <a:ext cx="299466" cy="336327"/>
                </a:xfrm>
                <a:custGeom>
                  <a:avLst/>
                  <a:gdLst>
                    <a:gd name="connsiteX0" fmla="*/ 292703 w 299466"/>
                    <a:gd name="connsiteY0" fmla="*/ 0 h 336327"/>
                    <a:gd name="connsiteX1" fmla="*/ 259175 w 299466"/>
                    <a:gd name="connsiteY1" fmla="*/ 60293 h 336327"/>
                    <a:gd name="connsiteX2" fmla="*/ 169354 w 299466"/>
                    <a:gd name="connsiteY2" fmla="*/ 182118 h 336327"/>
                    <a:gd name="connsiteX3" fmla="*/ 57531 w 299466"/>
                    <a:gd name="connsiteY3" fmla="*/ 283083 h 336327"/>
                    <a:gd name="connsiteX4" fmla="*/ 34480 w 299466"/>
                    <a:gd name="connsiteY4" fmla="*/ 298990 h 336327"/>
                    <a:gd name="connsiteX5" fmla="*/ 16097 w 299466"/>
                    <a:gd name="connsiteY5" fmla="*/ 310229 h 336327"/>
                    <a:gd name="connsiteX6" fmla="*/ 0 w 299466"/>
                    <a:gd name="connsiteY6" fmla="*/ 319945 h 336327"/>
                    <a:gd name="connsiteX7" fmla="*/ 9430 w 299466"/>
                    <a:gd name="connsiteY7" fmla="*/ 336328 h 336327"/>
                    <a:gd name="connsiteX8" fmla="*/ 25813 w 299466"/>
                    <a:gd name="connsiteY8" fmla="*/ 325946 h 336327"/>
                    <a:gd name="connsiteX9" fmla="*/ 44482 w 299466"/>
                    <a:gd name="connsiteY9" fmla="*/ 313849 h 336327"/>
                    <a:gd name="connsiteX10" fmla="*/ 67818 w 299466"/>
                    <a:gd name="connsiteY10" fmla="*/ 296894 h 336327"/>
                    <a:gd name="connsiteX11" fmla="*/ 179451 w 299466"/>
                    <a:gd name="connsiteY11" fmla="*/ 190786 h 336327"/>
                    <a:gd name="connsiteX12" fmla="*/ 267271 w 299466"/>
                    <a:gd name="connsiteY12" fmla="*/ 65056 h 336327"/>
                    <a:gd name="connsiteX13" fmla="*/ 299466 w 299466"/>
                    <a:gd name="connsiteY13" fmla="*/ 3334 h 336327"/>
                    <a:gd name="connsiteX14" fmla="*/ 292703 w 299466"/>
                    <a:gd name="connsiteY14" fmla="*/ 0 h 3363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299466" h="336327">
                      <a:moveTo>
                        <a:pt x="292703" y="0"/>
                      </a:moveTo>
                      <a:cubicBezTo>
                        <a:pt x="292703" y="0"/>
                        <a:pt x="280607" y="24955"/>
                        <a:pt x="259175" y="60293"/>
                      </a:cubicBezTo>
                      <a:cubicBezTo>
                        <a:pt x="237934" y="95821"/>
                        <a:pt x="206312" y="141256"/>
                        <a:pt x="169354" y="182118"/>
                      </a:cubicBezTo>
                      <a:cubicBezTo>
                        <a:pt x="132779" y="223266"/>
                        <a:pt x="90964" y="259271"/>
                        <a:pt x="57531" y="283083"/>
                      </a:cubicBezTo>
                      <a:cubicBezTo>
                        <a:pt x="49054" y="288893"/>
                        <a:pt x="41338" y="294227"/>
                        <a:pt x="34480" y="298990"/>
                      </a:cubicBezTo>
                      <a:cubicBezTo>
                        <a:pt x="27527" y="303562"/>
                        <a:pt x="21146" y="307086"/>
                        <a:pt x="16097" y="310229"/>
                      </a:cubicBezTo>
                      <a:cubicBezTo>
                        <a:pt x="5810" y="316421"/>
                        <a:pt x="0" y="319945"/>
                        <a:pt x="0" y="319945"/>
                      </a:cubicBezTo>
                      <a:lnTo>
                        <a:pt x="9430" y="336328"/>
                      </a:lnTo>
                      <a:cubicBezTo>
                        <a:pt x="9430" y="336328"/>
                        <a:pt x="15335" y="332518"/>
                        <a:pt x="25813" y="325946"/>
                      </a:cubicBezTo>
                      <a:cubicBezTo>
                        <a:pt x="30956" y="322612"/>
                        <a:pt x="37433" y="318802"/>
                        <a:pt x="44482" y="313849"/>
                      </a:cubicBezTo>
                      <a:cubicBezTo>
                        <a:pt x="51435" y="308800"/>
                        <a:pt x="59246" y="303085"/>
                        <a:pt x="67818" y="296894"/>
                      </a:cubicBezTo>
                      <a:cubicBezTo>
                        <a:pt x="101537" y="271558"/>
                        <a:pt x="143351" y="233648"/>
                        <a:pt x="179451" y="190786"/>
                      </a:cubicBezTo>
                      <a:cubicBezTo>
                        <a:pt x="215932" y="148209"/>
                        <a:pt x="246697" y="101441"/>
                        <a:pt x="267271" y="65056"/>
                      </a:cubicBezTo>
                      <a:cubicBezTo>
                        <a:pt x="288036" y="28765"/>
                        <a:pt x="299466" y="3334"/>
                        <a:pt x="299466" y="3334"/>
                      </a:cubicBezTo>
                      <a:lnTo>
                        <a:pt x="292703" y="0"/>
                      </a:lnTo>
                      <a:close/>
                    </a:path>
                  </a:pathLst>
                </a:custGeom>
                <a:grpFill/>
                <a:ln w="9525" cap="flat">
                  <a:solidFill>
                    <a:srgbClr val="C0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grpSp>
              <p:nvGrpSpPr>
                <p:cNvPr id="17" name="图形 4">
                  <a:extLst>
                    <a:ext uri="{FF2B5EF4-FFF2-40B4-BE49-F238E27FC236}">
                      <a16:creationId xmlns:a16="http://schemas.microsoft.com/office/drawing/2014/main" id="{A5D14019-2BCE-3248-BF4E-2B4B07C4D0E2}"/>
                    </a:ext>
                  </a:extLst>
                </p:cNvPr>
                <p:cNvGrpSpPr/>
                <p:nvPr/>
              </p:nvGrpSpPr>
              <p:grpSpPr>
                <a:xfrm>
                  <a:off x="5647951" y="1369792"/>
                  <a:ext cx="833702" cy="1102853"/>
                  <a:chOff x="5647951" y="1369792"/>
                  <a:chExt cx="833702" cy="1102853"/>
                </a:xfrm>
                <a:grpFill/>
              </p:grpSpPr>
              <p:grpSp>
                <p:nvGrpSpPr>
                  <p:cNvPr id="18" name="图形 4">
                    <a:extLst>
                      <a:ext uri="{FF2B5EF4-FFF2-40B4-BE49-F238E27FC236}">
                        <a16:creationId xmlns:a16="http://schemas.microsoft.com/office/drawing/2014/main" id="{2D2A2EF3-14B8-A94F-AE50-830E36E59936}"/>
                      </a:ext>
                    </a:extLst>
                  </p:cNvPr>
                  <p:cNvGrpSpPr/>
                  <p:nvPr/>
                </p:nvGrpSpPr>
                <p:grpSpPr>
                  <a:xfrm>
                    <a:off x="6168199" y="2162620"/>
                    <a:ext cx="309897" cy="310024"/>
                    <a:chOff x="6168199" y="2162620"/>
                    <a:chExt cx="309897" cy="310024"/>
                  </a:xfrm>
                  <a:grpFill/>
                </p:grpSpPr>
                <p:sp>
                  <p:nvSpPr>
                    <p:cNvPr id="35" name="图形 4">
                      <a:extLst>
                        <a:ext uri="{FF2B5EF4-FFF2-40B4-BE49-F238E27FC236}">
                          <a16:creationId xmlns:a16="http://schemas.microsoft.com/office/drawing/2014/main" id="{54DDA88E-CF9B-D248-B160-48B3A938C5B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68199" y="2162620"/>
                      <a:ext cx="111042" cy="278921"/>
                    </a:xfrm>
                    <a:custGeom>
                      <a:avLst/>
                      <a:gdLst>
                        <a:gd name="connsiteX0" fmla="*/ 100393 w 111042"/>
                        <a:gd name="connsiteY0" fmla="*/ 132999 h 278921"/>
                        <a:gd name="connsiteX1" fmla="*/ 24479 w 111042"/>
                        <a:gd name="connsiteY1" fmla="*/ 8126 h 278921"/>
                        <a:gd name="connsiteX2" fmla="*/ 16192 w 111042"/>
                        <a:gd name="connsiteY2" fmla="*/ 30 h 278921"/>
                        <a:gd name="connsiteX3" fmla="*/ 8954 w 111042"/>
                        <a:gd name="connsiteY3" fmla="*/ 8888 h 278921"/>
                        <a:gd name="connsiteX4" fmla="*/ 7049 w 111042"/>
                        <a:gd name="connsiteY4" fmla="*/ 28319 h 278921"/>
                        <a:gd name="connsiteX5" fmla="*/ 4477 w 111042"/>
                        <a:gd name="connsiteY5" fmla="*/ 62895 h 278921"/>
                        <a:gd name="connsiteX6" fmla="*/ 0 w 111042"/>
                        <a:gd name="connsiteY6" fmla="*/ 145953 h 278921"/>
                        <a:gd name="connsiteX7" fmla="*/ 15050 w 111042"/>
                        <a:gd name="connsiteY7" fmla="*/ 229773 h 278921"/>
                        <a:gd name="connsiteX8" fmla="*/ 55531 w 111042"/>
                        <a:gd name="connsiteY8" fmla="*/ 278922 h 278921"/>
                        <a:gd name="connsiteX9" fmla="*/ 35624 w 111042"/>
                        <a:gd name="connsiteY9" fmla="*/ 66324 h 278921"/>
                        <a:gd name="connsiteX10" fmla="*/ 75057 w 111042"/>
                        <a:gd name="connsiteY10" fmla="*/ 129665 h 278921"/>
                        <a:gd name="connsiteX11" fmla="*/ 94107 w 111042"/>
                        <a:gd name="connsiteY11" fmla="*/ 166622 h 278921"/>
                        <a:gd name="connsiteX12" fmla="*/ 100393 w 111042"/>
                        <a:gd name="connsiteY12" fmla="*/ 196150 h 278921"/>
                        <a:gd name="connsiteX13" fmla="*/ 97155 w 111042"/>
                        <a:gd name="connsiteY13" fmla="*/ 239965 h 278921"/>
                        <a:gd name="connsiteX14" fmla="*/ 110300 w 111042"/>
                        <a:gd name="connsiteY14" fmla="*/ 193483 h 278921"/>
                        <a:gd name="connsiteX15" fmla="*/ 100393 w 111042"/>
                        <a:gd name="connsiteY15" fmla="*/ 132999 h 2789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11042" h="278921">
                          <a:moveTo>
                            <a:pt x="100393" y="132999"/>
                          </a:moveTo>
                          <a:cubicBezTo>
                            <a:pt x="59722" y="66038"/>
                            <a:pt x="24765" y="8602"/>
                            <a:pt x="24479" y="8126"/>
                          </a:cubicBezTo>
                          <a:cubicBezTo>
                            <a:pt x="18193" y="220"/>
                            <a:pt x="18193" y="220"/>
                            <a:pt x="16192" y="30"/>
                          </a:cubicBezTo>
                          <a:cubicBezTo>
                            <a:pt x="14383" y="-161"/>
                            <a:pt x="10192" y="316"/>
                            <a:pt x="8954" y="8888"/>
                          </a:cubicBezTo>
                          <a:cubicBezTo>
                            <a:pt x="8668" y="12031"/>
                            <a:pt x="7810" y="18889"/>
                            <a:pt x="7049" y="28319"/>
                          </a:cubicBezTo>
                          <a:cubicBezTo>
                            <a:pt x="6382" y="37844"/>
                            <a:pt x="5429" y="49750"/>
                            <a:pt x="4477" y="62895"/>
                          </a:cubicBezTo>
                          <a:cubicBezTo>
                            <a:pt x="2381" y="89184"/>
                            <a:pt x="381" y="120426"/>
                            <a:pt x="0" y="145953"/>
                          </a:cubicBezTo>
                          <a:cubicBezTo>
                            <a:pt x="286" y="179290"/>
                            <a:pt x="5525" y="207199"/>
                            <a:pt x="15050" y="229773"/>
                          </a:cubicBezTo>
                          <a:cubicBezTo>
                            <a:pt x="25051" y="252442"/>
                            <a:pt x="38481" y="269111"/>
                            <a:pt x="55531" y="278922"/>
                          </a:cubicBezTo>
                          <a:cubicBezTo>
                            <a:pt x="15335" y="226534"/>
                            <a:pt x="26765" y="147001"/>
                            <a:pt x="35624" y="66324"/>
                          </a:cubicBezTo>
                          <a:cubicBezTo>
                            <a:pt x="53435" y="93375"/>
                            <a:pt x="66008" y="113854"/>
                            <a:pt x="75057" y="129665"/>
                          </a:cubicBezTo>
                          <a:cubicBezTo>
                            <a:pt x="84392" y="145572"/>
                            <a:pt x="90297" y="156811"/>
                            <a:pt x="94107" y="166622"/>
                          </a:cubicBezTo>
                          <a:cubicBezTo>
                            <a:pt x="97917" y="176528"/>
                            <a:pt x="100013" y="185196"/>
                            <a:pt x="100393" y="196150"/>
                          </a:cubicBezTo>
                          <a:cubicBezTo>
                            <a:pt x="100489" y="207008"/>
                            <a:pt x="99631" y="220438"/>
                            <a:pt x="97155" y="239965"/>
                          </a:cubicBezTo>
                          <a:cubicBezTo>
                            <a:pt x="102108" y="224344"/>
                            <a:pt x="107823" y="210151"/>
                            <a:pt x="110300" y="193483"/>
                          </a:cubicBezTo>
                          <a:cubicBezTo>
                            <a:pt x="112109" y="176719"/>
                            <a:pt x="111252" y="157573"/>
                            <a:pt x="100393" y="132999"/>
                          </a:cubicBezTo>
                          <a:close/>
                        </a:path>
                      </a:pathLst>
                    </a:custGeom>
                    <a:grpFill/>
                    <a:ln w="9525" cap="flat">
                      <a:solidFill>
                        <a:srgbClr val="C00000"/>
                      </a:solidFill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p:txBody>
                </p:sp>
                <p:sp>
                  <p:nvSpPr>
                    <p:cNvPr id="36" name="图形 4">
                      <a:extLst>
                        <a:ext uri="{FF2B5EF4-FFF2-40B4-BE49-F238E27FC236}">
                          <a16:creationId xmlns:a16="http://schemas.microsoft.com/office/drawing/2014/main" id="{1FBD8AC6-6274-2B43-92CC-E2777555AD4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86023" y="2193465"/>
                      <a:ext cx="192073" cy="279179"/>
                    </a:xfrm>
                    <a:custGeom>
                      <a:avLst/>
                      <a:gdLst>
                        <a:gd name="connsiteX0" fmla="*/ 187166 w 192073"/>
                        <a:gd name="connsiteY0" fmla="*/ 46 h 279179"/>
                        <a:gd name="connsiteX1" fmla="*/ 177070 w 192073"/>
                        <a:gd name="connsiteY1" fmla="*/ 8618 h 279179"/>
                        <a:gd name="connsiteX2" fmla="*/ 174879 w 192073"/>
                        <a:gd name="connsiteY2" fmla="*/ 11666 h 279179"/>
                        <a:gd name="connsiteX3" fmla="*/ 168688 w 192073"/>
                        <a:gd name="connsiteY3" fmla="*/ 19858 h 279179"/>
                        <a:gd name="connsiteX4" fmla="*/ 144780 w 192073"/>
                        <a:gd name="connsiteY4" fmla="*/ 47766 h 279179"/>
                        <a:gd name="connsiteX5" fmla="*/ 107347 w 192073"/>
                        <a:gd name="connsiteY5" fmla="*/ 84056 h 279179"/>
                        <a:gd name="connsiteX6" fmla="*/ 58388 w 192073"/>
                        <a:gd name="connsiteY6" fmla="*/ 120728 h 279179"/>
                        <a:gd name="connsiteX7" fmla="*/ 18098 w 192073"/>
                        <a:gd name="connsiteY7" fmla="*/ 170543 h 279179"/>
                        <a:gd name="connsiteX8" fmla="*/ 0 w 192073"/>
                        <a:gd name="connsiteY8" fmla="*/ 216644 h 279179"/>
                        <a:gd name="connsiteX9" fmla="*/ 24670 w 192073"/>
                        <a:gd name="connsiteY9" fmla="*/ 178544 h 279179"/>
                        <a:gd name="connsiteX10" fmla="*/ 46292 w 192073"/>
                        <a:gd name="connsiteY10" fmla="*/ 155684 h 279179"/>
                        <a:gd name="connsiteX11" fmla="*/ 82201 w 192073"/>
                        <a:gd name="connsiteY11" fmla="*/ 129872 h 279179"/>
                        <a:gd name="connsiteX12" fmla="*/ 146685 w 192073"/>
                        <a:gd name="connsiteY12" fmla="*/ 77865 h 279179"/>
                        <a:gd name="connsiteX13" fmla="*/ 91059 w 192073"/>
                        <a:gd name="connsiteY13" fmla="*/ 211787 h 279179"/>
                        <a:gd name="connsiteX14" fmla="*/ 71628 w 192073"/>
                        <a:gd name="connsiteY14" fmla="*/ 236456 h 279179"/>
                        <a:gd name="connsiteX15" fmla="*/ 50006 w 192073"/>
                        <a:gd name="connsiteY15" fmla="*/ 255697 h 279179"/>
                        <a:gd name="connsiteX16" fmla="*/ 2572 w 192073"/>
                        <a:gd name="connsiteY16" fmla="*/ 275890 h 279179"/>
                        <a:gd name="connsiteX17" fmla="*/ 59341 w 192073"/>
                        <a:gd name="connsiteY17" fmla="*/ 269413 h 279179"/>
                        <a:gd name="connsiteX18" fmla="*/ 98012 w 192073"/>
                        <a:gd name="connsiteY18" fmla="*/ 241505 h 279179"/>
                        <a:gd name="connsiteX19" fmla="*/ 136684 w 192073"/>
                        <a:gd name="connsiteY19" fmla="*/ 189403 h 279179"/>
                        <a:gd name="connsiteX20" fmla="*/ 176879 w 192073"/>
                        <a:gd name="connsiteY20" fmla="*/ 86723 h 279179"/>
                        <a:gd name="connsiteX21" fmla="*/ 187642 w 192073"/>
                        <a:gd name="connsiteY21" fmla="*/ 40622 h 279179"/>
                        <a:gd name="connsiteX22" fmla="*/ 191929 w 192073"/>
                        <a:gd name="connsiteY22" fmla="*/ 13952 h 279179"/>
                        <a:gd name="connsiteX23" fmla="*/ 187166 w 192073"/>
                        <a:gd name="connsiteY23" fmla="*/ 46 h 27917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</a:cxnLst>
                      <a:rect l="l" t="t" r="r" b="b"/>
                      <a:pathLst>
                        <a:path w="192073" h="279179">
                          <a:moveTo>
                            <a:pt x="187166" y="46"/>
                          </a:moveTo>
                          <a:cubicBezTo>
                            <a:pt x="185166" y="-145"/>
                            <a:pt x="185166" y="-145"/>
                            <a:pt x="177070" y="8618"/>
                          </a:cubicBezTo>
                          <a:cubicBezTo>
                            <a:pt x="177070" y="8714"/>
                            <a:pt x="176213" y="9761"/>
                            <a:pt x="174879" y="11666"/>
                          </a:cubicBezTo>
                          <a:cubicBezTo>
                            <a:pt x="173450" y="13571"/>
                            <a:pt x="171450" y="16429"/>
                            <a:pt x="168688" y="19858"/>
                          </a:cubicBezTo>
                          <a:cubicBezTo>
                            <a:pt x="163068" y="26811"/>
                            <a:pt x="154972" y="36527"/>
                            <a:pt x="144780" y="47766"/>
                          </a:cubicBezTo>
                          <a:cubicBezTo>
                            <a:pt x="134493" y="58910"/>
                            <a:pt x="121729" y="71483"/>
                            <a:pt x="107347" y="84056"/>
                          </a:cubicBezTo>
                          <a:cubicBezTo>
                            <a:pt x="92488" y="96534"/>
                            <a:pt x="76486" y="109298"/>
                            <a:pt x="58388" y="120728"/>
                          </a:cubicBezTo>
                          <a:cubicBezTo>
                            <a:pt x="37433" y="139301"/>
                            <a:pt x="25337" y="154922"/>
                            <a:pt x="18098" y="170543"/>
                          </a:cubicBezTo>
                          <a:cubicBezTo>
                            <a:pt x="10192" y="185879"/>
                            <a:pt x="6382" y="201023"/>
                            <a:pt x="0" y="216644"/>
                          </a:cubicBezTo>
                          <a:cubicBezTo>
                            <a:pt x="10763" y="199595"/>
                            <a:pt x="17717" y="187688"/>
                            <a:pt x="24670" y="178544"/>
                          </a:cubicBezTo>
                          <a:cubicBezTo>
                            <a:pt x="31337" y="169305"/>
                            <a:pt x="37529" y="162638"/>
                            <a:pt x="46292" y="155684"/>
                          </a:cubicBezTo>
                          <a:cubicBezTo>
                            <a:pt x="55150" y="148731"/>
                            <a:pt x="66294" y="141397"/>
                            <a:pt x="82201" y="129872"/>
                          </a:cubicBezTo>
                          <a:cubicBezTo>
                            <a:pt x="98298" y="118346"/>
                            <a:pt x="119158" y="102821"/>
                            <a:pt x="146685" y="77865"/>
                          </a:cubicBezTo>
                          <a:cubicBezTo>
                            <a:pt x="134874" y="128062"/>
                            <a:pt x="115824" y="175877"/>
                            <a:pt x="91059" y="211787"/>
                          </a:cubicBezTo>
                          <a:cubicBezTo>
                            <a:pt x="84773" y="220740"/>
                            <a:pt x="78296" y="229027"/>
                            <a:pt x="71628" y="236456"/>
                          </a:cubicBezTo>
                          <a:cubicBezTo>
                            <a:pt x="64579" y="243791"/>
                            <a:pt x="57436" y="250268"/>
                            <a:pt x="50006" y="255697"/>
                          </a:cubicBezTo>
                          <a:cubicBezTo>
                            <a:pt x="35433" y="266746"/>
                            <a:pt x="19336" y="273699"/>
                            <a:pt x="2572" y="275890"/>
                          </a:cubicBezTo>
                          <a:cubicBezTo>
                            <a:pt x="14192" y="280843"/>
                            <a:pt x="35052" y="281319"/>
                            <a:pt x="59341" y="269413"/>
                          </a:cubicBezTo>
                          <a:cubicBezTo>
                            <a:pt x="71342" y="263412"/>
                            <a:pt x="84677" y="254554"/>
                            <a:pt x="98012" y="241505"/>
                          </a:cubicBezTo>
                          <a:cubicBezTo>
                            <a:pt x="110871" y="228360"/>
                            <a:pt x="124873" y="211501"/>
                            <a:pt x="136684" y="189403"/>
                          </a:cubicBezTo>
                          <a:cubicBezTo>
                            <a:pt x="153257" y="160637"/>
                            <a:pt x="167259" y="121204"/>
                            <a:pt x="176879" y="86723"/>
                          </a:cubicBezTo>
                          <a:cubicBezTo>
                            <a:pt x="181547" y="69483"/>
                            <a:pt x="185357" y="53481"/>
                            <a:pt x="187642" y="40622"/>
                          </a:cubicBezTo>
                          <a:cubicBezTo>
                            <a:pt x="190119" y="27859"/>
                            <a:pt x="191643" y="18334"/>
                            <a:pt x="191929" y="13952"/>
                          </a:cubicBezTo>
                          <a:cubicBezTo>
                            <a:pt x="192881" y="1951"/>
                            <a:pt x="188881" y="236"/>
                            <a:pt x="187166" y="46"/>
                          </a:cubicBezTo>
                          <a:close/>
                        </a:path>
                      </a:pathLst>
                    </a:custGeom>
                    <a:grpFill/>
                    <a:ln w="9525" cap="flat">
                      <a:solidFill>
                        <a:srgbClr val="C00000"/>
                      </a:solidFill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19" name="图形 4">
                    <a:extLst>
                      <a:ext uri="{FF2B5EF4-FFF2-40B4-BE49-F238E27FC236}">
                        <a16:creationId xmlns:a16="http://schemas.microsoft.com/office/drawing/2014/main" id="{A34DB1BB-1E6A-9341-AE33-262276F579F8}"/>
                      </a:ext>
                    </a:extLst>
                  </p:cNvPr>
                  <p:cNvGrpSpPr/>
                  <p:nvPr/>
                </p:nvGrpSpPr>
                <p:grpSpPr>
                  <a:xfrm>
                    <a:off x="6178127" y="1958412"/>
                    <a:ext cx="303526" cy="312646"/>
                    <a:chOff x="6178127" y="1958412"/>
                    <a:chExt cx="303526" cy="312646"/>
                  </a:xfrm>
                  <a:grpFill/>
                </p:grpSpPr>
                <p:sp>
                  <p:nvSpPr>
                    <p:cNvPr id="33" name="图形 4">
                      <a:extLst>
                        <a:ext uri="{FF2B5EF4-FFF2-40B4-BE49-F238E27FC236}">
                          <a16:creationId xmlns:a16="http://schemas.microsoft.com/office/drawing/2014/main" id="{2B5A3EEF-98EA-1B40-9CF5-B84F9A3C6F0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78127" y="1995998"/>
                      <a:ext cx="139259" cy="260473"/>
                    </a:xfrm>
                    <a:custGeom>
                      <a:avLst/>
                      <a:gdLst>
                        <a:gd name="connsiteX0" fmla="*/ 116563 w 139259"/>
                        <a:gd name="connsiteY0" fmla="*/ 108835 h 260473"/>
                        <a:gd name="connsiteX1" fmla="*/ 44745 w 139259"/>
                        <a:gd name="connsiteY1" fmla="*/ 35397 h 260473"/>
                        <a:gd name="connsiteX2" fmla="*/ 23123 w 139259"/>
                        <a:gd name="connsiteY2" fmla="*/ 13776 h 260473"/>
                        <a:gd name="connsiteX3" fmla="*/ 15027 w 139259"/>
                        <a:gd name="connsiteY3" fmla="*/ 5775 h 260473"/>
                        <a:gd name="connsiteX4" fmla="*/ 5216 w 139259"/>
                        <a:gd name="connsiteY4" fmla="*/ 60 h 260473"/>
                        <a:gd name="connsiteX5" fmla="*/ 73 w 139259"/>
                        <a:gd name="connsiteY5" fmla="*/ 9966 h 260473"/>
                        <a:gd name="connsiteX6" fmla="*/ 7788 w 139259"/>
                        <a:gd name="connsiteY6" fmla="*/ 61782 h 260473"/>
                        <a:gd name="connsiteX7" fmla="*/ 21218 w 139259"/>
                        <a:gd name="connsiteY7" fmla="*/ 142268 h 260473"/>
                        <a:gd name="connsiteX8" fmla="*/ 34744 w 139259"/>
                        <a:gd name="connsiteY8" fmla="*/ 185988 h 260473"/>
                        <a:gd name="connsiteX9" fmla="*/ 53317 w 139259"/>
                        <a:gd name="connsiteY9" fmla="*/ 220659 h 260473"/>
                        <a:gd name="connsiteX10" fmla="*/ 103038 w 139259"/>
                        <a:gd name="connsiteY10" fmla="*/ 260473 h 260473"/>
                        <a:gd name="connsiteX11" fmla="*/ 38935 w 139259"/>
                        <a:gd name="connsiteY11" fmla="*/ 58257 h 260473"/>
                        <a:gd name="connsiteX12" fmla="*/ 69129 w 139259"/>
                        <a:gd name="connsiteY12" fmla="*/ 87785 h 260473"/>
                        <a:gd name="connsiteX13" fmla="*/ 91132 w 139259"/>
                        <a:gd name="connsiteY13" fmla="*/ 110835 h 260473"/>
                        <a:gd name="connsiteX14" fmla="*/ 117611 w 139259"/>
                        <a:gd name="connsiteY14" fmla="*/ 142839 h 260473"/>
                        <a:gd name="connsiteX15" fmla="*/ 135709 w 139259"/>
                        <a:gd name="connsiteY15" fmla="*/ 213801 h 260473"/>
                        <a:gd name="connsiteX16" fmla="*/ 139042 w 139259"/>
                        <a:gd name="connsiteY16" fmla="*/ 165699 h 260473"/>
                        <a:gd name="connsiteX17" fmla="*/ 116563 w 139259"/>
                        <a:gd name="connsiteY17" fmla="*/ 108835 h 26047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139259" h="260473">
                          <a:moveTo>
                            <a:pt x="116563" y="108835"/>
                          </a:moveTo>
                          <a:cubicBezTo>
                            <a:pt x="88084" y="79689"/>
                            <a:pt x="63223" y="53685"/>
                            <a:pt x="44745" y="35397"/>
                          </a:cubicBezTo>
                          <a:cubicBezTo>
                            <a:pt x="35601" y="26253"/>
                            <a:pt x="28457" y="18824"/>
                            <a:pt x="23123" y="13776"/>
                          </a:cubicBezTo>
                          <a:cubicBezTo>
                            <a:pt x="17980" y="8727"/>
                            <a:pt x="15122" y="5870"/>
                            <a:pt x="15027" y="5775"/>
                          </a:cubicBezTo>
                          <a:cubicBezTo>
                            <a:pt x="7216" y="-226"/>
                            <a:pt x="7216" y="-131"/>
                            <a:pt x="5216" y="60"/>
                          </a:cubicBezTo>
                          <a:cubicBezTo>
                            <a:pt x="3502" y="250"/>
                            <a:pt x="-594" y="1774"/>
                            <a:pt x="73" y="9966"/>
                          </a:cubicBezTo>
                          <a:cubicBezTo>
                            <a:pt x="644" y="15966"/>
                            <a:pt x="4073" y="36350"/>
                            <a:pt x="7788" y="61782"/>
                          </a:cubicBezTo>
                          <a:cubicBezTo>
                            <a:pt x="11788" y="87118"/>
                            <a:pt x="15979" y="117503"/>
                            <a:pt x="21218" y="142268"/>
                          </a:cubicBezTo>
                          <a:cubicBezTo>
                            <a:pt x="25028" y="158365"/>
                            <a:pt x="29029" y="172938"/>
                            <a:pt x="34744" y="185988"/>
                          </a:cubicBezTo>
                          <a:cubicBezTo>
                            <a:pt x="39792" y="199037"/>
                            <a:pt x="46364" y="210657"/>
                            <a:pt x="53317" y="220659"/>
                          </a:cubicBezTo>
                          <a:cubicBezTo>
                            <a:pt x="67033" y="240661"/>
                            <a:pt x="84655" y="254472"/>
                            <a:pt x="103038" y="260473"/>
                          </a:cubicBezTo>
                          <a:cubicBezTo>
                            <a:pt x="53032" y="217420"/>
                            <a:pt x="47698" y="137029"/>
                            <a:pt x="38935" y="58257"/>
                          </a:cubicBezTo>
                          <a:cubicBezTo>
                            <a:pt x="50746" y="69211"/>
                            <a:pt x="60652" y="79022"/>
                            <a:pt x="69129" y="87785"/>
                          </a:cubicBezTo>
                          <a:cubicBezTo>
                            <a:pt x="77797" y="96548"/>
                            <a:pt x="85131" y="104168"/>
                            <a:pt x="91132" y="110835"/>
                          </a:cubicBezTo>
                          <a:cubicBezTo>
                            <a:pt x="103419" y="124266"/>
                            <a:pt x="111896" y="133981"/>
                            <a:pt x="117611" y="142839"/>
                          </a:cubicBezTo>
                          <a:cubicBezTo>
                            <a:pt x="129232" y="160651"/>
                            <a:pt x="132470" y="174653"/>
                            <a:pt x="135709" y="213801"/>
                          </a:cubicBezTo>
                          <a:cubicBezTo>
                            <a:pt x="137614" y="197513"/>
                            <a:pt x="139995" y="182463"/>
                            <a:pt x="139042" y="165699"/>
                          </a:cubicBezTo>
                          <a:cubicBezTo>
                            <a:pt x="137423" y="149126"/>
                            <a:pt x="132184" y="130552"/>
                            <a:pt x="116563" y="108835"/>
                          </a:cubicBezTo>
                          <a:close/>
                        </a:path>
                      </a:pathLst>
                    </a:custGeom>
                    <a:grpFill/>
                    <a:ln w="9525" cap="flat">
                      <a:solidFill>
                        <a:srgbClr val="C00000"/>
                      </a:solidFill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p:txBody>
                </p:sp>
                <p:sp>
                  <p:nvSpPr>
                    <p:cNvPr id="34" name="图形 4">
                      <a:extLst>
                        <a:ext uri="{FF2B5EF4-FFF2-40B4-BE49-F238E27FC236}">
                          <a16:creationId xmlns:a16="http://schemas.microsoft.com/office/drawing/2014/main" id="{66DA11B3-24EE-6440-A101-CA2179E969A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35457" y="1958412"/>
                      <a:ext cx="146195" cy="312646"/>
                    </a:xfrm>
                    <a:custGeom>
                      <a:avLst/>
                      <a:gdLst>
                        <a:gd name="connsiteX0" fmla="*/ 135826 w 146195"/>
                        <a:gd name="connsiteY0" fmla="*/ 22 h 312646"/>
                        <a:gd name="connsiteX1" fmla="*/ 127921 w 146195"/>
                        <a:gd name="connsiteY1" fmla="*/ 10976 h 312646"/>
                        <a:gd name="connsiteX2" fmla="*/ 122301 w 146195"/>
                        <a:gd name="connsiteY2" fmla="*/ 24216 h 312646"/>
                        <a:gd name="connsiteX3" fmla="*/ 105442 w 146195"/>
                        <a:gd name="connsiteY3" fmla="*/ 57458 h 312646"/>
                        <a:gd name="connsiteX4" fmla="*/ 37243 w 146195"/>
                        <a:gd name="connsiteY4" fmla="*/ 148422 h 312646"/>
                        <a:gd name="connsiteX5" fmla="*/ 8287 w 146195"/>
                        <a:gd name="connsiteY5" fmla="*/ 205762 h 312646"/>
                        <a:gd name="connsiteX6" fmla="*/ 0 w 146195"/>
                        <a:gd name="connsiteY6" fmla="*/ 254530 h 312646"/>
                        <a:gd name="connsiteX7" fmla="*/ 32861 w 146195"/>
                        <a:gd name="connsiteY7" fmla="*/ 185284 h 312646"/>
                        <a:gd name="connsiteX8" fmla="*/ 62484 w 146195"/>
                        <a:gd name="connsiteY8" fmla="*/ 152327 h 312646"/>
                        <a:gd name="connsiteX9" fmla="*/ 85249 w 146195"/>
                        <a:gd name="connsiteY9" fmla="*/ 125657 h 312646"/>
                        <a:gd name="connsiteX10" fmla="*/ 114205 w 146195"/>
                        <a:gd name="connsiteY10" fmla="*/ 86890 h 312646"/>
                        <a:gd name="connsiteX11" fmla="*/ 88297 w 146195"/>
                        <a:gd name="connsiteY11" fmla="*/ 231004 h 312646"/>
                        <a:gd name="connsiteX12" fmla="*/ 57245 w 146195"/>
                        <a:gd name="connsiteY12" fmla="*/ 282534 h 312646"/>
                        <a:gd name="connsiteX13" fmla="*/ 14954 w 146195"/>
                        <a:gd name="connsiteY13" fmla="*/ 311966 h 312646"/>
                        <a:gd name="connsiteX14" fmla="*/ 69056 w 146195"/>
                        <a:gd name="connsiteY14" fmla="*/ 293964 h 312646"/>
                        <a:gd name="connsiteX15" fmla="*/ 128302 w 146195"/>
                        <a:gd name="connsiteY15" fmla="*/ 199381 h 312646"/>
                        <a:gd name="connsiteX16" fmla="*/ 145542 w 146195"/>
                        <a:gd name="connsiteY16" fmla="*/ 88891 h 312646"/>
                        <a:gd name="connsiteX17" fmla="*/ 143637 w 146195"/>
                        <a:gd name="connsiteY17" fmla="*/ 12786 h 312646"/>
                        <a:gd name="connsiteX18" fmla="*/ 135826 w 146195"/>
                        <a:gd name="connsiteY18" fmla="*/ 22 h 3126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</a:cxnLst>
                      <a:rect l="l" t="t" r="r" b="b"/>
                      <a:pathLst>
                        <a:path w="146195" h="312646">
                          <a:moveTo>
                            <a:pt x="135826" y="22"/>
                          </a:moveTo>
                          <a:cubicBezTo>
                            <a:pt x="133826" y="308"/>
                            <a:pt x="133826" y="308"/>
                            <a:pt x="127921" y="10976"/>
                          </a:cubicBezTo>
                          <a:cubicBezTo>
                            <a:pt x="127825" y="11167"/>
                            <a:pt x="125825" y="15834"/>
                            <a:pt x="122301" y="24216"/>
                          </a:cubicBezTo>
                          <a:cubicBezTo>
                            <a:pt x="118777" y="32503"/>
                            <a:pt x="112967" y="44028"/>
                            <a:pt x="105442" y="57458"/>
                          </a:cubicBezTo>
                          <a:cubicBezTo>
                            <a:pt x="90583" y="84414"/>
                            <a:pt x="67151" y="118418"/>
                            <a:pt x="37243" y="148422"/>
                          </a:cubicBezTo>
                          <a:cubicBezTo>
                            <a:pt x="20479" y="171091"/>
                            <a:pt x="12383" y="188903"/>
                            <a:pt x="8287" y="205762"/>
                          </a:cubicBezTo>
                          <a:cubicBezTo>
                            <a:pt x="3620" y="222431"/>
                            <a:pt x="3334" y="238052"/>
                            <a:pt x="0" y="254530"/>
                          </a:cubicBezTo>
                          <a:cubicBezTo>
                            <a:pt x="14002" y="216621"/>
                            <a:pt x="18574" y="202524"/>
                            <a:pt x="32861" y="185284"/>
                          </a:cubicBezTo>
                          <a:cubicBezTo>
                            <a:pt x="40100" y="176616"/>
                            <a:pt x="49149" y="166996"/>
                            <a:pt x="62484" y="152327"/>
                          </a:cubicBezTo>
                          <a:cubicBezTo>
                            <a:pt x="69247" y="144993"/>
                            <a:pt x="76676" y="136325"/>
                            <a:pt x="85249" y="125657"/>
                          </a:cubicBezTo>
                          <a:cubicBezTo>
                            <a:pt x="93917" y="114989"/>
                            <a:pt x="103632" y="102416"/>
                            <a:pt x="114205" y="86890"/>
                          </a:cubicBezTo>
                          <a:cubicBezTo>
                            <a:pt x="113633" y="139373"/>
                            <a:pt x="105156" y="190618"/>
                            <a:pt x="88297" y="231004"/>
                          </a:cubicBezTo>
                          <a:cubicBezTo>
                            <a:pt x="80105" y="251292"/>
                            <a:pt x="69247" y="268723"/>
                            <a:pt x="57245" y="282534"/>
                          </a:cubicBezTo>
                          <a:cubicBezTo>
                            <a:pt x="44672" y="296250"/>
                            <a:pt x="30861" y="306442"/>
                            <a:pt x="14954" y="311966"/>
                          </a:cubicBezTo>
                          <a:cubicBezTo>
                            <a:pt x="27622" y="314443"/>
                            <a:pt x="47434" y="310537"/>
                            <a:pt x="69056" y="293964"/>
                          </a:cubicBezTo>
                          <a:cubicBezTo>
                            <a:pt x="90583" y="277390"/>
                            <a:pt x="113443" y="247863"/>
                            <a:pt x="128302" y="199381"/>
                          </a:cubicBezTo>
                          <a:cubicBezTo>
                            <a:pt x="138303" y="167567"/>
                            <a:pt x="144113" y="125467"/>
                            <a:pt x="145542" y="88891"/>
                          </a:cubicBezTo>
                          <a:cubicBezTo>
                            <a:pt x="147352" y="52410"/>
                            <a:pt x="144970" y="21549"/>
                            <a:pt x="143637" y="12786"/>
                          </a:cubicBezTo>
                          <a:cubicBezTo>
                            <a:pt x="141923" y="594"/>
                            <a:pt x="137636" y="-168"/>
                            <a:pt x="135826" y="22"/>
                          </a:cubicBezTo>
                          <a:close/>
                        </a:path>
                      </a:pathLst>
                    </a:custGeom>
                    <a:grpFill/>
                    <a:ln w="9525" cap="flat">
                      <a:solidFill>
                        <a:srgbClr val="C00000"/>
                      </a:solidFill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20" name="图形 4">
                    <a:extLst>
                      <a:ext uri="{FF2B5EF4-FFF2-40B4-BE49-F238E27FC236}">
                        <a16:creationId xmlns:a16="http://schemas.microsoft.com/office/drawing/2014/main" id="{FD79BBFA-69EA-A743-9A29-110D284E9C7A}"/>
                      </a:ext>
                    </a:extLst>
                  </p:cNvPr>
                  <p:cNvGrpSpPr/>
                  <p:nvPr/>
                </p:nvGrpSpPr>
                <p:grpSpPr>
                  <a:xfrm>
                    <a:off x="6137321" y="1720777"/>
                    <a:ext cx="316000" cy="341956"/>
                    <a:chOff x="6137321" y="1720777"/>
                    <a:chExt cx="316000" cy="341956"/>
                  </a:xfrm>
                  <a:grpFill/>
                </p:grpSpPr>
                <p:sp>
                  <p:nvSpPr>
                    <p:cNvPr id="31" name="图形 4">
                      <a:extLst>
                        <a:ext uri="{FF2B5EF4-FFF2-40B4-BE49-F238E27FC236}">
                          <a16:creationId xmlns:a16="http://schemas.microsoft.com/office/drawing/2014/main" id="{F0B428F3-4C64-F940-A37E-F679A1D6C8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37321" y="1844107"/>
                      <a:ext cx="182515" cy="218626"/>
                    </a:xfrm>
                    <a:custGeom>
                      <a:avLst/>
                      <a:gdLst>
                        <a:gd name="connsiteX0" fmla="*/ 138700 w 182515"/>
                        <a:gd name="connsiteY0" fmla="*/ 69274 h 218626"/>
                        <a:gd name="connsiteX1" fmla="*/ 50594 w 182515"/>
                        <a:gd name="connsiteY1" fmla="*/ 20030 h 218626"/>
                        <a:gd name="connsiteX2" fmla="*/ 24114 w 182515"/>
                        <a:gd name="connsiteY2" fmla="*/ 6981 h 218626"/>
                        <a:gd name="connsiteX3" fmla="*/ 14209 w 182515"/>
                        <a:gd name="connsiteY3" fmla="*/ 2409 h 218626"/>
                        <a:gd name="connsiteX4" fmla="*/ 3255 w 182515"/>
                        <a:gd name="connsiteY4" fmla="*/ 504 h 218626"/>
                        <a:gd name="connsiteX5" fmla="*/ 1159 w 182515"/>
                        <a:gd name="connsiteY5" fmla="*/ 10791 h 218626"/>
                        <a:gd name="connsiteX6" fmla="*/ 22019 w 182515"/>
                        <a:gd name="connsiteY6" fmla="*/ 54510 h 218626"/>
                        <a:gd name="connsiteX7" fmla="*/ 54690 w 182515"/>
                        <a:gd name="connsiteY7" fmla="*/ 124614 h 218626"/>
                        <a:gd name="connsiteX8" fmla="*/ 161179 w 182515"/>
                        <a:gd name="connsiteY8" fmla="*/ 218626 h 218626"/>
                        <a:gd name="connsiteX9" fmla="*/ 95171 w 182515"/>
                        <a:gd name="connsiteY9" fmla="*/ 145188 h 218626"/>
                        <a:gd name="connsiteX10" fmla="*/ 50975 w 182515"/>
                        <a:gd name="connsiteY10" fmla="*/ 42795 h 218626"/>
                        <a:gd name="connsiteX11" fmla="*/ 87742 w 182515"/>
                        <a:gd name="connsiteY11" fmla="*/ 61845 h 218626"/>
                        <a:gd name="connsiteX12" fmla="*/ 114697 w 182515"/>
                        <a:gd name="connsiteY12" fmla="*/ 77847 h 218626"/>
                        <a:gd name="connsiteX13" fmla="*/ 148225 w 182515"/>
                        <a:gd name="connsiteY13" fmla="*/ 101754 h 218626"/>
                        <a:gd name="connsiteX14" fmla="*/ 182515 w 182515"/>
                        <a:gd name="connsiteY14" fmla="*/ 166048 h 218626"/>
                        <a:gd name="connsiteX15" fmla="*/ 179563 w 182515"/>
                        <a:gd name="connsiteY15" fmla="*/ 142236 h 218626"/>
                        <a:gd name="connsiteX16" fmla="*/ 174324 w 182515"/>
                        <a:gd name="connsiteY16" fmla="*/ 118614 h 218626"/>
                        <a:gd name="connsiteX17" fmla="*/ 138700 w 182515"/>
                        <a:gd name="connsiteY17" fmla="*/ 69274 h 2186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182515" h="218626">
                          <a:moveTo>
                            <a:pt x="138700" y="69274"/>
                          </a:moveTo>
                          <a:cubicBezTo>
                            <a:pt x="104220" y="48605"/>
                            <a:pt x="72501" y="31555"/>
                            <a:pt x="50594" y="20030"/>
                          </a:cubicBezTo>
                          <a:cubicBezTo>
                            <a:pt x="39545" y="14601"/>
                            <a:pt x="30401" y="10124"/>
                            <a:pt x="24114" y="6981"/>
                          </a:cubicBezTo>
                          <a:cubicBezTo>
                            <a:pt x="17828" y="4028"/>
                            <a:pt x="14304" y="2409"/>
                            <a:pt x="14209" y="2409"/>
                          </a:cubicBezTo>
                          <a:cubicBezTo>
                            <a:pt x="5064" y="-354"/>
                            <a:pt x="5064" y="-354"/>
                            <a:pt x="3255" y="504"/>
                          </a:cubicBezTo>
                          <a:cubicBezTo>
                            <a:pt x="1635" y="1266"/>
                            <a:pt x="-1794" y="3837"/>
                            <a:pt x="1159" y="10791"/>
                          </a:cubicBezTo>
                          <a:cubicBezTo>
                            <a:pt x="3350" y="15839"/>
                            <a:pt x="11637" y="32889"/>
                            <a:pt x="22019" y="54510"/>
                          </a:cubicBezTo>
                          <a:cubicBezTo>
                            <a:pt x="32116" y="76227"/>
                            <a:pt x="43355" y="102993"/>
                            <a:pt x="54690" y="124614"/>
                          </a:cubicBezTo>
                          <a:cubicBezTo>
                            <a:pt x="83265" y="180717"/>
                            <a:pt x="121936" y="214816"/>
                            <a:pt x="161179" y="218626"/>
                          </a:cubicBezTo>
                          <a:cubicBezTo>
                            <a:pt x="131652" y="203481"/>
                            <a:pt x="111935" y="176526"/>
                            <a:pt x="95171" y="145188"/>
                          </a:cubicBezTo>
                          <a:cubicBezTo>
                            <a:pt x="78502" y="113851"/>
                            <a:pt x="65453" y="77561"/>
                            <a:pt x="50975" y="42795"/>
                          </a:cubicBezTo>
                          <a:cubicBezTo>
                            <a:pt x="64977" y="49557"/>
                            <a:pt x="76978" y="56130"/>
                            <a:pt x="87742" y="61845"/>
                          </a:cubicBezTo>
                          <a:cubicBezTo>
                            <a:pt x="98029" y="67845"/>
                            <a:pt x="106982" y="73084"/>
                            <a:pt x="114697" y="77847"/>
                          </a:cubicBezTo>
                          <a:cubicBezTo>
                            <a:pt x="130128" y="87372"/>
                            <a:pt x="140129" y="94801"/>
                            <a:pt x="148225" y="101754"/>
                          </a:cubicBezTo>
                          <a:cubicBezTo>
                            <a:pt x="163751" y="116042"/>
                            <a:pt x="170228" y="128805"/>
                            <a:pt x="182515" y="166048"/>
                          </a:cubicBezTo>
                          <a:cubicBezTo>
                            <a:pt x="181467" y="157952"/>
                            <a:pt x="180515" y="150141"/>
                            <a:pt x="179563" y="142236"/>
                          </a:cubicBezTo>
                          <a:cubicBezTo>
                            <a:pt x="178610" y="134425"/>
                            <a:pt x="177086" y="126615"/>
                            <a:pt x="174324" y="118614"/>
                          </a:cubicBezTo>
                          <a:cubicBezTo>
                            <a:pt x="169180" y="102612"/>
                            <a:pt x="159179" y="86038"/>
                            <a:pt x="138700" y="69274"/>
                          </a:cubicBezTo>
                          <a:close/>
                        </a:path>
                      </a:pathLst>
                    </a:custGeom>
                    <a:grpFill/>
                    <a:ln w="9525" cap="flat">
                      <a:solidFill>
                        <a:srgbClr val="C00000"/>
                      </a:solidFill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p:txBody>
                </p:sp>
                <p:sp>
                  <p:nvSpPr>
                    <p:cNvPr id="32" name="图形 4">
                      <a:extLst>
                        <a:ext uri="{FF2B5EF4-FFF2-40B4-BE49-F238E27FC236}">
                          <a16:creationId xmlns:a16="http://schemas.microsoft.com/office/drawing/2014/main" id="{59AB61FC-B45F-3047-9883-A7292AC0BF5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38029" y="1720777"/>
                      <a:ext cx="115292" cy="340241"/>
                    </a:xfrm>
                    <a:custGeom>
                      <a:avLst/>
                      <a:gdLst>
                        <a:gd name="connsiteX0" fmla="*/ 65437 w 115292"/>
                        <a:gd name="connsiteY0" fmla="*/ 295 h 340241"/>
                        <a:gd name="connsiteX1" fmla="*/ 61531 w 115292"/>
                        <a:gd name="connsiteY1" fmla="*/ 13630 h 340241"/>
                        <a:gd name="connsiteX2" fmla="*/ 61341 w 115292"/>
                        <a:gd name="connsiteY2" fmla="*/ 17630 h 340241"/>
                        <a:gd name="connsiteX3" fmla="*/ 60484 w 115292"/>
                        <a:gd name="connsiteY3" fmla="*/ 28489 h 340241"/>
                        <a:gd name="connsiteX4" fmla="*/ 54578 w 115292"/>
                        <a:gd name="connsiteY4" fmla="*/ 66493 h 340241"/>
                        <a:gd name="connsiteX5" fmla="*/ 13906 w 115292"/>
                        <a:gd name="connsiteY5" fmla="*/ 174697 h 340241"/>
                        <a:gd name="connsiteX6" fmla="*/ 0 w 115292"/>
                        <a:gd name="connsiteY6" fmla="*/ 237848 h 340241"/>
                        <a:gd name="connsiteX7" fmla="*/ 1429 w 115292"/>
                        <a:gd name="connsiteY7" fmla="*/ 262804 h 340241"/>
                        <a:gd name="connsiteX8" fmla="*/ 3619 w 115292"/>
                        <a:gd name="connsiteY8" fmla="*/ 287378 h 340241"/>
                        <a:gd name="connsiteX9" fmla="*/ 19050 w 115292"/>
                        <a:gd name="connsiteY9" fmla="*/ 211940 h 340241"/>
                        <a:gd name="connsiteX10" fmla="*/ 39338 w 115292"/>
                        <a:gd name="connsiteY10" fmla="*/ 172126 h 340241"/>
                        <a:gd name="connsiteX11" fmla="*/ 54388 w 115292"/>
                        <a:gd name="connsiteY11" fmla="*/ 139836 h 340241"/>
                        <a:gd name="connsiteX12" fmla="*/ 71438 w 115292"/>
                        <a:gd name="connsiteY12" fmla="*/ 93544 h 340241"/>
                        <a:gd name="connsiteX13" fmla="*/ 83915 w 115292"/>
                        <a:gd name="connsiteY13" fmla="*/ 243563 h 340241"/>
                        <a:gd name="connsiteX14" fmla="*/ 30956 w 115292"/>
                        <a:gd name="connsiteY14" fmla="*/ 340242 h 340241"/>
                        <a:gd name="connsiteX15" fmla="*/ 79819 w 115292"/>
                        <a:gd name="connsiteY15" fmla="*/ 310429 h 340241"/>
                        <a:gd name="connsiteX16" fmla="*/ 115062 w 115292"/>
                        <a:gd name="connsiteY16" fmla="*/ 202415 h 340241"/>
                        <a:gd name="connsiteX17" fmla="*/ 102203 w 115292"/>
                        <a:gd name="connsiteY17" fmla="*/ 86972 h 340241"/>
                        <a:gd name="connsiteX18" fmla="*/ 77152 w 115292"/>
                        <a:gd name="connsiteY18" fmla="*/ 10963 h 340241"/>
                        <a:gd name="connsiteX19" fmla="*/ 65437 w 115292"/>
                        <a:gd name="connsiteY19" fmla="*/ 295 h 34024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</a:cxnLst>
                      <a:rect l="l" t="t" r="r" b="b"/>
                      <a:pathLst>
                        <a:path w="115292" h="340241">
                          <a:moveTo>
                            <a:pt x="65437" y="295"/>
                          </a:moveTo>
                          <a:cubicBezTo>
                            <a:pt x="63627" y="1152"/>
                            <a:pt x="63627" y="1247"/>
                            <a:pt x="61531" y="13630"/>
                          </a:cubicBezTo>
                          <a:cubicBezTo>
                            <a:pt x="61531" y="13725"/>
                            <a:pt x="61436" y="15058"/>
                            <a:pt x="61341" y="17630"/>
                          </a:cubicBezTo>
                          <a:cubicBezTo>
                            <a:pt x="61150" y="20202"/>
                            <a:pt x="61055" y="23821"/>
                            <a:pt x="60484" y="28489"/>
                          </a:cubicBezTo>
                          <a:cubicBezTo>
                            <a:pt x="59341" y="37823"/>
                            <a:pt x="57531" y="51063"/>
                            <a:pt x="54578" y="66493"/>
                          </a:cubicBezTo>
                          <a:cubicBezTo>
                            <a:pt x="47720" y="97640"/>
                            <a:pt x="35719" y="137455"/>
                            <a:pt x="13906" y="174697"/>
                          </a:cubicBezTo>
                          <a:cubicBezTo>
                            <a:pt x="3524" y="201177"/>
                            <a:pt x="286" y="220417"/>
                            <a:pt x="0" y="237848"/>
                          </a:cubicBezTo>
                          <a:cubicBezTo>
                            <a:pt x="0" y="246516"/>
                            <a:pt x="762" y="254612"/>
                            <a:pt x="1429" y="262804"/>
                          </a:cubicBezTo>
                          <a:cubicBezTo>
                            <a:pt x="2096" y="270900"/>
                            <a:pt x="3429" y="278996"/>
                            <a:pt x="3619" y="287378"/>
                          </a:cubicBezTo>
                          <a:cubicBezTo>
                            <a:pt x="8382" y="247183"/>
                            <a:pt x="9334" y="232324"/>
                            <a:pt x="19050" y="211940"/>
                          </a:cubicBezTo>
                          <a:cubicBezTo>
                            <a:pt x="23527" y="201748"/>
                            <a:pt x="30480" y="189937"/>
                            <a:pt x="39338" y="172126"/>
                          </a:cubicBezTo>
                          <a:cubicBezTo>
                            <a:pt x="43720" y="163172"/>
                            <a:pt x="48768" y="152695"/>
                            <a:pt x="54388" y="139836"/>
                          </a:cubicBezTo>
                          <a:cubicBezTo>
                            <a:pt x="59531" y="127072"/>
                            <a:pt x="65532" y="111928"/>
                            <a:pt x="71438" y="93544"/>
                          </a:cubicBezTo>
                          <a:cubicBezTo>
                            <a:pt x="86201" y="146122"/>
                            <a:pt x="90583" y="199462"/>
                            <a:pt x="83915" y="243563"/>
                          </a:cubicBezTo>
                          <a:cubicBezTo>
                            <a:pt x="77343" y="287759"/>
                            <a:pt x="59246" y="322335"/>
                            <a:pt x="30956" y="340242"/>
                          </a:cubicBezTo>
                          <a:cubicBezTo>
                            <a:pt x="43720" y="339861"/>
                            <a:pt x="62293" y="331669"/>
                            <a:pt x="79819" y="310429"/>
                          </a:cubicBezTo>
                          <a:cubicBezTo>
                            <a:pt x="96488" y="289188"/>
                            <a:pt x="112966" y="254612"/>
                            <a:pt x="115062" y="202415"/>
                          </a:cubicBezTo>
                          <a:cubicBezTo>
                            <a:pt x="116491" y="168125"/>
                            <a:pt x="111157" y="124215"/>
                            <a:pt x="102203" y="86972"/>
                          </a:cubicBezTo>
                          <a:cubicBezTo>
                            <a:pt x="93059" y="49729"/>
                            <a:pt x="81248" y="19345"/>
                            <a:pt x="77152" y="10963"/>
                          </a:cubicBezTo>
                          <a:cubicBezTo>
                            <a:pt x="71438" y="-944"/>
                            <a:pt x="67056" y="-372"/>
                            <a:pt x="65437" y="295"/>
                          </a:cubicBezTo>
                          <a:close/>
                        </a:path>
                      </a:pathLst>
                    </a:custGeom>
                    <a:grpFill/>
                    <a:ln w="9525" cap="flat">
                      <a:solidFill>
                        <a:srgbClr val="C00000"/>
                      </a:solidFill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21" name="图形 4">
                    <a:extLst>
                      <a:ext uri="{FF2B5EF4-FFF2-40B4-BE49-F238E27FC236}">
                        <a16:creationId xmlns:a16="http://schemas.microsoft.com/office/drawing/2014/main" id="{B7630FAC-CA0D-4A48-9A0A-9B82E88A66AA}"/>
                      </a:ext>
                    </a:extLst>
                  </p:cNvPr>
                  <p:cNvGrpSpPr/>
                  <p:nvPr/>
                </p:nvGrpSpPr>
                <p:grpSpPr>
                  <a:xfrm>
                    <a:off x="6075452" y="1542746"/>
                    <a:ext cx="305554" cy="335649"/>
                    <a:chOff x="6075452" y="1542746"/>
                    <a:chExt cx="305554" cy="335649"/>
                  </a:xfrm>
                  <a:grpFill/>
                </p:grpSpPr>
                <p:sp>
                  <p:nvSpPr>
                    <p:cNvPr id="29" name="图形 4">
                      <a:extLst>
                        <a:ext uri="{FF2B5EF4-FFF2-40B4-BE49-F238E27FC236}">
                          <a16:creationId xmlns:a16="http://schemas.microsoft.com/office/drawing/2014/main" id="{FFE8FE2A-3DF7-1A4B-A525-983F17D3A04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75452" y="1731073"/>
                      <a:ext cx="205236" cy="147322"/>
                    </a:xfrm>
                    <a:custGeom>
                      <a:avLst/>
                      <a:gdLst>
                        <a:gd name="connsiteX0" fmla="*/ 140181 w 205236"/>
                        <a:gd name="connsiteY0" fmla="*/ 19907 h 147322"/>
                        <a:gd name="connsiteX1" fmla="*/ 89222 w 205236"/>
                        <a:gd name="connsiteY1" fmla="*/ 9620 h 147322"/>
                        <a:gd name="connsiteX2" fmla="*/ 48550 w 205236"/>
                        <a:gd name="connsiteY2" fmla="*/ 3524 h 147322"/>
                        <a:gd name="connsiteX3" fmla="*/ 21785 w 205236"/>
                        <a:gd name="connsiteY3" fmla="*/ 667 h 147322"/>
                        <a:gd name="connsiteX4" fmla="*/ 11689 w 205236"/>
                        <a:gd name="connsiteY4" fmla="*/ 0 h 147322"/>
                        <a:gd name="connsiteX5" fmla="*/ 1592 w 205236"/>
                        <a:gd name="connsiteY5" fmla="*/ 1905 h 147322"/>
                        <a:gd name="connsiteX6" fmla="*/ 2735 w 205236"/>
                        <a:gd name="connsiteY6" fmla="*/ 11335 h 147322"/>
                        <a:gd name="connsiteX7" fmla="*/ 13594 w 205236"/>
                        <a:gd name="connsiteY7" fmla="*/ 22289 h 147322"/>
                        <a:gd name="connsiteX8" fmla="*/ 22642 w 205236"/>
                        <a:gd name="connsiteY8" fmla="*/ 31051 h 147322"/>
                        <a:gd name="connsiteX9" fmla="*/ 33120 w 205236"/>
                        <a:gd name="connsiteY9" fmla="*/ 41719 h 147322"/>
                        <a:gd name="connsiteX10" fmla="*/ 80269 w 205236"/>
                        <a:gd name="connsiteY10" fmla="*/ 91440 h 147322"/>
                        <a:gd name="connsiteX11" fmla="*/ 95318 w 205236"/>
                        <a:gd name="connsiteY11" fmla="*/ 105537 h 147322"/>
                        <a:gd name="connsiteX12" fmla="*/ 110463 w 205236"/>
                        <a:gd name="connsiteY12" fmla="*/ 117729 h 147322"/>
                        <a:gd name="connsiteX13" fmla="*/ 125798 w 205236"/>
                        <a:gd name="connsiteY13" fmla="*/ 127826 h 147322"/>
                        <a:gd name="connsiteX14" fmla="*/ 140848 w 205236"/>
                        <a:gd name="connsiteY14" fmla="*/ 136112 h 147322"/>
                        <a:gd name="connsiteX15" fmla="*/ 199045 w 205236"/>
                        <a:gd name="connsiteY15" fmla="*/ 146304 h 147322"/>
                        <a:gd name="connsiteX16" fmla="*/ 177614 w 205236"/>
                        <a:gd name="connsiteY16" fmla="*/ 139160 h 147322"/>
                        <a:gd name="connsiteX17" fmla="*/ 157612 w 205236"/>
                        <a:gd name="connsiteY17" fmla="*/ 128302 h 147322"/>
                        <a:gd name="connsiteX18" fmla="*/ 121702 w 205236"/>
                        <a:gd name="connsiteY18" fmla="*/ 98107 h 147322"/>
                        <a:gd name="connsiteX19" fmla="*/ 55408 w 205236"/>
                        <a:gd name="connsiteY19" fmla="*/ 22765 h 147322"/>
                        <a:gd name="connsiteX20" fmla="*/ 121321 w 205236"/>
                        <a:gd name="connsiteY20" fmla="*/ 34099 h 147322"/>
                        <a:gd name="connsiteX21" fmla="*/ 157612 w 205236"/>
                        <a:gd name="connsiteY21" fmla="*/ 45625 h 147322"/>
                        <a:gd name="connsiteX22" fmla="*/ 180281 w 205236"/>
                        <a:gd name="connsiteY22" fmla="*/ 61531 h 147322"/>
                        <a:gd name="connsiteX23" fmla="*/ 191711 w 205236"/>
                        <a:gd name="connsiteY23" fmla="*/ 74581 h 147322"/>
                        <a:gd name="connsiteX24" fmla="*/ 205237 w 205236"/>
                        <a:gd name="connsiteY24" fmla="*/ 93726 h 147322"/>
                        <a:gd name="connsiteX25" fmla="*/ 196474 w 205236"/>
                        <a:gd name="connsiteY25" fmla="*/ 73152 h 147322"/>
                        <a:gd name="connsiteX26" fmla="*/ 185425 w 205236"/>
                        <a:gd name="connsiteY26" fmla="*/ 53530 h 147322"/>
                        <a:gd name="connsiteX27" fmla="*/ 167994 w 205236"/>
                        <a:gd name="connsiteY27" fmla="*/ 35242 h 147322"/>
                        <a:gd name="connsiteX28" fmla="*/ 155802 w 205236"/>
                        <a:gd name="connsiteY28" fmla="*/ 26956 h 147322"/>
                        <a:gd name="connsiteX29" fmla="*/ 140181 w 205236"/>
                        <a:gd name="connsiteY29" fmla="*/ 19907 h 1473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</a:cxnLst>
                      <a:rect l="l" t="t" r="r" b="b"/>
                      <a:pathLst>
                        <a:path w="205236" h="147322">
                          <a:moveTo>
                            <a:pt x="140181" y="19907"/>
                          </a:moveTo>
                          <a:cubicBezTo>
                            <a:pt x="122083" y="15716"/>
                            <a:pt x="104462" y="12573"/>
                            <a:pt x="89222" y="9620"/>
                          </a:cubicBezTo>
                          <a:cubicBezTo>
                            <a:pt x="73601" y="7048"/>
                            <a:pt x="59980" y="4953"/>
                            <a:pt x="48550" y="3524"/>
                          </a:cubicBezTo>
                          <a:cubicBezTo>
                            <a:pt x="37311" y="2286"/>
                            <a:pt x="28167" y="1333"/>
                            <a:pt x="21785" y="667"/>
                          </a:cubicBezTo>
                          <a:cubicBezTo>
                            <a:pt x="15403" y="286"/>
                            <a:pt x="11879" y="0"/>
                            <a:pt x="11689" y="0"/>
                          </a:cubicBezTo>
                          <a:cubicBezTo>
                            <a:pt x="2926" y="571"/>
                            <a:pt x="2926" y="667"/>
                            <a:pt x="1592" y="1905"/>
                          </a:cubicBezTo>
                          <a:cubicBezTo>
                            <a:pt x="449" y="3048"/>
                            <a:pt x="-1837" y="6382"/>
                            <a:pt x="2735" y="11335"/>
                          </a:cubicBezTo>
                          <a:cubicBezTo>
                            <a:pt x="4545" y="13049"/>
                            <a:pt x="8355" y="16954"/>
                            <a:pt x="13594" y="22289"/>
                          </a:cubicBezTo>
                          <a:cubicBezTo>
                            <a:pt x="16165" y="24955"/>
                            <a:pt x="19499" y="27718"/>
                            <a:pt x="22642" y="31051"/>
                          </a:cubicBezTo>
                          <a:cubicBezTo>
                            <a:pt x="25786" y="34480"/>
                            <a:pt x="29310" y="38005"/>
                            <a:pt x="33120" y="41719"/>
                          </a:cubicBezTo>
                          <a:cubicBezTo>
                            <a:pt x="47788" y="56959"/>
                            <a:pt x="64933" y="75914"/>
                            <a:pt x="80269" y="91440"/>
                          </a:cubicBezTo>
                          <a:cubicBezTo>
                            <a:pt x="85412" y="96298"/>
                            <a:pt x="90079" y="101251"/>
                            <a:pt x="95318" y="105537"/>
                          </a:cubicBezTo>
                          <a:cubicBezTo>
                            <a:pt x="100557" y="109823"/>
                            <a:pt x="105510" y="113919"/>
                            <a:pt x="110463" y="117729"/>
                          </a:cubicBezTo>
                          <a:cubicBezTo>
                            <a:pt x="115511" y="121444"/>
                            <a:pt x="120655" y="124873"/>
                            <a:pt x="125798" y="127826"/>
                          </a:cubicBezTo>
                          <a:cubicBezTo>
                            <a:pt x="130751" y="130969"/>
                            <a:pt x="135799" y="133731"/>
                            <a:pt x="140848" y="136112"/>
                          </a:cubicBezTo>
                          <a:cubicBezTo>
                            <a:pt x="161231" y="145447"/>
                            <a:pt x="180948" y="149352"/>
                            <a:pt x="199045" y="146304"/>
                          </a:cubicBezTo>
                          <a:cubicBezTo>
                            <a:pt x="191521" y="144685"/>
                            <a:pt x="184377" y="142303"/>
                            <a:pt x="177614" y="139160"/>
                          </a:cubicBezTo>
                          <a:cubicBezTo>
                            <a:pt x="170661" y="136112"/>
                            <a:pt x="163898" y="132493"/>
                            <a:pt x="157612" y="128302"/>
                          </a:cubicBezTo>
                          <a:cubicBezTo>
                            <a:pt x="145134" y="119824"/>
                            <a:pt x="132942" y="109633"/>
                            <a:pt x="121702" y="98107"/>
                          </a:cubicBezTo>
                          <a:cubicBezTo>
                            <a:pt x="99033" y="75152"/>
                            <a:pt x="77697" y="48101"/>
                            <a:pt x="55408" y="22765"/>
                          </a:cubicBezTo>
                          <a:cubicBezTo>
                            <a:pt x="83888" y="25717"/>
                            <a:pt x="105224" y="30194"/>
                            <a:pt x="121321" y="34099"/>
                          </a:cubicBezTo>
                          <a:cubicBezTo>
                            <a:pt x="137800" y="37909"/>
                            <a:pt x="148658" y="41719"/>
                            <a:pt x="157612" y="45625"/>
                          </a:cubicBezTo>
                          <a:cubicBezTo>
                            <a:pt x="166756" y="49625"/>
                            <a:pt x="173328" y="54292"/>
                            <a:pt x="180281" y="61531"/>
                          </a:cubicBezTo>
                          <a:cubicBezTo>
                            <a:pt x="183805" y="65151"/>
                            <a:pt x="187615" y="69342"/>
                            <a:pt x="191711" y="74581"/>
                          </a:cubicBezTo>
                          <a:cubicBezTo>
                            <a:pt x="195616" y="79915"/>
                            <a:pt x="199998" y="86201"/>
                            <a:pt x="205237" y="93726"/>
                          </a:cubicBezTo>
                          <a:cubicBezTo>
                            <a:pt x="202093" y="86773"/>
                            <a:pt x="199426" y="79915"/>
                            <a:pt x="196474" y="73152"/>
                          </a:cubicBezTo>
                          <a:cubicBezTo>
                            <a:pt x="193521" y="66389"/>
                            <a:pt x="189806" y="59912"/>
                            <a:pt x="185425" y="53530"/>
                          </a:cubicBezTo>
                          <a:cubicBezTo>
                            <a:pt x="181138" y="47053"/>
                            <a:pt x="175328" y="40957"/>
                            <a:pt x="167994" y="35242"/>
                          </a:cubicBezTo>
                          <a:cubicBezTo>
                            <a:pt x="164374" y="32385"/>
                            <a:pt x="160279" y="29623"/>
                            <a:pt x="155802" y="26956"/>
                          </a:cubicBezTo>
                          <a:cubicBezTo>
                            <a:pt x="151135" y="24479"/>
                            <a:pt x="145896" y="22098"/>
                            <a:pt x="140181" y="19907"/>
                          </a:cubicBezTo>
                          <a:close/>
                        </a:path>
                      </a:pathLst>
                    </a:custGeom>
                    <a:grpFill/>
                    <a:ln w="9525" cap="flat">
                      <a:solidFill>
                        <a:srgbClr val="C00000"/>
                      </a:solidFill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p:txBody>
                </p:sp>
                <p:sp>
                  <p:nvSpPr>
                    <p:cNvPr id="30" name="图形 4">
                      <a:extLst>
                        <a:ext uri="{FF2B5EF4-FFF2-40B4-BE49-F238E27FC236}">
                          <a16:creationId xmlns:a16="http://schemas.microsoft.com/office/drawing/2014/main" id="{DEDC1A56-8BDC-F148-B4CC-B7B06C962D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5614" y="1542746"/>
                      <a:ext cx="115392" cy="317009"/>
                    </a:xfrm>
                    <a:custGeom>
                      <a:avLst/>
                      <a:gdLst>
                        <a:gd name="connsiteX0" fmla="*/ 882 w 115392"/>
                        <a:gd name="connsiteY0" fmla="*/ 970 h 317009"/>
                        <a:gd name="connsiteX1" fmla="*/ 1740 w 115392"/>
                        <a:gd name="connsiteY1" fmla="*/ 14019 h 317009"/>
                        <a:gd name="connsiteX2" fmla="*/ 5645 w 115392"/>
                        <a:gd name="connsiteY2" fmla="*/ 27545 h 317009"/>
                        <a:gd name="connsiteX3" fmla="*/ 12598 w 115392"/>
                        <a:gd name="connsiteY3" fmla="*/ 63359 h 317009"/>
                        <a:gd name="connsiteX4" fmla="*/ 15932 w 115392"/>
                        <a:gd name="connsiteY4" fmla="*/ 114222 h 317009"/>
                        <a:gd name="connsiteX5" fmla="*/ 9550 w 115392"/>
                        <a:gd name="connsiteY5" fmla="*/ 172325 h 317009"/>
                        <a:gd name="connsiteX6" fmla="*/ 9264 w 115392"/>
                        <a:gd name="connsiteY6" fmla="*/ 190708 h 317009"/>
                        <a:gd name="connsiteX7" fmla="*/ 9931 w 115392"/>
                        <a:gd name="connsiteY7" fmla="*/ 206615 h 317009"/>
                        <a:gd name="connsiteX8" fmla="*/ 14884 w 115392"/>
                        <a:gd name="connsiteY8" fmla="*/ 232618 h 317009"/>
                        <a:gd name="connsiteX9" fmla="*/ 22885 w 115392"/>
                        <a:gd name="connsiteY9" fmla="*/ 254525 h 317009"/>
                        <a:gd name="connsiteX10" fmla="*/ 31172 w 115392"/>
                        <a:gd name="connsiteY10" fmla="*/ 276052 h 317009"/>
                        <a:gd name="connsiteX11" fmla="*/ 27266 w 115392"/>
                        <a:gd name="connsiteY11" fmla="*/ 252049 h 317009"/>
                        <a:gd name="connsiteX12" fmla="*/ 24504 w 115392"/>
                        <a:gd name="connsiteY12" fmla="*/ 234047 h 317009"/>
                        <a:gd name="connsiteX13" fmla="*/ 24790 w 115392"/>
                        <a:gd name="connsiteY13" fmla="*/ 204233 h 317009"/>
                        <a:gd name="connsiteX14" fmla="*/ 31553 w 115392"/>
                        <a:gd name="connsiteY14" fmla="*/ 162800 h 317009"/>
                        <a:gd name="connsiteX15" fmla="*/ 36220 w 115392"/>
                        <a:gd name="connsiteY15" fmla="*/ 82694 h 317009"/>
                        <a:gd name="connsiteX16" fmla="*/ 91560 w 115392"/>
                        <a:gd name="connsiteY16" fmla="*/ 215568 h 317009"/>
                        <a:gd name="connsiteX17" fmla="*/ 90417 w 115392"/>
                        <a:gd name="connsiteY17" fmla="*/ 273480 h 317009"/>
                        <a:gd name="connsiteX18" fmla="*/ 82321 w 115392"/>
                        <a:gd name="connsiteY18" fmla="*/ 297293 h 317009"/>
                        <a:gd name="connsiteX19" fmla="*/ 68796 w 115392"/>
                        <a:gd name="connsiteY19" fmla="*/ 317009 h 317009"/>
                        <a:gd name="connsiteX20" fmla="*/ 105276 w 115392"/>
                        <a:gd name="connsiteY20" fmla="*/ 277957 h 317009"/>
                        <a:gd name="connsiteX21" fmla="*/ 115087 w 115392"/>
                        <a:gd name="connsiteY21" fmla="*/ 233285 h 317009"/>
                        <a:gd name="connsiteX22" fmla="*/ 107943 w 115392"/>
                        <a:gd name="connsiteY22" fmla="*/ 169658 h 317009"/>
                        <a:gd name="connsiteX23" fmla="*/ 61557 w 115392"/>
                        <a:gd name="connsiteY23" fmla="*/ 67835 h 317009"/>
                        <a:gd name="connsiteX24" fmla="*/ 46888 w 115392"/>
                        <a:gd name="connsiteY24" fmla="*/ 45928 h 317009"/>
                        <a:gd name="connsiteX25" fmla="*/ 33077 w 115392"/>
                        <a:gd name="connsiteY25" fmla="*/ 28021 h 317009"/>
                        <a:gd name="connsiteX26" fmla="*/ 14694 w 115392"/>
                        <a:gd name="connsiteY26" fmla="*/ 6875 h 317009"/>
                        <a:gd name="connsiteX27" fmla="*/ 882 w 115392"/>
                        <a:gd name="connsiteY27" fmla="*/ 970 h 31700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</a:cxnLst>
                      <a:rect l="l" t="t" r="r" b="b"/>
                      <a:pathLst>
                        <a:path w="115392" h="317009">
                          <a:moveTo>
                            <a:pt x="882" y="970"/>
                          </a:moveTo>
                          <a:cubicBezTo>
                            <a:pt x="-451" y="2303"/>
                            <a:pt x="-356" y="2303"/>
                            <a:pt x="1740" y="14019"/>
                          </a:cubicBezTo>
                          <a:cubicBezTo>
                            <a:pt x="1740" y="14210"/>
                            <a:pt x="3168" y="18972"/>
                            <a:pt x="5645" y="27545"/>
                          </a:cubicBezTo>
                          <a:cubicBezTo>
                            <a:pt x="7645" y="36212"/>
                            <a:pt x="10312" y="48690"/>
                            <a:pt x="12598" y="63359"/>
                          </a:cubicBezTo>
                          <a:cubicBezTo>
                            <a:pt x="14694" y="78218"/>
                            <a:pt x="15932" y="95744"/>
                            <a:pt x="15932" y="114222"/>
                          </a:cubicBezTo>
                          <a:cubicBezTo>
                            <a:pt x="15360" y="132986"/>
                            <a:pt x="13932" y="152513"/>
                            <a:pt x="9550" y="172325"/>
                          </a:cubicBezTo>
                          <a:cubicBezTo>
                            <a:pt x="9169" y="178992"/>
                            <a:pt x="9074" y="185088"/>
                            <a:pt x="9264" y="190708"/>
                          </a:cubicBezTo>
                          <a:cubicBezTo>
                            <a:pt x="9169" y="196423"/>
                            <a:pt x="9455" y="201757"/>
                            <a:pt x="9931" y="206615"/>
                          </a:cubicBezTo>
                          <a:cubicBezTo>
                            <a:pt x="10883" y="216425"/>
                            <a:pt x="12884" y="224712"/>
                            <a:pt x="14884" y="232618"/>
                          </a:cubicBezTo>
                          <a:cubicBezTo>
                            <a:pt x="16979" y="240428"/>
                            <a:pt x="20028" y="247477"/>
                            <a:pt x="22885" y="254525"/>
                          </a:cubicBezTo>
                          <a:cubicBezTo>
                            <a:pt x="25552" y="261669"/>
                            <a:pt x="28505" y="268622"/>
                            <a:pt x="31172" y="276052"/>
                          </a:cubicBezTo>
                          <a:cubicBezTo>
                            <a:pt x="29648" y="266717"/>
                            <a:pt x="28409" y="258812"/>
                            <a:pt x="27266" y="252049"/>
                          </a:cubicBezTo>
                          <a:cubicBezTo>
                            <a:pt x="26124" y="245191"/>
                            <a:pt x="25076" y="239381"/>
                            <a:pt x="24504" y="234047"/>
                          </a:cubicBezTo>
                          <a:cubicBezTo>
                            <a:pt x="23361" y="223283"/>
                            <a:pt x="23552" y="214616"/>
                            <a:pt x="24790" y="204233"/>
                          </a:cubicBezTo>
                          <a:cubicBezTo>
                            <a:pt x="26028" y="193756"/>
                            <a:pt x="29076" y="181278"/>
                            <a:pt x="31553" y="162800"/>
                          </a:cubicBezTo>
                          <a:cubicBezTo>
                            <a:pt x="34315" y="144131"/>
                            <a:pt x="37363" y="119270"/>
                            <a:pt x="36220" y="82694"/>
                          </a:cubicBezTo>
                          <a:cubicBezTo>
                            <a:pt x="65748" y="125843"/>
                            <a:pt x="85655" y="173468"/>
                            <a:pt x="91560" y="215568"/>
                          </a:cubicBezTo>
                          <a:cubicBezTo>
                            <a:pt x="94323" y="236714"/>
                            <a:pt x="94513" y="256240"/>
                            <a:pt x="90417" y="273480"/>
                          </a:cubicBezTo>
                          <a:cubicBezTo>
                            <a:pt x="88512" y="282053"/>
                            <a:pt x="85941" y="290054"/>
                            <a:pt x="82321" y="297293"/>
                          </a:cubicBezTo>
                          <a:cubicBezTo>
                            <a:pt x="78606" y="304627"/>
                            <a:pt x="74129" y="311199"/>
                            <a:pt x="68796" y="317009"/>
                          </a:cubicBezTo>
                          <a:cubicBezTo>
                            <a:pt x="79940" y="313676"/>
                            <a:pt x="95370" y="301674"/>
                            <a:pt x="105276" y="277957"/>
                          </a:cubicBezTo>
                          <a:cubicBezTo>
                            <a:pt x="110134" y="266146"/>
                            <a:pt x="114325" y="251192"/>
                            <a:pt x="115087" y="233285"/>
                          </a:cubicBezTo>
                          <a:cubicBezTo>
                            <a:pt x="116230" y="215187"/>
                            <a:pt x="114230" y="193946"/>
                            <a:pt x="107943" y="169658"/>
                          </a:cubicBezTo>
                          <a:cubicBezTo>
                            <a:pt x="99657" y="137654"/>
                            <a:pt x="81273" y="98982"/>
                            <a:pt x="61557" y="67835"/>
                          </a:cubicBezTo>
                          <a:cubicBezTo>
                            <a:pt x="56508" y="60120"/>
                            <a:pt x="51555" y="52786"/>
                            <a:pt x="46888" y="45928"/>
                          </a:cubicBezTo>
                          <a:cubicBezTo>
                            <a:pt x="42125" y="39165"/>
                            <a:pt x="37268" y="33260"/>
                            <a:pt x="33077" y="28021"/>
                          </a:cubicBezTo>
                          <a:cubicBezTo>
                            <a:pt x="24695" y="17353"/>
                            <a:pt x="18027" y="9923"/>
                            <a:pt x="14694" y="6875"/>
                          </a:cubicBezTo>
                          <a:cubicBezTo>
                            <a:pt x="5740" y="-1983"/>
                            <a:pt x="2025" y="-173"/>
                            <a:pt x="882" y="970"/>
                          </a:cubicBezTo>
                          <a:close/>
                        </a:path>
                      </a:pathLst>
                    </a:custGeom>
                    <a:grpFill/>
                    <a:ln w="9525" cap="flat">
                      <a:solidFill>
                        <a:srgbClr val="C00000"/>
                      </a:solidFill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22" name="图形 4">
                    <a:extLst>
                      <a:ext uri="{FF2B5EF4-FFF2-40B4-BE49-F238E27FC236}">
                        <a16:creationId xmlns:a16="http://schemas.microsoft.com/office/drawing/2014/main" id="{E63F6952-F029-7745-8F41-1430E5184467}"/>
                      </a:ext>
                    </a:extLst>
                  </p:cNvPr>
                  <p:cNvGrpSpPr/>
                  <p:nvPr/>
                </p:nvGrpSpPr>
                <p:grpSpPr>
                  <a:xfrm>
                    <a:off x="5963452" y="1408100"/>
                    <a:ext cx="305717" cy="319711"/>
                    <a:chOff x="5963452" y="1408100"/>
                    <a:chExt cx="305717" cy="319711"/>
                  </a:xfrm>
                  <a:grpFill/>
                </p:grpSpPr>
                <p:sp>
                  <p:nvSpPr>
                    <p:cNvPr id="27" name="图形 4">
                      <a:extLst>
                        <a:ext uri="{FF2B5EF4-FFF2-40B4-BE49-F238E27FC236}">
                          <a16:creationId xmlns:a16="http://schemas.microsoft.com/office/drawing/2014/main" id="{25E609A2-FDCC-584A-AE08-9B07CB103A7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63452" y="1621042"/>
                      <a:ext cx="233988" cy="106770"/>
                    </a:xfrm>
                    <a:custGeom>
                      <a:avLst/>
                      <a:gdLst>
                        <a:gd name="connsiteX0" fmla="*/ 135405 w 233988"/>
                        <a:gd name="connsiteY0" fmla="*/ 17 h 106770"/>
                        <a:gd name="connsiteX1" fmla="*/ 44727 w 233988"/>
                        <a:gd name="connsiteY1" fmla="*/ 20781 h 106770"/>
                        <a:gd name="connsiteX2" fmla="*/ 18723 w 233988"/>
                        <a:gd name="connsiteY2" fmla="*/ 28497 h 106770"/>
                        <a:gd name="connsiteX3" fmla="*/ 9103 w 233988"/>
                        <a:gd name="connsiteY3" fmla="*/ 31545 h 106770"/>
                        <a:gd name="connsiteX4" fmla="*/ 435 w 233988"/>
                        <a:gd name="connsiteY4" fmla="*/ 37069 h 106770"/>
                        <a:gd name="connsiteX5" fmla="*/ 5293 w 233988"/>
                        <a:gd name="connsiteY5" fmla="*/ 45546 h 106770"/>
                        <a:gd name="connsiteX6" fmla="*/ 45298 w 233988"/>
                        <a:gd name="connsiteY6" fmla="*/ 62025 h 106770"/>
                        <a:gd name="connsiteX7" fmla="*/ 105877 w 233988"/>
                        <a:gd name="connsiteY7" fmla="*/ 88695 h 106770"/>
                        <a:gd name="connsiteX8" fmla="*/ 142263 w 233988"/>
                        <a:gd name="connsiteY8" fmla="*/ 100696 h 106770"/>
                        <a:gd name="connsiteX9" fmla="*/ 176267 w 233988"/>
                        <a:gd name="connsiteY9" fmla="*/ 106316 h 106770"/>
                        <a:gd name="connsiteX10" fmla="*/ 233988 w 233988"/>
                        <a:gd name="connsiteY10" fmla="*/ 95838 h 106770"/>
                        <a:gd name="connsiteX11" fmla="*/ 189411 w 233988"/>
                        <a:gd name="connsiteY11" fmla="*/ 93362 h 106770"/>
                        <a:gd name="connsiteX12" fmla="*/ 145977 w 233988"/>
                        <a:gd name="connsiteY12" fmla="*/ 78979 h 106770"/>
                        <a:gd name="connsiteX13" fmla="*/ 58347 w 233988"/>
                        <a:gd name="connsiteY13" fmla="*/ 35926 h 106770"/>
                        <a:gd name="connsiteX14" fmla="*/ 94828 w 233988"/>
                        <a:gd name="connsiteY14" fmla="*/ 26211 h 106770"/>
                        <a:gd name="connsiteX15" fmla="*/ 123117 w 233988"/>
                        <a:gd name="connsiteY15" fmla="*/ 20686 h 106770"/>
                        <a:gd name="connsiteX16" fmla="*/ 160836 w 233988"/>
                        <a:gd name="connsiteY16" fmla="*/ 17543 h 106770"/>
                        <a:gd name="connsiteX17" fmla="*/ 187697 w 233988"/>
                        <a:gd name="connsiteY17" fmla="*/ 23734 h 106770"/>
                        <a:gd name="connsiteX18" fmla="*/ 202746 w 233988"/>
                        <a:gd name="connsiteY18" fmla="*/ 31926 h 106770"/>
                        <a:gd name="connsiteX19" fmla="*/ 222177 w 233988"/>
                        <a:gd name="connsiteY19" fmla="*/ 44975 h 106770"/>
                        <a:gd name="connsiteX20" fmla="*/ 214652 w 233988"/>
                        <a:gd name="connsiteY20" fmla="*/ 36688 h 106770"/>
                        <a:gd name="connsiteX21" fmla="*/ 206842 w 233988"/>
                        <a:gd name="connsiteY21" fmla="*/ 28878 h 106770"/>
                        <a:gd name="connsiteX22" fmla="*/ 189602 w 233988"/>
                        <a:gd name="connsiteY22" fmla="*/ 14495 h 106770"/>
                        <a:gd name="connsiteX23" fmla="*/ 166837 w 233988"/>
                        <a:gd name="connsiteY23" fmla="*/ 3922 h 106770"/>
                        <a:gd name="connsiteX24" fmla="*/ 135405 w 233988"/>
                        <a:gd name="connsiteY24" fmla="*/ 17 h 10677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</a:cxnLst>
                      <a:rect l="l" t="t" r="r" b="b"/>
                      <a:pathLst>
                        <a:path w="233988" h="106770">
                          <a:moveTo>
                            <a:pt x="135405" y="17"/>
                          </a:moveTo>
                          <a:cubicBezTo>
                            <a:pt x="98257" y="7065"/>
                            <a:pt x="67206" y="14019"/>
                            <a:pt x="44727" y="20781"/>
                          </a:cubicBezTo>
                          <a:cubicBezTo>
                            <a:pt x="33677" y="23829"/>
                            <a:pt x="25010" y="26306"/>
                            <a:pt x="18723" y="28497"/>
                          </a:cubicBezTo>
                          <a:cubicBezTo>
                            <a:pt x="12627" y="30402"/>
                            <a:pt x="9198" y="31449"/>
                            <a:pt x="9103" y="31545"/>
                          </a:cubicBezTo>
                          <a:cubicBezTo>
                            <a:pt x="1102" y="35259"/>
                            <a:pt x="1197" y="35259"/>
                            <a:pt x="435" y="37069"/>
                          </a:cubicBezTo>
                          <a:cubicBezTo>
                            <a:pt x="-232" y="38593"/>
                            <a:pt x="-994" y="42498"/>
                            <a:pt x="5293" y="45546"/>
                          </a:cubicBezTo>
                          <a:cubicBezTo>
                            <a:pt x="9960" y="47642"/>
                            <a:pt x="26153" y="53738"/>
                            <a:pt x="45298" y="62025"/>
                          </a:cubicBezTo>
                          <a:cubicBezTo>
                            <a:pt x="64824" y="69835"/>
                            <a:pt x="86732" y="80694"/>
                            <a:pt x="105877" y="88695"/>
                          </a:cubicBezTo>
                          <a:cubicBezTo>
                            <a:pt x="118545" y="93552"/>
                            <a:pt x="130261" y="98029"/>
                            <a:pt x="142263" y="100696"/>
                          </a:cubicBezTo>
                          <a:cubicBezTo>
                            <a:pt x="153788" y="103839"/>
                            <a:pt x="165218" y="105744"/>
                            <a:pt x="176267" y="106316"/>
                          </a:cubicBezTo>
                          <a:cubicBezTo>
                            <a:pt x="197698" y="108126"/>
                            <a:pt x="218272" y="104506"/>
                            <a:pt x="233988" y="95838"/>
                          </a:cubicBezTo>
                          <a:cubicBezTo>
                            <a:pt x="218843" y="97839"/>
                            <a:pt x="203699" y="96791"/>
                            <a:pt x="189411" y="93362"/>
                          </a:cubicBezTo>
                          <a:cubicBezTo>
                            <a:pt x="174457" y="90504"/>
                            <a:pt x="160551" y="84980"/>
                            <a:pt x="145977" y="78979"/>
                          </a:cubicBezTo>
                          <a:cubicBezTo>
                            <a:pt x="117307" y="66692"/>
                            <a:pt x="88542" y="50595"/>
                            <a:pt x="58347" y="35926"/>
                          </a:cubicBezTo>
                          <a:cubicBezTo>
                            <a:pt x="71873" y="31830"/>
                            <a:pt x="84255" y="28306"/>
                            <a:pt x="94828" y="26211"/>
                          </a:cubicBezTo>
                          <a:cubicBezTo>
                            <a:pt x="105401" y="23925"/>
                            <a:pt x="115116" y="21734"/>
                            <a:pt x="123117" y="20686"/>
                          </a:cubicBezTo>
                          <a:cubicBezTo>
                            <a:pt x="139214" y="18400"/>
                            <a:pt x="151311" y="16971"/>
                            <a:pt x="160836" y="17543"/>
                          </a:cubicBezTo>
                          <a:cubicBezTo>
                            <a:pt x="170456" y="18114"/>
                            <a:pt x="178362" y="19829"/>
                            <a:pt x="187697" y="23734"/>
                          </a:cubicBezTo>
                          <a:cubicBezTo>
                            <a:pt x="192173" y="25925"/>
                            <a:pt x="197031" y="28592"/>
                            <a:pt x="202746" y="31926"/>
                          </a:cubicBezTo>
                          <a:cubicBezTo>
                            <a:pt x="208461" y="35259"/>
                            <a:pt x="214938" y="39450"/>
                            <a:pt x="222177" y="44975"/>
                          </a:cubicBezTo>
                          <a:cubicBezTo>
                            <a:pt x="219606" y="42213"/>
                            <a:pt x="217129" y="39450"/>
                            <a:pt x="214652" y="36688"/>
                          </a:cubicBezTo>
                          <a:lnTo>
                            <a:pt x="206842" y="28878"/>
                          </a:lnTo>
                          <a:cubicBezTo>
                            <a:pt x="201508" y="23829"/>
                            <a:pt x="196269" y="18591"/>
                            <a:pt x="189602" y="14495"/>
                          </a:cubicBezTo>
                          <a:cubicBezTo>
                            <a:pt x="183030" y="10304"/>
                            <a:pt x="175600" y="6684"/>
                            <a:pt x="166837" y="3922"/>
                          </a:cubicBezTo>
                          <a:cubicBezTo>
                            <a:pt x="157884" y="1255"/>
                            <a:pt x="147406" y="-174"/>
                            <a:pt x="135405" y="17"/>
                          </a:cubicBezTo>
                          <a:close/>
                        </a:path>
                      </a:pathLst>
                    </a:custGeom>
                    <a:grpFill/>
                    <a:ln w="9525" cap="flat">
                      <a:solidFill>
                        <a:srgbClr val="C00000"/>
                      </a:solidFill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p:txBody>
                </p:sp>
                <p:sp>
                  <p:nvSpPr>
                    <p:cNvPr id="28" name="图形 4">
                      <a:extLst>
                        <a:ext uri="{FF2B5EF4-FFF2-40B4-BE49-F238E27FC236}">
                          <a16:creationId xmlns:a16="http://schemas.microsoft.com/office/drawing/2014/main" id="{9F002295-2CB5-3E4B-96C8-F4A84E30587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65858" y="1408100"/>
                      <a:ext cx="203311" cy="272204"/>
                    </a:xfrm>
                    <a:custGeom>
                      <a:avLst/>
                      <a:gdLst>
                        <a:gd name="connsiteX0" fmla="*/ 327 w 203311"/>
                        <a:gd name="connsiteY0" fmla="*/ 2456 h 272204"/>
                        <a:gd name="connsiteX1" fmla="*/ 5947 w 203311"/>
                        <a:gd name="connsiteY1" fmla="*/ 14267 h 272204"/>
                        <a:gd name="connsiteX2" fmla="*/ 14615 w 203311"/>
                        <a:gd name="connsiteY2" fmla="*/ 25316 h 272204"/>
                        <a:gd name="connsiteX3" fmla="*/ 34713 w 203311"/>
                        <a:gd name="connsiteY3" fmla="*/ 55510 h 272204"/>
                        <a:gd name="connsiteX4" fmla="*/ 74432 w 203311"/>
                        <a:gd name="connsiteY4" fmla="*/ 157047 h 272204"/>
                        <a:gd name="connsiteX5" fmla="*/ 87862 w 203311"/>
                        <a:gd name="connsiteY5" fmla="*/ 188765 h 272204"/>
                        <a:gd name="connsiteX6" fmla="*/ 102054 w 203311"/>
                        <a:gd name="connsiteY6" fmla="*/ 211339 h 272204"/>
                        <a:gd name="connsiteX7" fmla="*/ 117294 w 203311"/>
                        <a:gd name="connsiteY7" fmla="*/ 229056 h 272204"/>
                        <a:gd name="connsiteX8" fmla="*/ 125200 w 203311"/>
                        <a:gd name="connsiteY8" fmla="*/ 237343 h 272204"/>
                        <a:gd name="connsiteX9" fmla="*/ 132630 w 203311"/>
                        <a:gd name="connsiteY9" fmla="*/ 246296 h 272204"/>
                        <a:gd name="connsiteX10" fmla="*/ 120438 w 203311"/>
                        <a:gd name="connsiteY10" fmla="*/ 225151 h 272204"/>
                        <a:gd name="connsiteX11" fmla="*/ 111484 w 203311"/>
                        <a:gd name="connsiteY11" fmla="*/ 209053 h 272204"/>
                        <a:gd name="connsiteX12" fmla="*/ 100530 w 203311"/>
                        <a:gd name="connsiteY12" fmla="*/ 181240 h 272204"/>
                        <a:gd name="connsiteX13" fmla="*/ 90910 w 203311"/>
                        <a:gd name="connsiteY13" fmla="*/ 139997 h 272204"/>
                        <a:gd name="connsiteX14" fmla="*/ 81290 w 203311"/>
                        <a:gd name="connsiteY14" fmla="*/ 107707 h 272204"/>
                        <a:gd name="connsiteX15" fmla="*/ 63859 w 203311"/>
                        <a:gd name="connsiteY15" fmla="*/ 63988 h 272204"/>
                        <a:gd name="connsiteX16" fmla="*/ 167205 w 203311"/>
                        <a:gd name="connsiteY16" fmla="*/ 167905 h 272204"/>
                        <a:gd name="connsiteX17" fmla="*/ 187684 w 203311"/>
                        <a:gd name="connsiteY17" fmla="*/ 223436 h 272204"/>
                        <a:gd name="connsiteX18" fmla="*/ 182350 w 203311"/>
                        <a:gd name="connsiteY18" fmla="*/ 272204 h 272204"/>
                        <a:gd name="connsiteX19" fmla="*/ 203210 w 203311"/>
                        <a:gd name="connsiteY19" fmla="*/ 222865 h 272204"/>
                        <a:gd name="connsiteX20" fmla="*/ 164824 w 203311"/>
                        <a:gd name="connsiteY20" fmla="*/ 118375 h 272204"/>
                        <a:gd name="connsiteX21" fmla="*/ 147489 w 203311"/>
                        <a:gd name="connsiteY21" fmla="*/ 97611 h 272204"/>
                        <a:gd name="connsiteX22" fmla="*/ 127010 w 203311"/>
                        <a:gd name="connsiteY22" fmla="*/ 76942 h 272204"/>
                        <a:gd name="connsiteX23" fmla="*/ 104436 w 203311"/>
                        <a:gd name="connsiteY23" fmla="*/ 57606 h 272204"/>
                        <a:gd name="connsiteX24" fmla="*/ 81290 w 203311"/>
                        <a:gd name="connsiteY24" fmla="*/ 40461 h 272204"/>
                        <a:gd name="connsiteX25" fmla="*/ 14805 w 203311"/>
                        <a:gd name="connsiteY25" fmla="*/ 2456 h 272204"/>
                        <a:gd name="connsiteX26" fmla="*/ 327 w 203311"/>
                        <a:gd name="connsiteY26" fmla="*/ 2456 h 27220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</a:cxnLst>
                      <a:rect l="l" t="t" r="r" b="b"/>
                      <a:pathLst>
                        <a:path w="203311" h="272204">
                          <a:moveTo>
                            <a:pt x="327" y="2456"/>
                          </a:moveTo>
                          <a:cubicBezTo>
                            <a:pt x="-435" y="4171"/>
                            <a:pt x="-339" y="4171"/>
                            <a:pt x="5947" y="14267"/>
                          </a:cubicBezTo>
                          <a:cubicBezTo>
                            <a:pt x="6042" y="14362"/>
                            <a:pt x="9090" y="18363"/>
                            <a:pt x="14615" y="25316"/>
                          </a:cubicBezTo>
                          <a:cubicBezTo>
                            <a:pt x="19949" y="32079"/>
                            <a:pt x="27093" y="42652"/>
                            <a:pt x="34713" y="55510"/>
                          </a:cubicBezTo>
                          <a:cubicBezTo>
                            <a:pt x="50334" y="80752"/>
                            <a:pt x="66621" y="117994"/>
                            <a:pt x="74432" y="157047"/>
                          </a:cubicBezTo>
                          <a:cubicBezTo>
                            <a:pt x="78718" y="170001"/>
                            <a:pt x="83100" y="180193"/>
                            <a:pt x="87862" y="188765"/>
                          </a:cubicBezTo>
                          <a:cubicBezTo>
                            <a:pt x="92244" y="197719"/>
                            <a:pt x="97006" y="204958"/>
                            <a:pt x="102054" y="211339"/>
                          </a:cubicBezTo>
                          <a:cubicBezTo>
                            <a:pt x="107198" y="217626"/>
                            <a:pt x="111960" y="223627"/>
                            <a:pt x="117294" y="229056"/>
                          </a:cubicBezTo>
                          <a:lnTo>
                            <a:pt x="125200" y="237343"/>
                          </a:lnTo>
                          <a:cubicBezTo>
                            <a:pt x="127677" y="240295"/>
                            <a:pt x="130153" y="243248"/>
                            <a:pt x="132630" y="246296"/>
                          </a:cubicBezTo>
                          <a:cubicBezTo>
                            <a:pt x="128153" y="237914"/>
                            <a:pt x="124057" y="231056"/>
                            <a:pt x="120438" y="225151"/>
                          </a:cubicBezTo>
                          <a:cubicBezTo>
                            <a:pt x="116818" y="219150"/>
                            <a:pt x="113961" y="213911"/>
                            <a:pt x="111484" y="209053"/>
                          </a:cubicBezTo>
                          <a:cubicBezTo>
                            <a:pt x="106246" y="199624"/>
                            <a:pt x="103102" y="191623"/>
                            <a:pt x="100530" y="181240"/>
                          </a:cubicBezTo>
                          <a:cubicBezTo>
                            <a:pt x="98054" y="170763"/>
                            <a:pt x="95196" y="158285"/>
                            <a:pt x="90910" y="139997"/>
                          </a:cubicBezTo>
                          <a:cubicBezTo>
                            <a:pt x="88719" y="130567"/>
                            <a:pt x="85481" y="120376"/>
                            <a:pt x="81290" y="107707"/>
                          </a:cubicBezTo>
                          <a:cubicBezTo>
                            <a:pt x="77194" y="94849"/>
                            <a:pt x="71479" y="80752"/>
                            <a:pt x="63859" y="63988"/>
                          </a:cubicBezTo>
                          <a:cubicBezTo>
                            <a:pt x="107960" y="92372"/>
                            <a:pt x="145774" y="129901"/>
                            <a:pt x="167205" y="167905"/>
                          </a:cubicBezTo>
                          <a:cubicBezTo>
                            <a:pt x="178255" y="186670"/>
                            <a:pt x="184731" y="206005"/>
                            <a:pt x="187684" y="223436"/>
                          </a:cubicBezTo>
                          <a:cubicBezTo>
                            <a:pt x="189970" y="241438"/>
                            <a:pt x="188542" y="257726"/>
                            <a:pt x="182350" y="272204"/>
                          </a:cubicBezTo>
                          <a:cubicBezTo>
                            <a:pt x="192066" y="265156"/>
                            <a:pt x="201972" y="249154"/>
                            <a:pt x="203210" y="222865"/>
                          </a:cubicBezTo>
                          <a:cubicBezTo>
                            <a:pt x="204353" y="196861"/>
                            <a:pt x="196066" y="160000"/>
                            <a:pt x="164824" y="118375"/>
                          </a:cubicBezTo>
                          <a:cubicBezTo>
                            <a:pt x="159776" y="111422"/>
                            <a:pt x="154061" y="104374"/>
                            <a:pt x="147489" y="97611"/>
                          </a:cubicBezTo>
                          <a:cubicBezTo>
                            <a:pt x="141012" y="90753"/>
                            <a:pt x="134344" y="83514"/>
                            <a:pt x="127010" y="76942"/>
                          </a:cubicBezTo>
                          <a:cubicBezTo>
                            <a:pt x="119676" y="70369"/>
                            <a:pt x="112056" y="63892"/>
                            <a:pt x="104436" y="57606"/>
                          </a:cubicBezTo>
                          <a:cubicBezTo>
                            <a:pt x="96911" y="51224"/>
                            <a:pt x="88815" y="45985"/>
                            <a:pt x="81290" y="40461"/>
                          </a:cubicBezTo>
                          <a:cubicBezTo>
                            <a:pt x="50810" y="19030"/>
                            <a:pt x="22997" y="5695"/>
                            <a:pt x="14805" y="2456"/>
                          </a:cubicBezTo>
                          <a:cubicBezTo>
                            <a:pt x="3661" y="-2211"/>
                            <a:pt x="994" y="932"/>
                            <a:pt x="327" y="2456"/>
                          </a:cubicBezTo>
                          <a:close/>
                        </a:path>
                      </a:pathLst>
                    </a:custGeom>
                    <a:grpFill/>
                    <a:ln w="9525" cap="flat">
                      <a:solidFill>
                        <a:srgbClr val="C00000"/>
                      </a:solidFill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23" name="图形 4">
                    <a:extLst>
                      <a:ext uri="{FF2B5EF4-FFF2-40B4-BE49-F238E27FC236}">
                        <a16:creationId xmlns:a16="http://schemas.microsoft.com/office/drawing/2014/main" id="{8AF9A731-42F9-984B-980D-EC4EBDB71094}"/>
                      </a:ext>
                    </a:extLst>
                  </p:cNvPr>
                  <p:cNvGrpSpPr/>
                  <p:nvPr/>
                </p:nvGrpSpPr>
                <p:grpSpPr>
                  <a:xfrm>
                    <a:off x="5811878" y="1369792"/>
                    <a:ext cx="305286" cy="267745"/>
                    <a:chOff x="5811878" y="1369792"/>
                    <a:chExt cx="305286" cy="267745"/>
                  </a:xfrm>
                  <a:grpFill/>
                </p:grpSpPr>
                <p:sp>
                  <p:nvSpPr>
                    <p:cNvPr id="25" name="图形 4">
                      <a:extLst>
                        <a:ext uri="{FF2B5EF4-FFF2-40B4-BE49-F238E27FC236}">
                          <a16:creationId xmlns:a16="http://schemas.microsoft.com/office/drawing/2014/main" id="{49256C30-09D6-A044-A44F-64549113F0B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11878" y="1540470"/>
                      <a:ext cx="258498" cy="97067"/>
                    </a:xfrm>
                    <a:custGeom>
                      <a:avLst/>
                      <a:gdLst>
                        <a:gd name="connsiteX0" fmla="*/ 8944 w 258498"/>
                        <a:gd name="connsiteY0" fmla="*/ 58872 h 97067"/>
                        <a:gd name="connsiteX1" fmla="*/ 181 w 258498"/>
                        <a:gd name="connsiteY1" fmla="*/ 65825 h 97067"/>
                        <a:gd name="connsiteX2" fmla="*/ 7325 w 258498"/>
                        <a:gd name="connsiteY2" fmla="*/ 73255 h 97067"/>
                        <a:gd name="connsiteX3" fmla="*/ 25041 w 258498"/>
                        <a:gd name="connsiteY3" fmla="*/ 76303 h 97067"/>
                        <a:gd name="connsiteX4" fmla="*/ 55902 w 258498"/>
                        <a:gd name="connsiteY4" fmla="*/ 81637 h 97067"/>
                        <a:gd name="connsiteX5" fmla="*/ 127435 w 258498"/>
                        <a:gd name="connsiteY5" fmla="*/ 94210 h 97067"/>
                        <a:gd name="connsiteX6" fmla="*/ 167249 w 258498"/>
                        <a:gd name="connsiteY6" fmla="*/ 97067 h 97067"/>
                        <a:gd name="connsiteX7" fmla="*/ 185537 w 258498"/>
                        <a:gd name="connsiteY7" fmla="*/ 96020 h 97067"/>
                        <a:gd name="connsiteX8" fmla="*/ 202492 w 258498"/>
                        <a:gd name="connsiteY8" fmla="*/ 93829 h 97067"/>
                        <a:gd name="connsiteX9" fmla="*/ 233162 w 258498"/>
                        <a:gd name="connsiteY9" fmla="*/ 84875 h 97067"/>
                        <a:gd name="connsiteX10" fmla="*/ 258499 w 258498"/>
                        <a:gd name="connsiteY10" fmla="*/ 70112 h 97067"/>
                        <a:gd name="connsiteX11" fmla="*/ 166106 w 258498"/>
                        <a:gd name="connsiteY11" fmla="*/ 75255 h 97067"/>
                        <a:gd name="connsiteX12" fmla="*/ 64379 w 258498"/>
                        <a:gd name="connsiteY12" fmla="*/ 53729 h 97067"/>
                        <a:gd name="connsiteX13" fmla="*/ 84001 w 258498"/>
                        <a:gd name="connsiteY13" fmla="*/ 44299 h 97067"/>
                        <a:gd name="connsiteX14" fmla="*/ 101336 w 258498"/>
                        <a:gd name="connsiteY14" fmla="*/ 36774 h 97067"/>
                        <a:gd name="connsiteX15" fmla="*/ 130007 w 258498"/>
                        <a:gd name="connsiteY15" fmla="*/ 25439 h 97067"/>
                        <a:gd name="connsiteX16" fmla="*/ 168678 w 258498"/>
                        <a:gd name="connsiteY16" fmla="*/ 14200 h 97067"/>
                        <a:gd name="connsiteX17" fmla="*/ 197634 w 258498"/>
                        <a:gd name="connsiteY17" fmla="*/ 14105 h 97067"/>
                        <a:gd name="connsiteX18" fmla="*/ 237068 w 258498"/>
                        <a:gd name="connsiteY18" fmla="*/ 26106 h 97067"/>
                        <a:gd name="connsiteX19" fmla="*/ 198110 w 258498"/>
                        <a:gd name="connsiteY19" fmla="*/ 4961 h 97067"/>
                        <a:gd name="connsiteX20" fmla="*/ 139151 w 258498"/>
                        <a:gd name="connsiteY20" fmla="*/ 3532 h 97067"/>
                        <a:gd name="connsiteX21" fmla="*/ 125435 w 258498"/>
                        <a:gd name="connsiteY21" fmla="*/ 8580 h 97067"/>
                        <a:gd name="connsiteX22" fmla="*/ 112100 w 258498"/>
                        <a:gd name="connsiteY22" fmla="*/ 14009 h 97067"/>
                        <a:gd name="connsiteX23" fmla="*/ 87430 w 258498"/>
                        <a:gd name="connsiteY23" fmla="*/ 24011 h 97067"/>
                        <a:gd name="connsiteX24" fmla="*/ 46472 w 258498"/>
                        <a:gd name="connsiteY24" fmla="*/ 41918 h 97067"/>
                        <a:gd name="connsiteX25" fmla="*/ 19231 w 258498"/>
                        <a:gd name="connsiteY25" fmla="*/ 54300 h 97067"/>
                        <a:gd name="connsiteX26" fmla="*/ 8944 w 258498"/>
                        <a:gd name="connsiteY26" fmla="*/ 58872 h 9706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</a:cxnLst>
                      <a:rect l="l" t="t" r="r" b="b"/>
                      <a:pathLst>
                        <a:path w="258498" h="97067">
                          <a:moveTo>
                            <a:pt x="8944" y="58872"/>
                          </a:moveTo>
                          <a:cubicBezTo>
                            <a:pt x="657" y="64016"/>
                            <a:pt x="657" y="64016"/>
                            <a:pt x="181" y="65825"/>
                          </a:cubicBezTo>
                          <a:cubicBezTo>
                            <a:pt x="-295" y="67445"/>
                            <a:pt x="-391" y="71350"/>
                            <a:pt x="7325" y="73255"/>
                          </a:cubicBezTo>
                          <a:cubicBezTo>
                            <a:pt x="10087" y="74017"/>
                            <a:pt x="16564" y="74779"/>
                            <a:pt x="25041" y="76303"/>
                          </a:cubicBezTo>
                          <a:cubicBezTo>
                            <a:pt x="33423" y="78113"/>
                            <a:pt x="44377" y="79446"/>
                            <a:pt x="55902" y="81637"/>
                          </a:cubicBezTo>
                          <a:cubicBezTo>
                            <a:pt x="79238" y="85637"/>
                            <a:pt x="105527" y="91352"/>
                            <a:pt x="127435" y="94210"/>
                          </a:cubicBezTo>
                          <a:cubicBezTo>
                            <a:pt x="141341" y="96591"/>
                            <a:pt x="154962" y="96782"/>
                            <a:pt x="167249" y="97067"/>
                          </a:cubicBezTo>
                          <a:cubicBezTo>
                            <a:pt x="173441" y="97067"/>
                            <a:pt x="179632" y="96591"/>
                            <a:pt x="185537" y="96020"/>
                          </a:cubicBezTo>
                          <a:cubicBezTo>
                            <a:pt x="191348" y="95639"/>
                            <a:pt x="196967" y="94877"/>
                            <a:pt x="202492" y="93829"/>
                          </a:cubicBezTo>
                          <a:cubicBezTo>
                            <a:pt x="213636" y="91543"/>
                            <a:pt x="223828" y="88781"/>
                            <a:pt x="233162" y="84875"/>
                          </a:cubicBezTo>
                          <a:cubicBezTo>
                            <a:pt x="242592" y="80970"/>
                            <a:pt x="251165" y="76017"/>
                            <a:pt x="258499" y="70112"/>
                          </a:cubicBezTo>
                          <a:cubicBezTo>
                            <a:pt x="228019" y="80875"/>
                            <a:pt x="198015" y="79922"/>
                            <a:pt x="166106" y="75255"/>
                          </a:cubicBezTo>
                          <a:cubicBezTo>
                            <a:pt x="134198" y="70683"/>
                            <a:pt x="100193" y="61825"/>
                            <a:pt x="64379" y="53729"/>
                          </a:cubicBezTo>
                          <a:cubicBezTo>
                            <a:pt x="71428" y="50395"/>
                            <a:pt x="77905" y="47252"/>
                            <a:pt x="84001" y="44299"/>
                          </a:cubicBezTo>
                          <a:cubicBezTo>
                            <a:pt x="90192" y="41346"/>
                            <a:pt x="95907" y="39155"/>
                            <a:pt x="101336" y="36774"/>
                          </a:cubicBezTo>
                          <a:cubicBezTo>
                            <a:pt x="112195" y="32202"/>
                            <a:pt x="121815" y="28106"/>
                            <a:pt x="130007" y="25439"/>
                          </a:cubicBezTo>
                          <a:cubicBezTo>
                            <a:pt x="146580" y="19534"/>
                            <a:pt x="158677" y="15629"/>
                            <a:pt x="168678" y="14200"/>
                          </a:cubicBezTo>
                          <a:cubicBezTo>
                            <a:pt x="178775" y="12676"/>
                            <a:pt x="187538" y="11914"/>
                            <a:pt x="197634" y="14105"/>
                          </a:cubicBezTo>
                          <a:cubicBezTo>
                            <a:pt x="207826" y="16105"/>
                            <a:pt x="220018" y="19153"/>
                            <a:pt x="237068" y="26106"/>
                          </a:cubicBezTo>
                          <a:cubicBezTo>
                            <a:pt x="224399" y="18010"/>
                            <a:pt x="212874" y="10390"/>
                            <a:pt x="198110" y="4961"/>
                          </a:cubicBezTo>
                          <a:cubicBezTo>
                            <a:pt x="183156" y="103"/>
                            <a:pt x="164678" y="-2564"/>
                            <a:pt x="139151" y="3532"/>
                          </a:cubicBezTo>
                          <a:cubicBezTo>
                            <a:pt x="134579" y="5246"/>
                            <a:pt x="130007" y="6961"/>
                            <a:pt x="125435" y="8580"/>
                          </a:cubicBezTo>
                          <a:cubicBezTo>
                            <a:pt x="120958" y="10390"/>
                            <a:pt x="116481" y="12200"/>
                            <a:pt x="112100" y="14009"/>
                          </a:cubicBezTo>
                          <a:cubicBezTo>
                            <a:pt x="103432" y="17629"/>
                            <a:pt x="95336" y="20582"/>
                            <a:pt x="87430" y="24011"/>
                          </a:cubicBezTo>
                          <a:cubicBezTo>
                            <a:pt x="71714" y="30964"/>
                            <a:pt x="58093" y="36298"/>
                            <a:pt x="46472" y="41918"/>
                          </a:cubicBezTo>
                          <a:cubicBezTo>
                            <a:pt x="34852" y="47347"/>
                            <a:pt x="25803" y="50966"/>
                            <a:pt x="19231" y="54300"/>
                          </a:cubicBezTo>
                          <a:cubicBezTo>
                            <a:pt x="12659" y="57158"/>
                            <a:pt x="9039" y="58872"/>
                            <a:pt x="8944" y="58872"/>
                          </a:cubicBezTo>
                          <a:close/>
                        </a:path>
                      </a:pathLst>
                    </a:custGeom>
                    <a:grpFill/>
                    <a:ln w="9525" cap="flat">
                      <a:solidFill>
                        <a:srgbClr val="C00000"/>
                      </a:solidFill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p:txBody>
                </p:sp>
                <p:sp>
                  <p:nvSpPr>
                    <p:cNvPr id="26" name="图形 4">
                      <a:extLst>
                        <a:ext uri="{FF2B5EF4-FFF2-40B4-BE49-F238E27FC236}">
                          <a16:creationId xmlns:a16="http://schemas.microsoft.com/office/drawing/2014/main" id="{34A67C22-D032-D24D-9890-02733175BC6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26348" y="1369792"/>
                      <a:ext cx="290815" cy="170304"/>
                    </a:xfrm>
                    <a:custGeom>
                      <a:avLst/>
                      <a:gdLst>
                        <a:gd name="connsiteX0" fmla="*/ 93 w 290815"/>
                        <a:gd name="connsiteY0" fmla="*/ 6189 h 170304"/>
                        <a:gd name="connsiteX1" fmla="*/ 10761 w 290815"/>
                        <a:gd name="connsiteY1" fmla="*/ 14571 h 170304"/>
                        <a:gd name="connsiteX2" fmla="*/ 23334 w 290815"/>
                        <a:gd name="connsiteY2" fmla="*/ 21048 h 170304"/>
                        <a:gd name="connsiteX3" fmla="*/ 55148 w 290815"/>
                        <a:gd name="connsiteY3" fmla="*/ 40193 h 170304"/>
                        <a:gd name="connsiteX4" fmla="*/ 97629 w 290815"/>
                        <a:gd name="connsiteY4" fmla="*/ 71912 h 170304"/>
                        <a:gd name="connsiteX5" fmla="*/ 119918 w 290815"/>
                        <a:gd name="connsiteY5" fmla="*/ 92581 h 170304"/>
                        <a:gd name="connsiteX6" fmla="*/ 130872 w 290815"/>
                        <a:gd name="connsiteY6" fmla="*/ 103725 h 170304"/>
                        <a:gd name="connsiteX7" fmla="*/ 141349 w 290815"/>
                        <a:gd name="connsiteY7" fmla="*/ 116012 h 170304"/>
                        <a:gd name="connsiteX8" fmla="*/ 192784 w 290815"/>
                        <a:gd name="connsiteY8" fmla="*/ 152874 h 170304"/>
                        <a:gd name="connsiteX9" fmla="*/ 236218 w 290815"/>
                        <a:gd name="connsiteY9" fmla="*/ 170305 h 170304"/>
                        <a:gd name="connsiteX10" fmla="*/ 199071 w 290815"/>
                        <a:gd name="connsiteY10" fmla="*/ 146207 h 170304"/>
                        <a:gd name="connsiteX11" fmla="*/ 175163 w 290815"/>
                        <a:gd name="connsiteY11" fmla="*/ 125728 h 170304"/>
                        <a:gd name="connsiteX12" fmla="*/ 144969 w 290815"/>
                        <a:gd name="connsiteY12" fmla="*/ 92295 h 170304"/>
                        <a:gd name="connsiteX13" fmla="*/ 119632 w 290815"/>
                        <a:gd name="connsiteY13" fmla="*/ 67054 h 170304"/>
                        <a:gd name="connsiteX14" fmla="*/ 102678 w 290815"/>
                        <a:gd name="connsiteY14" fmla="*/ 51718 h 170304"/>
                        <a:gd name="connsiteX15" fmla="*/ 82008 w 290815"/>
                        <a:gd name="connsiteY15" fmla="*/ 35050 h 170304"/>
                        <a:gd name="connsiteX16" fmla="*/ 218692 w 290815"/>
                        <a:gd name="connsiteY16" fmla="*/ 79722 h 170304"/>
                        <a:gd name="connsiteX17" fmla="*/ 289749 w 290815"/>
                        <a:gd name="connsiteY17" fmla="*/ 169162 h 170304"/>
                        <a:gd name="connsiteX18" fmla="*/ 288415 w 290815"/>
                        <a:gd name="connsiteY18" fmla="*/ 138491 h 170304"/>
                        <a:gd name="connsiteX19" fmla="*/ 272318 w 290815"/>
                        <a:gd name="connsiteY19" fmla="*/ 103344 h 170304"/>
                        <a:gd name="connsiteX20" fmla="*/ 258030 w 290815"/>
                        <a:gd name="connsiteY20" fmla="*/ 85056 h 170304"/>
                        <a:gd name="connsiteX21" fmla="*/ 239076 w 290815"/>
                        <a:gd name="connsiteY21" fmla="*/ 67435 h 170304"/>
                        <a:gd name="connsiteX22" fmla="*/ 187641 w 290815"/>
                        <a:gd name="connsiteY22" fmla="*/ 35526 h 170304"/>
                        <a:gd name="connsiteX23" fmla="*/ 81532 w 290815"/>
                        <a:gd name="connsiteY23" fmla="*/ 5427 h 170304"/>
                        <a:gd name="connsiteX24" fmla="*/ 36288 w 290815"/>
                        <a:gd name="connsiteY24" fmla="*/ 569 h 170304"/>
                        <a:gd name="connsiteX25" fmla="*/ 10952 w 290815"/>
                        <a:gd name="connsiteY25" fmla="*/ 93 h 170304"/>
                        <a:gd name="connsiteX26" fmla="*/ 93 w 290815"/>
                        <a:gd name="connsiteY26" fmla="*/ 6189 h 17030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</a:cxnLst>
                      <a:rect l="l" t="t" r="r" b="b"/>
                      <a:pathLst>
                        <a:path w="290815" h="170304">
                          <a:moveTo>
                            <a:pt x="93" y="6189"/>
                          </a:moveTo>
                          <a:cubicBezTo>
                            <a:pt x="474" y="8094"/>
                            <a:pt x="570" y="8094"/>
                            <a:pt x="10761" y="14571"/>
                          </a:cubicBezTo>
                          <a:cubicBezTo>
                            <a:pt x="10857" y="14666"/>
                            <a:pt x="15429" y="16952"/>
                            <a:pt x="23334" y="21048"/>
                          </a:cubicBezTo>
                          <a:cubicBezTo>
                            <a:pt x="31145" y="24953"/>
                            <a:pt x="42289" y="32002"/>
                            <a:pt x="55148" y="40193"/>
                          </a:cubicBezTo>
                          <a:cubicBezTo>
                            <a:pt x="68007" y="48194"/>
                            <a:pt x="82770" y="59624"/>
                            <a:pt x="97629" y="71912"/>
                          </a:cubicBezTo>
                          <a:cubicBezTo>
                            <a:pt x="105059" y="78103"/>
                            <a:pt x="112584" y="85437"/>
                            <a:pt x="119918" y="92581"/>
                          </a:cubicBezTo>
                          <a:cubicBezTo>
                            <a:pt x="123537" y="96200"/>
                            <a:pt x="127157" y="100010"/>
                            <a:pt x="130872" y="103725"/>
                          </a:cubicBezTo>
                          <a:cubicBezTo>
                            <a:pt x="134396" y="107726"/>
                            <a:pt x="137920" y="111821"/>
                            <a:pt x="141349" y="116012"/>
                          </a:cubicBezTo>
                          <a:cubicBezTo>
                            <a:pt x="162114" y="135062"/>
                            <a:pt x="177735" y="146016"/>
                            <a:pt x="192784" y="152874"/>
                          </a:cubicBezTo>
                          <a:cubicBezTo>
                            <a:pt x="207548" y="160303"/>
                            <a:pt x="221740" y="163637"/>
                            <a:pt x="236218" y="170305"/>
                          </a:cubicBezTo>
                          <a:cubicBezTo>
                            <a:pt x="220026" y="159161"/>
                            <a:pt x="208215" y="152874"/>
                            <a:pt x="199071" y="146207"/>
                          </a:cubicBezTo>
                          <a:cubicBezTo>
                            <a:pt x="190022" y="139348"/>
                            <a:pt x="182878" y="134205"/>
                            <a:pt x="175163" y="125728"/>
                          </a:cubicBezTo>
                          <a:cubicBezTo>
                            <a:pt x="167448" y="117155"/>
                            <a:pt x="158685" y="107154"/>
                            <a:pt x="144969" y="92295"/>
                          </a:cubicBezTo>
                          <a:cubicBezTo>
                            <a:pt x="138111" y="84580"/>
                            <a:pt x="129824" y="76579"/>
                            <a:pt x="119632" y="67054"/>
                          </a:cubicBezTo>
                          <a:cubicBezTo>
                            <a:pt x="114489" y="62291"/>
                            <a:pt x="108869" y="56957"/>
                            <a:pt x="102678" y="51718"/>
                          </a:cubicBezTo>
                          <a:cubicBezTo>
                            <a:pt x="96391" y="46480"/>
                            <a:pt x="89628" y="40955"/>
                            <a:pt x="82008" y="35050"/>
                          </a:cubicBezTo>
                          <a:cubicBezTo>
                            <a:pt x="130967" y="41051"/>
                            <a:pt x="180402" y="56005"/>
                            <a:pt x="218692" y="79722"/>
                          </a:cubicBezTo>
                          <a:cubicBezTo>
                            <a:pt x="257173" y="103439"/>
                            <a:pt x="283272" y="135824"/>
                            <a:pt x="289749" y="169162"/>
                          </a:cubicBezTo>
                          <a:cubicBezTo>
                            <a:pt x="291463" y="159922"/>
                            <a:pt x="291177" y="149636"/>
                            <a:pt x="288415" y="138491"/>
                          </a:cubicBezTo>
                          <a:cubicBezTo>
                            <a:pt x="285653" y="127252"/>
                            <a:pt x="280605" y="115155"/>
                            <a:pt x="272318" y="103344"/>
                          </a:cubicBezTo>
                          <a:cubicBezTo>
                            <a:pt x="268222" y="97343"/>
                            <a:pt x="263460" y="91247"/>
                            <a:pt x="258030" y="85056"/>
                          </a:cubicBezTo>
                          <a:cubicBezTo>
                            <a:pt x="252506" y="79055"/>
                            <a:pt x="246124" y="73340"/>
                            <a:pt x="239076" y="67435"/>
                          </a:cubicBezTo>
                          <a:cubicBezTo>
                            <a:pt x="225074" y="55433"/>
                            <a:pt x="207738" y="45241"/>
                            <a:pt x="187641" y="35526"/>
                          </a:cubicBezTo>
                          <a:cubicBezTo>
                            <a:pt x="156589" y="21429"/>
                            <a:pt x="116013" y="10475"/>
                            <a:pt x="81532" y="5427"/>
                          </a:cubicBezTo>
                          <a:cubicBezTo>
                            <a:pt x="64292" y="2665"/>
                            <a:pt x="48671" y="1617"/>
                            <a:pt x="36288" y="569"/>
                          </a:cubicBezTo>
                          <a:cubicBezTo>
                            <a:pt x="24001" y="-193"/>
                            <a:pt x="14952" y="-2"/>
                            <a:pt x="10952" y="93"/>
                          </a:cubicBezTo>
                          <a:cubicBezTo>
                            <a:pt x="-2" y="569"/>
                            <a:pt x="-288" y="4570"/>
                            <a:pt x="93" y="6189"/>
                          </a:cubicBezTo>
                          <a:close/>
                        </a:path>
                      </a:pathLst>
                    </a:custGeom>
                    <a:grpFill/>
                    <a:ln w="9525" cap="flat">
                      <a:solidFill>
                        <a:srgbClr val="C00000"/>
                      </a:solidFill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p:txBody>
                </p:sp>
              </p:grpSp>
              <p:sp>
                <p:nvSpPr>
                  <p:cNvPr id="24" name="图形 4">
                    <a:extLst>
                      <a:ext uri="{FF2B5EF4-FFF2-40B4-BE49-F238E27FC236}">
                        <a16:creationId xmlns:a16="http://schemas.microsoft.com/office/drawing/2014/main" id="{956A5068-44C3-0247-A9B3-F6712DFFD487}"/>
                      </a:ext>
                    </a:extLst>
                  </p:cNvPr>
                  <p:cNvSpPr/>
                  <p:nvPr/>
                </p:nvSpPr>
                <p:spPr>
                  <a:xfrm>
                    <a:off x="5647951" y="1441492"/>
                    <a:ext cx="310888" cy="102729"/>
                  </a:xfrm>
                  <a:custGeom>
                    <a:avLst/>
                    <a:gdLst>
                      <a:gd name="connsiteX0" fmla="*/ 4850 w 310888"/>
                      <a:gd name="connsiteY0" fmla="*/ 48979 h 102729"/>
                      <a:gd name="connsiteX1" fmla="*/ 373 w 310888"/>
                      <a:gd name="connsiteY1" fmla="*/ 56313 h 102729"/>
                      <a:gd name="connsiteX2" fmla="*/ 6565 w 310888"/>
                      <a:gd name="connsiteY2" fmla="*/ 62504 h 102729"/>
                      <a:gd name="connsiteX3" fmla="*/ 27424 w 310888"/>
                      <a:gd name="connsiteY3" fmla="*/ 67838 h 102729"/>
                      <a:gd name="connsiteX4" fmla="*/ 44855 w 310888"/>
                      <a:gd name="connsiteY4" fmla="*/ 71648 h 102729"/>
                      <a:gd name="connsiteX5" fmla="*/ 65334 w 310888"/>
                      <a:gd name="connsiteY5" fmla="*/ 76601 h 102729"/>
                      <a:gd name="connsiteX6" fmla="*/ 87527 w 310888"/>
                      <a:gd name="connsiteY6" fmla="*/ 81649 h 102729"/>
                      <a:gd name="connsiteX7" fmla="*/ 110197 w 310888"/>
                      <a:gd name="connsiteY7" fmla="*/ 87174 h 102729"/>
                      <a:gd name="connsiteX8" fmla="*/ 152869 w 310888"/>
                      <a:gd name="connsiteY8" fmla="*/ 96604 h 102729"/>
                      <a:gd name="connsiteX9" fmla="*/ 239070 w 310888"/>
                      <a:gd name="connsiteY9" fmla="*/ 101176 h 102729"/>
                      <a:gd name="connsiteX10" fmla="*/ 274122 w 310888"/>
                      <a:gd name="connsiteY10" fmla="*/ 93841 h 102729"/>
                      <a:gd name="connsiteX11" fmla="*/ 305459 w 310888"/>
                      <a:gd name="connsiteY11" fmla="*/ 81745 h 102729"/>
                      <a:gd name="connsiteX12" fmla="*/ 195826 w 310888"/>
                      <a:gd name="connsiteY12" fmla="*/ 80697 h 102729"/>
                      <a:gd name="connsiteX13" fmla="*/ 80288 w 310888"/>
                      <a:gd name="connsiteY13" fmla="*/ 49264 h 102729"/>
                      <a:gd name="connsiteX14" fmla="*/ 81241 w 310888"/>
                      <a:gd name="connsiteY14" fmla="*/ 48979 h 102729"/>
                      <a:gd name="connsiteX15" fmla="*/ 80288 w 310888"/>
                      <a:gd name="connsiteY15" fmla="*/ 48788 h 102729"/>
                      <a:gd name="connsiteX16" fmla="*/ 201732 w 310888"/>
                      <a:gd name="connsiteY16" fmla="*/ 22594 h 102729"/>
                      <a:gd name="connsiteX17" fmla="*/ 310888 w 310888"/>
                      <a:gd name="connsiteY17" fmla="*/ 62885 h 102729"/>
                      <a:gd name="connsiteX18" fmla="*/ 287457 w 310888"/>
                      <a:gd name="connsiteY18" fmla="*/ 36787 h 102729"/>
                      <a:gd name="connsiteX19" fmla="*/ 254024 w 310888"/>
                      <a:gd name="connsiteY19" fmla="*/ 15641 h 102729"/>
                      <a:gd name="connsiteX20" fmla="*/ 156774 w 310888"/>
                      <a:gd name="connsiteY20" fmla="*/ 877 h 102729"/>
                      <a:gd name="connsiteX21" fmla="*/ 61810 w 310888"/>
                      <a:gd name="connsiteY21" fmla="*/ 23737 h 102729"/>
                      <a:gd name="connsiteX22" fmla="*/ 41331 w 310888"/>
                      <a:gd name="connsiteY22" fmla="*/ 31453 h 102729"/>
                      <a:gd name="connsiteX23" fmla="*/ 24376 w 310888"/>
                      <a:gd name="connsiteY23" fmla="*/ 38977 h 102729"/>
                      <a:gd name="connsiteX24" fmla="*/ 4850 w 310888"/>
                      <a:gd name="connsiteY24" fmla="*/ 48979 h 1027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</a:cxnLst>
                    <a:rect l="l" t="t" r="r" b="b"/>
                    <a:pathLst>
                      <a:path w="310888" h="102729">
                        <a:moveTo>
                          <a:pt x="4850" y="48979"/>
                        </a:moveTo>
                        <a:cubicBezTo>
                          <a:pt x="-198" y="52122"/>
                          <a:pt x="-484" y="54598"/>
                          <a:pt x="373" y="56313"/>
                        </a:cubicBezTo>
                        <a:cubicBezTo>
                          <a:pt x="-8" y="58123"/>
                          <a:pt x="945" y="60504"/>
                          <a:pt x="6565" y="62504"/>
                        </a:cubicBezTo>
                        <a:cubicBezTo>
                          <a:pt x="9517" y="63552"/>
                          <a:pt x="17042" y="65457"/>
                          <a:pt x="27424" y="67838"/>
                        </a:cubicBezTo>
                        <a:cubicBezTo>
                          <a:pt x="32568" y="68981"/>
                          <a:pt x="38473" y="70219"/>
                          <a:pt x="44855" y="71648"/>
                        </a:cubicBezTo>
                        <a:cubicBezTo>
                          <a:pt x="51237" y="73172"/>
                          <a:pt x="58095" y="74887"/>
                          <a:pt x="65334" y="76601"/>
                        </a:cubicBezTo>
                        <a:cubicBezTo>
                          <a:pt x="72478" y="78220"/>
                          <a:pt x="79907" y="79935"/>
                          <a:pt x="87527" y="81649"/>
                        </a:cubicBezTo>
                        <a:cubicBezTo>
                          <a:pt x="95052" y="83554"/>
                          <a:pt x="102672" y="85459"/>
                          <a:pt x="110197" y="87174"/>
                        </a:cubicBezTo>
                        <a:cubicBezTo>
                          <a:pt x="125341" y="90317"/>
                          <a:pt x="139915" y="94508"/>
                          <a:pt x="152869" y="96604"/>
                        </a:cubicBezTo>
                        <a:cubicBezTo>
                          <a:pt x="186492" y="103366"/>
                          <a:pt x="214305" y="103938"/>
                          <a:pt x="239070" y="101176"/>
                        </a:cubicBezTo>
                        <a:cubicBezTo>
                          <a:pt x="251452" y="99652"/>
                          <a:pt x="263168" y="96889"/>
                          <a:pt x="274122" y="93841"/>
                        </a:cubicBezTo>
                        <a:cubicBezTo>
                          <a:pt x="285076" y="90603"/>
                          <a:pt x="295648" y="86126"/>
                          <a:pt x="305459" y="81745"/>
                        </a:cubicBezTo>
                        <a:cubicBezTo>
                          <a:pt x="267645" y="88793"/>
                          <a:pt x="232593" y="87460"/>
                          <a:pt x="195826" y="80697"/>
                        </a:cubicBezTo>
                        <a:cubicBezTo>
                          <a:pt x="159155" y="74410"/>
                          <a:pt x="120865" y="62790"/>
                          <a:pt x="80288" y="49264"/>
                        </a:cubicBezTo>
                        <a:lnTo>
                          <a:pt x="81241" y="48979"/>
                        </a:lnTo>
                        <a:lnTo>
                          <a:pt x="80288" y="48788"/>
                        </a:lnTo>
                        <a:cubicBezTo>
                          <a:pt x="119341" y="31834"/>
                          <a:pt x="161155" y="21642"/>
                          <a:pt x="201732" y="22594"/>
                        </a:cubicBezTo>
                        <a:cubicBezTo>
                          <a:pt x="242118" y="23928"/>
                          <a:pt x="281075" y="36787"/>
                          <a:pt x="310888" y="62885"/>
                        </a:cubicBezTo>
                        <a:cubicBezTo>
                          <a:pt x="304792" y="53360"/>
                          <a:pt x="296887" y="44883"/>
                          <a:pt x="287457" y="36787"/>
                        </a:cubicBezTo>
                        <a:cubicBezTo>
                          <a:pt x="278027" y="28405"/>
                          <a:pt x="266883" y="21451"/>
                          <a:pt x="254024" y="15641"/>
                        </a:cubicBezTo>
                        <a:cubicBezTo>
                          <a:pt x="228307" y="3544"/>
                          <a:pt x="195445" y="-2361"/>
                          <a:pt x="156774" y="877"/>
                        </a:cubicBezTo>
                        <a:cubicBezTo>
                          <a:pt x="127056" y="3830"/>
                          <a:pt x="90861" y="12784"/>
                          <a:pt x="61810" y="23737"/>
                        </a:cubicBezTo>
                        <a:cubicBezTo>
                          <a:pt x="54571" y="26404"/>
                          <a:pt x="47713" y="29071"/>
                          <a:pt x="41331" y="31453"/>
                        </a:cubicBezTo>
                        <a:cubicBezTo>
                          <a:pt x="35140" y="34215"/>
                          <a:pt x="29425" y="36787"/>
                          <a:pt x="24376" y="38977"/>
                        </a:cubicBezTo>
                        <a:cubicBezTo>
                          <a:pt x="14470" y="43740"/>
                          <a:pt x="7517" y="47264"/>
                          <a:pt x="4850" y="48979"/>
                        </a:cubicBezTo>
                        <a:close/>
                      </a:path>
                    </a:pathLst>
                  </a:custGeom>
                  <a:grpFill/>
                  <a:ln w="9525" cap="flat">
                    <a:solidFill>
                      <a:srgbClr val="C00000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effectLst/>
                      <a:uLnTx/>
                      <a:uFillTx/>
                      <a:latin typeface="等线" panose="020F0502020204030204"/>
                      <a:ea typeface="等线" panose="02010600030101010101" pitchFamily="2" charset="-122"/>
                      <a:cs typeface="+mn-cs"/>
                    </a:endParaRPr>
                  </a:p>
                </p:txBody>
              </p:sp>
            </p:grpSp>
          </p:grpSp>
        </p:grp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045DE49C-1784-994D-B19C-605857EFCCE5}"/>
                </a:ext>
              </a:extLst>
            </p:cNvPr>
            <p:cNvSpPr/>
            <p:nvPr/>
          </p:nvSpPr>
          <p:spPr>
            <a:xfrm>
              <a:off x="178081" y="989605"/>
              <a:ext cx="5307579" cy="2534847"/>
            </a:xfrm>
            <a:prstGeom prst="roundRect">
              <a:avLst>
                <a:gd name="adj" fmla="val 1071"/>
              </a:avLst>
            </a:prstGeom>
            <a:noFill/>
            <a:ln w="12700">
              <a:solidFill>
                <a:schemeClr val="tx2"/>
              </a:solidFill>
              <a:prstDash val="dashDot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aphicFrame>
        <p:nvGraphicFramePr>
          <p:cNvPr id="103" name="Table 6">
            <a:extLst>
              <a:ext uri="{FF2B5EF4-FFF2-40B4-BE49-F238E27FC236}">
                <a16:creationId xmlns:a16="http://schemas.microsoft.com/office/drawing/2014/main" id="{5CC6BFD9-9ADE-2646-9CFE-E2EAF806FB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9868890"/>
              </p:ext>
            </p:extLst>
          </p:nvPr>
        </p:nvGraphicFramePr>
        <p:xfrm>
          <a:off x="5714950" y="1007363"/>
          <a:ext cx="6298969" cy="25348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33178">
                  <a:extLst>
                    <a:ext uri="{9D8B030D-6E8A-4147-A177-3AD203B41FA5}">
                      <a16:colId xmlns:a16="http://schemas.microsoft.com/office/drawing/2014/main" val="2592361027"/>
                    </a:ext>
                  </a:extLst>
                </a:gridCol>
                <a:gridCol w="4765791">
                  <a:extLst>
                    <a:ext uri="{9D8B030D-6E8A-4147-A177-3AD203B41FA5}">
                      <a16:colId xmlns:a16="http://schemas.microsoft.com/office/drawing/2014/main" val="1844550959"/>
                    </a:ext>
                  </a:extLst>
                </a:gridCol>
              </a:tblGrid>
              <a:tr h="366971">
                <a:tc>
                  <a:txBody>
                    <a:bodyPr/>
                    <a:lstStyle/>
                    <a:p>
                      <a:r>
                        <a:rPr lang="en-CN" sz="1800" b="1" dirty="0">
                          <a:solidFill>
                            <a:schemeClr val="accent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Items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N" sz="1800" b="1" dirty="0">
                          <a:solidFill>
                            <a:schemeClr val="accent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Information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12596"/>
                  </a:ext>
                </a:extLst>
              </a:tr>
              <a:tr h="326913">
                <a:tc>
                  <a:txBody>
                    <a:bodyPr/>
                    <a:lstStyle/>
                    <a:p>
                      <a:r>
                        <a:rPr lang="en-CN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Method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Dual Primary Listing</a:t>
                      </a:r>
                      <a:endParaRPr lang="en-CN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7907753"/>
                  </a:ext>
                </a:extLst>
              </a:tr>
              <a:tr h="757025">
                <a:tc>
                  <a:txBody>
                    <a:bodyPr/>
                    <a:lstStyle/>
                    <a:p>
                      <a:r>
                        <a:rPr lang="en-CN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2022/7/13</a:t>
                      </a:r>
                      <a:r>
                        <a:rPr lang="zh-CN" alt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CN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n-US" altLang="zh-CN" sz="1400" b="1" dirty="0">
                          <a:solidFill>
                            <a:schemeClr val="accent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Why ?</a:t>
                      </a:r>
                      <a:r>
                        <a:rPr lang="en-US" altLang="zh-CN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CN" sz="1400" b="0" i="1" dirty="0">
                          <a:solidFill>
                            <a:schemeClr val="accent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Strategic</a:t>
                      </a:r>
                      <a:r>
                        <a:rPr lang="en-US" altLang="zh-CN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Transformation and Upgrading. Post-Epidemic </a:t>
                      </a:r>
                      <a:r>
                        <a:rPr lang="en-US" altLang="zh-CN" sz="1400" b="0" i="1" dirty="0">
                          <a:solidFill>
                            <a:schemeClr val="accent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Market Recovery and Valuation Repair</a:t>
                      </a:r>
                      <a:r>
                        <a:rPr lang="en-US" altLang="zh-CN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lang="zh-CN" alt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CN" sz="1400" b="0" i="1" dirty="0">
                          <a:solidFill>
                            <a:schemeClr val="accent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Capital Operation </a:t>
                      </a:r>
                      <a:r>
                        <a:rPr lang="en-US" altLang="zh-CN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Requirements: </a:t>
                      </a:r>
                      <a:r>
                        <a:rPr lang="en-US" altLang="zh-CN" sz="1400" b="0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Top Toy </a:t>
                      </a:r>
                      <a:r>
                        <a:rPr lang="en-US" altLang="zh-CN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will be listed within 3 years).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2042158"/>
                  </a:ext>
                </a:extLst>
              </a:tr>
              <a:tr h="757025">
                <a:tc>
                  <a:txBody>
                    <a:bodyPr/>
                    <a:lstStyle/>
                    <a:p>
                      <a:r>
                        <a:rPr lang="en-CN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Size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 issue of </a:t>
                      </a: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41 million shares 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(3.4% of the total share capital before the issue) at an </a:t>
                      </a: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issue price of </a:t>
                      </a:r>
                      <a:r>
                        <a:rPr lang="en-US" sz="1400" b="1" dirty="0">
                          <a:solidFill>
                            <a:schemeClr val="accent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HK$13.8 </a:t>
                      </a: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raised approximately </a:t>
                      </a:r>
                      <a:r>
                        <a:rPr lang="en-US" sz="1400" b="1" dirty="0">
                          <a:solidFill>
                            <a:schemeClr val="accent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HK$412.8 </a:t>
                      </a: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million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endParaRPr lang="en-CN" sz="1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0207739"/>
                  </a:ext>
                </a:extLst>
              </a:tr>
              <a:tr h="326913">
                <a:tc>
                  <a:txBody>
                    <a:bodyPr/>
                    <a:lstStyle/>
                    <a:p>
                      <a:r>
                        <a:rPr lang="en-US" altLang="zh-CN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First</a:t>
                      </a:r>
                      <a:r>
                        <a:rPr lang="zh-CN" alt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CN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Day Return</a:t>
                      </a:r>
                      <a:endParaRPr lang="en-CN" sz="1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N" sz="1400" b="1" i="0" u="none" strike="noStrike" kern="1200" dirty="0">
                          <a:solidFill>
                            <a:schemeClr val="accent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-3.04%</a:t>
                      </a:r>
                      <a:endParaRPr lang="en-CN" sz="1400" b="1" dirty="0">
                        <a:solidFill>
                          <a:schemeClr val="accent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90605197"/>
                  </a:ext>
                </a:extLst>
              </a:tr>
            </a:tbl>
          </a:graphicData>
        </a:graphic>
      </p:graphicFrame>
      <p:grpSp>
        <p:nvGrpSpPr>
          <p:cNvPr id="114" name="Group 113">
            <a:extLst>
              <a:ext uri="{FF2B5EF4-FFF2-40B4-BE49-F238E27FC236}">
                <a16:creationId xmlns:a16="http://schemas.microsoft.com/office/drawing/2014/main" id="{741B5309-BACC-3849-9E51-64B6CEB16D2F}"/>
              </a:ext>
            </a:extLst>
          </p:cNvPr>
          <p:cNvGrpSpPr/>
          <p:nvPr/>
        </p:nvGrpSpPr>
        <p:grpSpPr>
          <a:xfrm>
            <a:off x="118040" y="3881169"/>
            <a:ext cx="5307579" cy="2594486"/>
            <a:chOff x="118042" y="3898389"/>
            <a:chExt cx="5307579" cy="2594486"/>
          </a:xfrm>
        </p:grpSpPr>
        <p:sp>
          <p:nvSpPr>
            <p:cNvPr id="105" name="Rounded Rectangle 104">
              <a:extLst>
                <a:ext uri="{FF2B5EF4-FFF2-40B4-BE49-F238E27FC236}">
                  <a16:creationId xmlns:a16="http://schemas.microsoft.com/office/drawing/2014/main" id="{F70B3EB3-F94B-C04B-8C6F-846531004CCC}"/>
                </a:ext>
              </a:extLst>
            </p:cNvPr>
            <p:cNvSpPr/>
            <p:nvPr/>
          </p:nvSpPr>
          <p:spPr>
            <a:xfrm>
              <a:off x="118042" y="3898389"/>
              <a:ext cx="5307579" cy="2594486"/>
            </a:xfrm>
            <a:prstGeom prst="roundRect">
              <a:avLst>
                <a:gd name="adj" fmla="val 2601"/>
              </a:avLst>
            </a:prstGeom>
            <a:noFill/>
            <a:ln w="12700">
              <a:solidFill>
                <a:schemeClr val="accent1"/>
              </a:solidFill>
              <a:prstDash val="dashDot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>
                <a:lnSpc>
                  <a:spcPct val="150000"/>
                </a:lnSpc>
              </a:pPr>
              <a:r>
                <a:rPr lang="en-US" altLang="zh-CN" sz="1600" b="1" dirty="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Funds Raised Will be Used for</a:t>
              </a:r>
            </a:p>
          </p:txBody>
        </p:sp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D973F229-A91D-1C47-86BF-5D0786395DBD}"/>
                </a:ext>
              </a:extLst>
            </p:cNvPr>
            <p:cNvGrpSpPr/>
            <p:nvPr/>
          </p:nvGrpSpPr>
          <p:grpSpPr>
            <a:xfrm>
              <a:off x="323168" y="4423953"/>
              <a:ext cx="4897324" cy="1897628"/>
              <a:chOff x="34700" y="4464180"/>
              <a:chExt cx="4897324" cy="1897628"/>
            </a:xfrm>
          </p:grpSpPr>
          <p:sp>
            <p:nvSpPr>
              <p:cNvPr id="107" name="Rounded Rectangle 106">
                <a:extLst>
                  <a:ext uri="{FF2B5EF4-FFF2-40B4-BE49-F238E27FC236}">
                    <a16:creationId xmlns:a16="http://schemas.microsoft.com/office/drawing/2014/main" id="{6FD41A80-8043-4E41-809B-908E40030F0A}"/>
                  </a:ext>
                </a:extLst>
              </p:cNvPr>
              <p:cNvSpPr/>
              <p:nvPr/>
            </p:nvSpPr>
            <p:spPr>
              <a:xfrm>
                <a:off x="34700" y="4464180"/>
                <a:ext cx="2448664" cy="674355"/>
              </a:xfrm>
              <a:prstGeom prst="roundRect">
                <a:avLst>
                  <a:gd name="adj" fmla="val 2601"/>
                </a:avLst>
              </a:prstGeom>
              <a:solidFill>
                <a:srgbClr val="FDEDEE">
                  <a:alpha val="80000"/>
                </a:srgbClr>
              </a:solidFill>
              <a:ln w="12700">
                <a:noFill/>
                <a:prstDash val="dashDot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80000" indent="-180000">
                  <a:buAutoNum type="arabicPeriod"/>
                </a:pPr>
                <a:r>
                  <a:rPr lang="en-US" altLang="zh-CN" sz="1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Expansion and upgrading of  </a:t>
                </a:r>
                <a:r>
                  <a:rPr lang="en-US" altLang="zh-CN" sz="1400" b="1" i="1" dirty="0">
                    <a:solidFill>
                      <a:schemeClr val="accent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store network</a:t>
                </a:r>
                <a:r>
                  <a:rPr lang="en-US" altLang="zh-CN" sz="1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</p:txBody>
          </p:sp>
          <p:sp>
            <p:nvSpPr>
              <p:cNvPr id="108" name="Rounded Rectangle 107">
                <a:extLst>
                  <a:ext uri="{FF2B5EF4-FFF2-40B4-BE49-F238E27FC236}">
                    <a16:creationId xmlns:a16="http://schemas.microsoft.com/office/drawing/2014/main" id="{B76C877A-F90C-2D4E-84C7-ECB89ECB30C2}"/>
                  </a:ext>
                </a:extLst>
              </p:cNvPr>
              <p:cNvSpPr/>
              <p:nvPr/>
            </p:nvSpPr>
            <p:spPr>
              <a:xfrm>
                <a:off x="34700" y="5204402"/>
                <a:ext cx="2448664" cy="1157406"/>
              </a:xfrm>
              <a:prstGeom prst="roundRect">
                <a:avLst>
                  <a:gd name="adj" fmla="val 2601"/>
                </a:avLst>
              </a:prstGeom>
              <a:solidFill>
                <a:srgbClr val="FDEDEE">
                  <a:alpha val="80000"/>
                </a:srgbClr>
              </a:solidFill>
              <a:ln w="12700">
                <a:noFill/>
                <a:prstDash val="dashDot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80000" indent="-180000"/>
                <a:r>
                  <a:rPr lang="en-US" altLang="zh-CN" sz="1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2. Optimization of </a:t>
                </a:r>
                <a:r>
                  <a:rPr lang="en-US" altLang="zh-CN" sz="1400" b="1" i="1" dirty="0">
                    <a:solidFill>
                      <a:schemeClr val="accent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supply chain</a:t>
                </a:r>
                <a:r>
                  <a:rPr lang="en-US" altLang="zh-CN" sz="1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core competence and </a:t>
                </a:r>
                <a:r>
                  <a:rPr lang="en-US" altLang="zh-CN" sz="1400" b="1" i="1" dirty="0">
                    <a:solidFill>
                      <a:schemeClr val="accent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product development</a:t>
                </a:r>
                <a:r>
                  <a:rPr lang="en-US" altLang="zh-CN" sz="1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</a:t>
                </a:r>
              </a:p>
            </p:txBody>
          </p:sp>
          <p:sp>
            <p:nvSpPr>
              <p:cNvPr id="109" name="Rounded Rectangle 108">
                <a:extLst>
                  <a:ext uri="{FF2B5EF4-FFF2-40B4-BE49-F238E27FC236}">
                    <a16:creationId xmlns:a16="http://schemas.microsoft.com/office/drawing/2014/main" id="{C0D6BD92-327B-BF43-9049-C85E91D701FE}"/>
                  </a:ext>
                </a:extLst>
              </p:cNvPr>
              <p:cNvSpPr/>
              <p:nvPr/>
            </p:nvSpPr>
            <p:spPr>
              <a:xfrm>
                <a:off x="2562213" y="4464180"/>
                <a:ext cx="2369811" cy="650320"/>
              </a:xfrm>
              <a:prstGeom prst="roundRect">
                <a:avLst>
                  <a:gd name="adj" fmla="val 2601"/>
                </a:avLst>
              </a:prstGeom>
              <a:solidFill>
                <a:srgbClr val="FDEDEE">
                  <a:alpha val="80000"/>
                </a:srgbClr>
              </a:solidFill>
              <a:ln w="12700">
                <a:noFill/>
                <a:prstDash val="dashDot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80000" indent="-180000"/>
                <a:r>
                  <a:rPr lang="en-US" altLang="zh-CN" sz="1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3. Iteration of </a:t>
                </a:r>
                <a:r>
                  <a:rPr lang="en-US" altLang="zh-CN" sz="1400" b="1" i="1" dirty="0">
                    <a:solidFill>
                      <a:schemeClr val="accent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technological</a:t>
                </a:r>
                <a:r>
                  <a:rPr lang="en-US" altLang="zh-CN" sz="1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competence.</a:t>
                </a:r>
                <a:endParaRPr lang="en-CN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0" name="Rounded Rectangle 109">
                <a:extLst>
                  <a:ext uri="{FF2B5EF4-FFF2-40B4-BE49-F238E27FC236}">
                    <a16:creationId xmlns:a16="http://schemas.microsoft.com/office/drawing/2014/main" id="{D21EC52B-8EAA-C54B-9F99-3F76CB6A581A}"/>
                  </a:ext>
                </a:extLst>
              </p:cNvPr>
              <p:cNvSpPr/>
              <p:nvPr/>
            </p:nvSpPr>
            <p:spPr>
              <a:xfrm>
                <a:off x="2562214" y="5812566"/>
                <a:ext cx="2369810" cy="549242"/>
              </a:xfrm>
              <a:prstGeom prst="roundRect">
                <a:avLst>
                  <a:gd name="adj" fmla="val 2601"/>
                </a:avLst>
              </a:prstGeom>
              <a:solidFill>
                <a:srgbClr val="FDEDEE">
                  <a:alpha val="80000"/>
                </a:srgbClr>
              </a:solidFill>
              <a:ln w="12700">
                <a:noFill/>
                <a:prstDash val="dashDot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zh-CN" sz="1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5. Brand </a:t>
                </a:r>
                <a:r>
                  <a:rPr lang="en-US" altLang="zh-CN" sz="1400" b="1" i="1" dirty="0">
                    <a:solidFill>
                      <a:schemeClr val="accent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cultivation</a:t>
                </a:r>
                <a:r>
                  <a:rPr lang="en-US" altLang="zh-CN" sz="1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en-CN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1" name="Rounded Rectangle 110">
                <a:extLst>
                  <a:ext uri="{FF2B5EF4-FFF2-40B4-BE49-F238E27FC236}">
                    <a16:creationId xmlns:a16="http://schemas.microsoft.com/office/drawing/2014/main" id="{494BCB91-6E4B-5E41-8F51-2D2F6545D697}"/>
                  </a:ext>
                </a:extLst>
              </p:cNvPr>
              <p:cNvSpPr/>
              <p:nvPr/>
            </p:nvSpPr>
            <p:spPr>
              <a:xfrm>
                <a:off x="2562213" y="5204402"/>
                <a:ext cx="2369811" cy="549241"/>
              </a:xfrm>
              <a:prstGeom prst="roundRect">
                <a:avLst>
                  <a:gd name="adj" fmla="val 2601"/>
                </a:avLst>
              </a:prstGeom>
              <a:solidFill>
                <a:srgbClr val="FDEDEE">
                  <a:alpha val="80000"/>
                </a:srgbClr>
              </a:solidFill>
              <a:ln w="12700">
                <a:noFill/>
                <a:prstDash val="dashDot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zh-CN" sz="1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4. Replenishment of </a:t>
                </a:r>
                <a:r>
                  <a:rPr lang="en-US" altLang="zh-CN" sz="1400" b="1" i="1" dirty="0">
                    <a:solidFill>
                      <a:schemeClr val="accent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liquidity</a:t>
                </a:r>
                <a:r>
                  <a:rPr lang="en-US" altLang="zh-CN" sz="1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</a:t>
                </a:r>
                <a:endParaRPr lang="en-CN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aphicFrame>
        <p:nvGraphicFramePr>
          <p:cNvPr id="115" name="Chart 114">
            <a:extLst>
              <a:ext uri="{FF2B5EF4-FFF2-40B4-BE49-F238E27FC236}">
                <a16:creationId xmlns:a16="http://schemas.microsoft.com/office/drawing/2014/main" id="{2934929D-BF72-494A-95C9-10C535A796E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54708396"/>
              </p:ext>
            </p:extLst>
          </p:nvPr>
        </p:nvGraphicFramePr>
        <p:xfrm>
          <a:off x="5628987" y="3881169"/>
          <a:ext cx="6384932" cy="23612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16" name="TextBox 55">
            <a:extLst>
              <a:ext uri="{FF2B5EF4-FFF2-40B4-BE49-F238E27FC236}">
                <a16:creationId xmlns:a16="http://schemas.microsoft.com/office/drawing/2014/main" id="{4B206912-C19C-DB46-97DE-D5AABB2A8FB4}"/>
              </a:ext>
            </a:extLst>
          </p:cNvPr>
          <p:cNvSpPr txBox="1"/>
          <p:nvPr/>
        </p:nvSpPr>
        <p:spPr>
          <a:xfrm>
            <a:off x="5628987" y="6242446"/>
            <a:ext cx="638493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C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</a:t>
            </a:r>
            <a:r>
              <a:rPr lang="zh-CN" alt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2.1 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MINISO's share price trend since its issuance.</a:t>
            </a:r>
            <a:endParaRPr lang="en-C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7" name="Rounded Rectangle 116">
            <a:extLst>
              <a:ext uri="{FF2B5EF4-FFF2-40B4-BE49-F238E27FC236}">
                <a16:creationId xmlns:a16="http://schemas.microsoft.com/office/drawing/2014/main" id="{6DA1766E-E8A2-5745-B8FE-4744C9D1F644}"/>
              </a:ext>
            </a:extLst>
          </p:cNvPr>
          <p:cNvSpPr/>
          <p:nvPr/>
        </p:nvSpPr>
        <p:spPr>
          <a:xfrm>
            <a:off x="5879976" y="3881169"/>
            <a:ext cx="786464" cy="1815027"/>
          </a:xfrm>
          <a:prstGeom prst="roundRect">
            <a:avLst>
              <a:gd name="adj" fmla="val 0"/>
            </a:avLst>
          </a:prstGeom>
          <a:solidFill>
            <a:srgbClr val="FDEDEE">
              <a:alpha val="50000"/>
            </a:srgbClr>
          </a:solidFill>
          <a:ln w="12700">
            <a:solidFill>
              <a:srgbClr val="C00000"/>
            </a:solidFill>
            <a:prstDash val="sysDot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sz="1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Market </a:t>
            </a:r>
          </a:p>
          <a:p>
            <a:pPr algn="ctr"/>
            <a:r>
              <a:rPr lang="en-US" altLang="zh-CN" sz="1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Low</a:t>
            </a:r>
            <a:endParaRPr lang="en-CN" sz="14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8" name="Rounded Rectangle 117">
            <a:extLst>
              <a:ext uri="{FF2B5EF4-FFF2-40B4-BE49-F238E27FC236}">
                <a16:creationId xmlns:a16="http://schemas.microsoft.com/office/drawing/2014/main" id="{AE715F76-14DF-1844-9087-57CD2E3AEF15}"/>
              </a:ext>
            </a:extLst>
          </p:cNvPr>
          <p:cNvSpPr/>
          <p:nvPr/>
        </p:nvSpPr>
        <p:spPr>
          <a:xfrm>
            <a:off x="6714532" y="3878948"/>
            <a:ext cx="1757731" cy="1815027"/>
          </a:xfrm>
          <a:prstGeom prst="roundRect">
            <a:avLst>
              <a:gd name="adj" fmla="val 0"/>
            </a:avLst>
          </a:prstGeom>
          <a:solidFill>
            <a:srgbClr val="FDEDEE">
              <a:alpha val="50000"/>
            </a:srgbClr>
          </a:solidFill>
          <a:ln w="12700">
            <a:solidFill>
              <a:srgbClr val="C00000"/>
            </a:solidFill>
            <a:prstDash val="sysDot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sz="1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Recognized </a:t>
            </a:r>
          </a:p>
          <a:p>
            <a:pPr algn="ctr"/>
            <a:r>
              <a:rPr lang="en-US" altLang="zh-CN" sz="1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by the Market</a:t>
            </a:r>
            <a:endParaRPr lang="en-CN" sz="14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9" name="Rounded Rectangle 118">
            <a:extLst>
              <a:ext uri="{FF2B5EF4-FFF2-40B4-BE49-F238E27FC236}">
                <a16:creationId xmlns:a16="http://schemas.microsoft.com/office/drawing/2014/main" id="{57D1C006-ABCB-CC45-8F50-44D07D12FB13}"/>
              </a:ext>
            </a:extLst>
          </p:cNvPr>
          <p:cNvSpPr/>
          <p:nvPr/>
        </p:nvSpPr>
        <p:spPr>
          <a:xfrm>
            <a:off x="8520355" y="3878947"/>
            <a:ext cx="3048253" cy="1815027"/>
          </a:xfrm>
          <a:prstGeom prst="roundRect">
            <a:avLst>
              <a:gd name="adj" fmla="val 0"/>
            </a:avLst>
          </a:prstGeom>
          <a:solidFill>
            <a:srgbClr val="FDEDEE">
              <a:alpha val="50000"/>
            </a:srgbClr>
          </a:solidFill>
          <a:ln w="12700">
            <a:solidFill>
              <a:srgbClr val="C00000"/>
            </a:solidFill>
            <a:prstDash val="sysDot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sz="1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Stable Period</a:t>
            </a:r>
            <a:endParaRPr lang="en-CN" sz="14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24876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4E540DD9-E33F-9B4F-89DA-CE916E73A8FE}"/>
              </a:ext>
            </a:extLst>
          </p:cNvPr>
          <p:cNvGrpSpPr/>
          <p:nvPr/>
        </p:nvGrpSpPr>
        <p:grpSpPr>
          <a:xfrm>
            <a:off x="407368" y="1243183"/>
            <a:ext cx="5112568" cy="4776163"/>
            <a:chOff x="334393" y="1216470"/>
            <a:chExt cx="5112568" cy="4776163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74FDEA27-14BF-814A-AD23-5669B363F0A3}"/>
                </a:ext>
              </a:extLst>
            </p:cNvPr>
            <p:cNvGrpSpPr/>
            <p:nvPr/>
          </p:nvGrpSpPr>
          <p:grpSpPr>
            <a:xfrm>
              <a:off x="334393" y="1216470"/>
              <a:ext cx="5112568" cy="1631216"/>
              <a:chOff x="1" y="686198"/>
              <a:chExt cx="4511823" cy="1539681"/>
            </a:xfrm>
          </p:grpSpPr>
          <p:sp>
            <p:nvSpPr>
              <p:cNvPr id="28" name="文本占位符 1">
                <a:extLst>
                  <a:ext uri="{FF2B5EF4-FFF2-40B4-BE49-F238E27FC236}">
                    <a16:creationId xmlns:a16="http://schemas.microsoft.com/office/drawing/2014/main" id="{D854F6FF-64FD-0E4D-96D6-313F36BCF0B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1085645"/>
                <a:ext cx="1271464" cy="740790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ctr">
                <a:sp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buFont typeface="Arial" panose="020B0604020202020204" pitchFamily="34" charset="0"/>
                  <a:buNone/>
                  <a:defRPr sz="11500" kern="1200">
                    <a:solidFill>
                      <a:schemeClr val="bg1"/>
                    </a:solidFill>
                    <a:latin typeface="Times New Roman" panose="02020603050405020304" pitchFamily="18" charset="0"/>
                    <a:ea typeface="KaiTi" panose="02010609060101010101" pitchFamily="49" charset="-122"/>
                    <a:cs typeface="Times New Roman" panose="02020603050405020304" pitchFamily="18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KaiTi" panose="02010609060101010101" pitchFamily="49" charset="-122"/>
                    <a:ea typeface="KaiTi" panose="02010609060101010101" pitchFamily="49" charset="-122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KaiTi" panose="02010609060101010101" pitchFamily="49" charset="-122"/>
                    <a:ea typeface="KaiTi" panose="02010609060101010101" pitchFamily="49" charset="-122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KaiTi" panose="02010609060101010101" pitchFamily="49" charset="-122"/>
                    <a:ea typeface="KaiTi" panose="02010609060101010101" pitchFamily="49" charset="-122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KaiTi" panose="02010609060101010101" pitchFamily="49" charset="-122"/>
                    <a:ea typeface="KaiTi" panose="02010609060101010101" pitchFamily="49" charset="-122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zh-CN" sz="5000" b="1" dirty="0"/>
                  <a:t>03</a:t>
                </a:r>
                <a:endParaRPr lang="zh-CN" altLang="en-US" sz="5000" b="1" dirty="0"/>
              </a:p>
            </p:txBody>
          </p:sp>
          <p:sp>
            <p:nvSpPr>
              <p:cNvPr id="29" name="文本占位符 2">
                <a:extLst>
                  <a:ext uri="{FF2B5EF4-FFF2-40B4-BE49-F238E27FC236}">
                    <a16:creationId xmlns:a16="http://schemas.microsoft.com/office/drawing/2014/main" id="{D875ECF0-8329-7140-9E6C-D79A047FC16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71465" y="686198"/>
                <a:ext cx="3240359" cy="1539681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ctr">
                <a:spAutoFit/>
              </a:bodyPr>
              <a:lstStyle>
                <a:lvl1pPr marL="0" indent="0" algn="ctr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None/>
                  <a:defRPr sz="8000" kern="1200">
                    <a:solidFill>
                      <a:schemeClr val="bg1"/>
                    </a:solidFill>
                    <a:latin typeface="Times New Roman" panose="02020603050405020304" pitchFamily="18" charset="0"/>
                    <a:ea typeface="+mj-ea"/>
                    <a:cs typeface="Times New Roman" panose="02020603050405020304" pitchFamily="18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KaiTi" panose="02010609060101010101" pitchFamily="49" charset="-122"/>
                    <a:ea typeface="KaiTi" panose="02010609060101010101" pitchFamily="49" charset="-122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KaiTi" panose="02010609060101010101" pitchFamily="49" charset="-122"/>
                    <a:ea typeface="KaiTi" panose="02010609060101010101" pitchFamily="49" charset="-122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KaiTi" panose="02010609060101010101" pitchFamily="49" charset="-122"/>
                    <a:ea typeface="KaiTi" panose="02010609060101010101" pitchFamily="49" charset="-122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KaiTi" panose="02010609060101010101" pitchFamily="49" charset="-122"/>
                    <a:ea typeface="KaiTi" panose="02010609060101010101" pitchFamily="49" charset="-122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altLang="zh-CN" sz="5000" b="1" dirty="0">
                    <a:ea typeface="KaiTi" panose="02010609060101010101" pitchFamily="49" charset="-122"/>
                  </a:rPr>
                  <a:t>Valuation Preparation</a:t>
                </a: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601471EC-74B8-364A-BC0F-1A34507EFCD8}"/>
                </a:ext>
              </a:extLst>
            </p:cNvPr>
            <p:cNvGrpSpPr/>
            <p:nvPr/>
          </p:nvGrpSpPr>
          <p:grpSpPr>
            <a:xfrm>
              <a:off x="334393" y="3068960"/>
              <a:ext cx="5109842" cy="2923673"/>
              <a:chOff x="191344" y="3068960"/>
              <a:chExt cx="5109842" cy="2923673"/>
            </a:xfrm>
          </p:grpSpPr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1208FAB1-057A-8641-8641-A1917D61F017}"/>
                  </a:ext>
                </a:extLst>
              </p:cNvPr>
              <p:cNvGrpSpPr/>
              <p:nvPr/>
            </p:nvGrpSpPr>
            <p:grpSpPr>
              <a:xfrm>
                <a:off x="695400" y="3068960"/>
                <a:ext cx="4605786" cy="2923673"/>
                <a:chOff x="695400" y="3068960"/>
                <a:chExt cx="4605786" cy="2923673"/>
              </a:xfrm>
            </p:grpSpPr>
            <p:sp>
              <p:nvSpPr>
                <p:cNvPr id="25" name="Rounded Rectangle 24">
                  <a:extLst>
                    <a:ext uri="{FF2B5EF4-FFF2-40B4-BE49-F238E27FC236}">
                      <a16:creationId xmlns:a16="http://schemas.microsoft.com/office/drawing/2014/main" id="{446D0D81-7D4D-1248-A302-891908A8696A}"/>
                    </a:ext>
                  </a:extLst>
                </p:cNvPr>
                <p:cNvSpPr/>
                <p:nvPr/>
              </p:nvSpPr>
              <p:spPr>
                <a:xfrm>
                  <a:off x="698597" y="3068960"/>
                  <a:ext cx="4602589" cy="702205"/>
                </a:xfrm>
                <a:prstGeom prst="roundRect">
                  <a:avLst>
                    <a:gd name="adj" fmla="val 11943"/>
                  </a:avLst>
                </a:prstGeom>
                <a:noFill/>
                <a:ln w="12700">
                  <a:solidFill>
                    <a:schemeClr val="bg1"/>
                  </a:solidFill>
                  <a:prstDash val="solid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2800" b="1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3.1</a:t>
                  </a:r>
                  <a:r>
                    <a:rPr lang="zh-CN" altLang="en-US" sz="2800" b="1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altLang="zh-CN" sz="2800" b="1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Industry Analysis</a:t>
                  </a:r>
                  <a:endParaRPr lang="en-CN" sz="28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6" name="Rounded Rectangle 25">
                  <a:extLst>
                    <a:ext uri="{FF2B5EF4-FFF2-40B4-BE49-F238E27FC236}">
                      <a16:creationId xmlns:a16="http://schemas.microsoft.com/office/drawing/2014/main" id="{D22F66DA-6865-1E45-BD75-835ABF45D517}"/>
                    </a:ext>
                  </a:extLst>
                </p:cNvPr>
                <p:cNvSpPr/>
                <p:nvPr/>
              </p:nvSpPr>
              <p:spPr>
                <a:xfrm>
                  <a:off x="698597" y="4179694"/>
                  <a:ext cx="4602588" cy="702205"/>
                </a:xfrm>
                <a:prstGeom prst="roundRect">
                  <a:avLst>
                    <a:gd name="adj" fmla="val 11943"/>
                  </a:avLst>
                </a:prstGeom>
                <a:noFill/>
                <a:ln w="12700">
                  <a:solidFill>
                    <a:schemeClr val="bg1"/>
                  </a:solidFill>
                  <a:prstDash val="solid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2800" b="1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3.2 Business Analysis</a:t>
                  </a:r>
                  <a:endParaRPr lang="en-CN" sz="28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7" name="Rounded Rectangle 26">
                  <a:extLst>
                    <a:ext uri="{FF2B5EF4-FFF2-40B4-BE49-F238E27FC236}">
                      <a16:creationId xmlns:a16="http://schemas.microsoft.com/office/drawing/2014/main" id="{762789C3-D01A-A443-BB2A-C7DF69ECBA43}"/>
                    </a:ext>
                  </a:extLst>
                </p:cNvPr>
                <p:cNvSpPr/>
                <p:nvPr/>
              </p:nvSpPr>
              <p:spPr>
                <a:xfrm>
                  <a:off x="695400" y="5290428"/>
                  <a:ext cx="4602588" cy="702205"/>
                </a:xfrm>
                <a:prstGeom prst="roundRect">
                  <a:avLst>
                    <a:gd name="adj" fmla="val 11943"/>
                  </a:avLst>
                </a:prstGeom>
                <a:noFill/>
                <a:ln w="12700">
                  <a:solidFill>
                    <a:schemeClr val="bg1"/>
                  </a:solidFill>
                  <a:prstDash val="solid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2800" b="1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3.3 Finance Analysis</a:t>
                  </a:r>
                  <a:endParaRPr lang="en-CN" sz="28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24" name="Left Brace 23">
                <a:extLst>
                  <a:ext uri="{FF2B5EF4-FFF2-40B4-BE49-F238E27FC236}">
                    <a16:creationId xmlns:a16="http://schemas.microsoft.com/office/drawing/2014/main" id="{065FE643-7FC3-4643-9DE0-D2941E5CD2F2}"/>
                  </a:ext>
                </a:extLst>
              </p:cNvPr>
              <p:cNvSpPr/>
              <p:nvPr/>
            </p:nvSpPr>
            <p:spPr>
              <a:xfrm>
                <a:off x="191344" y="3409282"/>
                <a:ext cx="288032" cy="2232248"/>
              </a:xfrm>
              <a:prstGeom prst="leftBrace">
                <a:avLst>
                  <a:gd name="adj1" fmla="val 212500"/>
                  <a:gd name="adj2" fmla="val 50000"/>
                </a:avLst>
              </a:prstGeom>
              <a:ln w="12700"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N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20534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D512DF3-E956-8643-A690-C2131F5395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F3F4A9-0F58-437F-968E-A13FC12BE5D0}" type="slidenum">
              <a:rPr lang="zh-CN" altLang="en-US" smtClean="0"/>
              <a:pPr/>
              <a:t>9</a:t>
            </a:fld>
            <a:endParaRPr lang="zh-CN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CB5FB4-291D-FD40-AB51-BE671ED2CA58}"/>
              </a:ext>
            </a:extLst>
          </p:cNvPr>
          <p:cNvSpPr txBox="1"/>
          <p:nvPr/>
        </p:nvSpPr>
        <p:spPr>
          <a:xfrm>
            <a:off x="0" y="6550223"/>
            <a:ext cx="1554721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CN" sz="1400" i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lang="en-US" sz="1400" i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</a:t>
            </a:r>
            <a:r>
              <a:rPr lang="en-US" altLang="zh-CN" sz="1400" i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ource:</a:t>
            </a:r>
            <a:r>
              <a:rPr lang="zh-CN" altLang="en-US" sz="1400" i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0" i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Wind</a:t>
            </a:r>
            <a:endParaRPr lang="en-CN" sz="1400" i="1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Text Placeholder 1">
            <a:extLst>
              <a:ext uri="{FF2B5EF4-FFF2-40B4-BE49-F238E27FC236}">
                <a16:creationId xmlns:a16="http://schemas.microsoft.com/office/drawing/2014/main" id="{3E681A8C-E795-7A44-BFB4-9FB7BBB73BB3}"/>
              </a:ext>
            </a:extLst>
          </p:cNvPr>
          <p:cNvSpPr txBox="1">
            <a:spLocks/>
          </p:cNvSpPr>
          <p:nvPr/>
        </p:nvSpPr>
        <p:spPr>
          <a:xfrm>
            <a:off x="767408" y="181801"/>
            <a:ext cx="9289032" cy="503999"/>
          </a:xfrm>
          <a:prstGeom prst="rect">
            <a:avLst/>
          </a:prstGeom>
        </p:spPr>
        <p:txBody>
          <a:bodyPr vert="horz" lIns="72000" tIns="72000" rIns="7200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KaiTi" panose="02010609060101010101" pitchFamily="49" charset="-122"/>
                <a:ea typeface="KaiTi" panose="02010609060101010101" pitchFamily="49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KaiTi" panose="02010609060101010101" pitchFamily="49" charset="-122"/>
                <a:ea typeface="KaiTi" panose="02010609060101010101" pitchFamily="49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KaiTi" panose="02010609060101010101" pitchFamily="49" charset="-122"/>
                <a:ea typeface="KaiTi" panose="02010609060101010101" pitchFamily="49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KaiTi" panose="02010609060101010101" pitchFamily="49" charset="-122"/>
                <a:ea typeface="KaiTi" panose="02010609060101010101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b="1" dirty="0">
                <a:ea typeface="KaiTi" panose="02010609060101010101" pitchFamily="49" charset="-122"/>
              </a:rPr>
              <a:t>3.1.1 Industry Analysis: </a:t>
            </a:r>
            <a:r>
              <a:rPr lang="en-US" altLang="zh-CN" b="1" dirty="0">
                <a:solidFill>
                  <a:schemeClr val="accent1"/>
                </a:solidFill>
                <a:ea typeface="KaiTi" panose="02010609060101010101" pitchFamily="49" charset="-122"/>
              </a:rPr>
              <a:t>Home Lifestyle Retail </a:t>
            </a:r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6F00161B-6A8F-5943-A247-13D72A883278}"/>
              </a:ext>
            </a:extLst>
          </p:cNvPr>
          <p:cNvGrpSpPr/>
          <p:nvPr/>
        </p:nvGrpSpPr>
        <p:grpSpPr>
          <a:xfrm>
            <a:off x="245103" y="946917"/>
            <a:ext cx="11701794" cy="5505853"/>
            <a:chOff x="245103" y="910188"/>
            <a:chExt cx="11701794" cy="5505853"/>
          </a:xfrm>
        </p:grpSpPr>
        <p:sp>
          <p:nvSpPr>
            <p:cNvPr id="24" name="文本框 73">
              <a:extLst>
                <a:ext uri="{FF2B5EF4-FFF2-40B4-BE49-F238E27FC236}">
                  <a16:creationId xmlns:a16="http://schemas.microsoft.com/office/drawing/2014/main" id="{CBA0580D-5EC5-2E4E-BF0E-E4C7D033D562}"/>
                </a:ext>
              </a:extLst>
            </p:cNvPr>
            <p:cNvSpPr txBox="1"/>
            <p:nvPr/>
          </p:nvSpPr>
          <p:spPr>
            <a:xfrm>
              <a:off x="245104" y="4138869"/>
              <a:ext cx="6539040" cy="1136721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b="1" dirty="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Private-brand</a:t>
              </a:r>
              <a:r>
                <a:rPr lang="zh-CN" altLang="en-US" b="1" dirty="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b="1" dirty="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</a:t>
              </a:r>
              <a:r>
                <a:rPr lang="en-US" altLang="zh-CN" b="1" dirty="0">
                  <a:solidFill>
                    <a:schemeClr val="accent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MINISO</a:t>
              </a:r>
              <a:r>
                <a:rPr lang="en-US" altLang="zh-CN" b="1" dirty="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): </a:t>
              </a:r>
              <a:r>
                <a:rPr lang="en-US" altLang="zh-CN" dirty="0">
                  <a:solidFill>
                    <a:schemeClr val="accent5">
                      <a:lumMod val="1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</a:t>
              </a:r>
              <a:r>
                <a:rPr lang="en-US" altLang="zh-CN" b="0" i="0" dirty="0">
                  <a:solidFill>
                    <a:schemeClr val="accent5">
                      <a:lumMod val="10000"/>
                    </a:schemeClr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efers to retailers that distribute various home lifestyle products, with </a:t>
              </a:r>
              <a:r>
                <a:rPr lang="en-US" altLang="zh-CN" b="1" dirty="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&gt;</a:t>
              </a:r>
              <a:r>
                <a:rPr lang="zh-CN" altLang="en-US" b="1" dirty="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b="1" dirty="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50% </a:t>
              </a:r>
              <a:r>
                <a:rPr lang="en-US" altLang="zh-CN" b="0" i="0" dirty="0">
                  <a:solidFill>
                    <a:schemeClr val="accent5">
                      <a:lumMod val="10000"/>
                    </a:schemeClr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of their total GMV derived from </a:t>
              </a:r>
              <a:r>
                <a:rPr lang="en-US" altLang="zh-CN" b="1" dirty="0">
                  <a:solidFill>
                    <a:schemeClr val="accent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private label home and</a:t>
              </a:r>
              <a:r>
                <a:rPr lang="en-US" altLang="zh-CN" b="0" dirty="0">
                  <a:solidFill>
                    <a:schemeClr val="accent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b="1" dirty="0">
                  <a:solidFill>
                    <a:schemeClr val="accent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lifestyle products</a:t>
              </a:r>
              <a:r>
                <a:rPr lang="en-US" altLang="zh-CN" i="1" dirty="0">
                  <a:solidFill>
                    <a:schemeClr val="accent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.</a:t>
              </a:r>
            </a:p>
          </p:txBody>
        </p:sp>
        <p:sp>
          <p:nvSpPr>
            <p:cNvPr id="30" name="矩形: 圆角 6">
              <a:extLst>
                <a:ext uri="{FF2B5EF4-FFF2-40B4-BE49-F238E27FC236}">
                  <a16:creationId xmlns:a16="http://schemas.microsoft.com/office/drawing/2014/main" id="{B57D6922-BB43-A946-85E7-05A304272A82}"/>
                </a:ext>
              </a:extLst>
            </p:cNvPr>
            <p:cNvSpPr/>
            <p:nvPr/>
          </p:nvSpPr>
          <p:spPr>
            <a:xfrm>
              <a:off x="245103" y="5613664"/>
              <a:ext cx="6539041" cy="802377"/>
            </a:xfrm>
            <a:prstGeom prst="roundRect">
              <a:avLst>
                <a:gd name="adj" fmla="val 9452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2700">
              <a:solidFill>
                <a:schemeClr val="accent1">
                  <a:lumMod val="60000"/>
                  <a:lumOff val="40000"/>
                </a:schemeClr>
              </a:solidFill>
              <a:prstDash val="dash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accent5">
                      <a:lumMod val="1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The Home Lifestyle Retail Market Integrated Retail Space is </a:t>
              </a:r>
              <a:r>
                <a:rPr lang="en-US" altLang="zh-CN" sz="2000" b="1" i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Broad and Promising</a:t>
              </a:r>
              <a:r>
                <a:rPr lang="en-US" altLang="zh-CN" sz="2000" dirty="0">
                  <a:solidFill>
                    <a:schemeClr val="accent5">
                      <a:lumMod val="1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!</a:t>
              </a:r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012676F6-98B6-7943-A62D-A791D9180AEE}"/>
                </a:ext>
              </a:extLst>
            </p:cNvPr>
            <p:cNvGrpSpPr/>
            <p:nvPr/>
          </p:nvGrpSpPr>
          <p:grpSpPr>
            <a:xfrm>
              <a:off x="6949447" y="910188"/>
              <a:ext cx="4997450" cy="2894892"/>
              <a:chOff x="6918457" y="627169"/>
              <a:chExt cx="4997450" cy="2894892"/>
            </a:xfrm>
          </p:grpSpPr>
          <p:graphicFrame>
            <p:nvGraphicFramePr>
              <p:cNvPr id="26" name="图表 5">
                <a:extLst>
                  <a:ext uri="{FF2B5EF4-FFF2-40B4-BE49-F238E27FC236}">
                    <a16:creationId xmlns:a16="http://schemas.microsoft.com/office/drawing/2014/main" id="{808054C2-C9FC-8049-8E0E-CD0B7AC14E94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501857208"/>
                  </p:ext>
                </p:extLst>
              </p:nvPr>
            </p:nvGraphicFramePr>
            <p:xfrm>
              <a:off x="6918457" y="942257"/>
              <a:ext cx="4997450" cy="2254250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2"/>
              </a:graphicData>
            </a:graphic>
          </p:graphicFrame>
          <p:cxnSp>
            <p:nvCxnSpPr>
              <p:cNvPr id="27" name="肘形连接符 22">
                <a:extLst>
                  <a:ext uri="{FF2B5EF4-FFF2-40B4-BE49-F238E27FC236}">
                    <a16:creationId xmlns:a16="http://schemas.microsoft.com/office/drawing/2014/main" id="{C48539CD-8E1C-5E40-8B5F-8F57AB6A961D}"/>
                  </a:ext>
                </a:extLst>
              </p:cNvPr>
              <p:cNvCxnSpPr>
                <a:cxnSpLocks/>
                <a:endCxn id="29" idx="1"/>
              </p:cNvCxnSpPr>
              <p:nvPr/>
            </p:nvCxnSpPr>
            <p:spPr>
              <a:xfrm flipV="1">
                <a:off x="8773610" y="781058"/>
                <a:ext cx="596037" cy="364836"/>
              </a:xfrm>
              <a:prstGeom prst="bentConnector3">
                <a:avLst>
                  <a:gd name="adj1" fmla="val 1452"/>
                </a:avLst>
              </a:prstGeom>
              <a:ln w="12700">
                <a:solidFill>
                  <a:schemeClr val="tx2">
                    <a:lumMod val="50000"/>
                  </a:schemeClr>
                </a:solidFill>
                <a:headEnd type="oval" w="med" len="med"/>
                <a:tailEnd type="none" w="med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" name="肘形连接符 24">
                <a:extLst>
                  <a:ext uri="{FF2B5EF4-FFF2-40B4-BE49-F238E27FC236}">
                    <a16:creationId xmlns:a16="http://schemas.microsoft.com/office/drawing/2014/main" id="{A238171F-BC66-7F41-8B10-7DB6077D88B3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10434894" y="762257"/>
                <a:ext cx="720000" cy="180000"/>
              </a:xfrm>
              <a:prstGeom prst="bentConnector3">
                <a:avLst>
                  <a:gd name="adj1" fmla="val -504"/>
                </a:avLst>
              </a:prstGeom>
              <a:ln w="12700">
                <a:solidFill>
                  <a:schemeClr val="tx2">
                    <a:lumMod val="50000"/>
                  </a:schemeClr>
                </a:solidFill>
                <a:headEnd type="oval" w="med" len="med"/>
                <a:tailEnd type="none" w="med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9" name="文本框 31">
                <a:extLst>
                  <a:ext uri="{FF2B5EF4-FFF2-40B4-BE49-F238E27FC236}">
                    <a16:creationId xmlns:a16="http://schemas.microsoft.com/office/drawing/2014/main" id="{AC6299EE-B933-664B-8E5C-C488B42C8B09}"/>
                  </a:ext>
                </a:extLst>
              </p:cNvPr>
              <p:cNvSpPr txBox="1"/>
              <p:nvPr/>
            </p:nvSpPr>
            <p:spPr>
              <a:xfrm>
                <a:off x="9369647" y="627169"/>
                <a:ext cx="1290637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1400" b="1" i="1" dirty="0">
                    <a:solidFill>
                      <a:schemeClr val="accent5">
                        <a:lumMod val="1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7.3% CAGR</a:t>
                </a:r>
                <a:endParaRPr lang="zh-CN" altLang="en-US" sz="1400" dirty="0"/>
              </a:p>
            </p:txBody>
          </p:sp>
          <p:sp>
            <p:nvSpPr>
              <p:cNvPr id="31" name="Rectangle 1">
                <a:extLst>
                  <a:ext uri="{FF2B5EF4-FFF2-40B4-BE49-F238E27FC236}">
                    <a16:creationId xmlns:a16="http://schemas.microsoft.com/office/drawing/2014/main" id="{E4E6117D-12FF-BB41-B987-1759843FE6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18458" y="3214284"/>
                <a:ext cx="4997449" cy="3077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0" lang="en-US" altLang="zh-CN" sz="1400" b="1" i="0" u="none" strike="noStrike" cap="none" normalizeH="0" baseline="0" dirty="0">
                    <a:ln>
                      <a:noFill/>
                    </a:ln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Fig 3.1 </a:t>
                </a:r>
                <a:r>
                  <a:rPr kumimoji="0" lang="en-US" altLang="zh-CN" sz="1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Market size of home </a:t>
                </a:r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</a:t>
                </a:r>
                <a:r>
                  <a:rPr kumimoji="0" lang="en-US" altLang="zh-CN" sz="1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ifestyle retail in China</a:t>
                </a:r>
                <a:r>
                  <a:rPr kumimoji="0" lang="zh-CN" altLang="en-US" sz="1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zh-CN" sz="1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(GMV)</a:t>
                </a:r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kumimoji="0" lang="en-US" altLang="zh-CN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85D26B6A-3847-FE4D-9F04-E380191E1937}"/>
                </a:ext>
              </a:extLst>
            </p:cNvPr>
            <p:cNvGrpSpPr/>
            <p:nvPr/>
          </p:nvGrpSpPr>
          <p:grpSpPr>
            <a:xfrm>
              <a:off x="6945490" y="3865085"/>
              <a:ext cx="4997450" cy="2550956"/>
              <a:chOff x="6918457" y="3916122"/>
              <a:chExt cx="4997450" cy="2550956"/>
            </a:xfrm>
          </p:grpSpPr>
          <p:graphicFrame>
            <p:nvGraphicFramePr>
              <p:cNvPr id="25" name="图表 3">
                <a:extLst>
                  <a:ext uri="{FF2B5EF4-FFF2-40B4-BE49-F238E27FC236}">
                    <a16:creationId xmlns:a16="http://schemas.microsoft.com/office/drawing/2014/main" id="{DE32AADB-C3C2-8841-97AB-924C840585C6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233615080"/>
                  </p:ext>
                </p:extLst>
              </p:nvPr>
            </p:nvGraphicFramePr>
            <p:xfrm>
              <a:off x="6918457" y="3916122"/>
              <a:ext cx="4997450" cy="2258568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3"/>
              </a:graphicData>
            </a:graphic>
          </p:graphicFrame>
          <p:sp>
            <p:nvSpPr>
              <p:cNvPr id="32" name="Rectangle 1">
                <a:extLst>
                  <a:ext uri="{FF2B5EF4-FFF2-40B4-BE49-F238E27FC236}">
                    <a16:creationId xmlns:a16="http://schemas.microsoft.com/office/drawing/2014/main" id="{5BE5770E-9236-0D4B-9CFA-610148AD8C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18457" y="6159301"/>
                <a:ext cx="4997448" cy="3077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1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Fig 3.2 </a:t>
                </a:r>
                <a:r>
                  <a:rPr kumimoji="0" lang="en-US" altLang="zh-CN" sz="1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Market size of private-brand in </a:t>
                </a:r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</a:t>
                </a:r>
                <a:r>
                  <a:rPr kumimoji="0" lang="en-US" altLang="zh-CN" sz="1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hina (GMV).</a:t>
                </a:r>
              </a:p>
            </p:txBody>
          </p:sp>
        </p:grp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3BCCA128-1444-8B4F-99F7-AEE753A63579}"/>
                </a:ext>
              </a:extLst>
            </p:cNvPr>
            <p:cNvGrpSpPr/>
            <p:nvPr/>
          </p:nvGrpSpPr>
          <p:grpSpPr>
            <a:xfrm>
              <a:off x="245103" y="1000735"/>
              <a:ext cx="6539958" cy="2808629"/>
              <a:chOff x="300703" y="1216530"/>
              <a:chExt cx="6539958" cy="2808629"/>
            </a:xfrm>
          </p:grpSpPr>
          <p:sp>
            <p:nvSpPr>
              <p:cNvPr id="17" name="矩形: 圆角 12">
                <a:extLst>
                  <a:ext uri="{FF2B5EF4-FFF2-40B4-BE49-F238E27FC236}">
                    <a16:creationId xmlns:a16="http://schemas.microsoft.com/office/drawing/2014/main" id="{7B064898-1F8D-3D46-9E3A-015AA4FB7410}"/>
                  </a:ext>
                </a:extLst>
              </p:cNvPr>
              <p:cNvSpPr/>
              <p:nvPr/>
            </p:nvSpPr>
            <p:spPr>
              <a:xfrm>
                <a:off x="1700279" y="1216530"/>
                <a:ext cx="3744416" cy="516142"/>
              </a:xfrm>
              <a:prstGeom prst="roundRect">
                <a:avLst>
                  <a:gd name="adj" fmla="val 8708"/>
                </a:avLst>
              </a:prstGeom>
              <a:solidFill>
                <a:schemeClr val="accent1"/>
              </a:solidFill>
              <a:ln w="6350" cap="flat">
                <a:solidFill>
                  <a:schemeClr val="bg2">
                    <a:lumMod val="50000"/>
                    <a:lumOff val="50000"/>
                  </a:schemeClr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900"/>
                  </a:spcBef>
                </a:pPr>
                <a:r>
                  <a:rPr lang="en-US" altLang="zh-CN" b="1" dirty="0">
                    <a:effectLst/>
                    <a:latin typeface="Times New Roman" panose="02020603050405020304" pitchFamily="18" charset="0"/>
                    <a:ea typeface="等线" panose="02010600030101010101" pitchFamily="2" charset="-122"/>
                  </a:rPr>
                  <a:t>Market of Home</a:t>
                </a:r>
                <a:r>
                  <a:rPr lang="zh-CN" altLang="en-US" b="1" dirty="0">
                    <a:effectLst/>
                    <a:latin typeface="Times New Roman" panose="02020603050405020304" pitchFamily="18" charset="0"/>
                    <a:ea typeface="等线" panose="02010600030101010101" pitchFamily="2" charset="-122"/>
                  </a:rPr>
                  <a:t> </a:t>
                </a:r>
                <a:r>
                  <a:rPr lang="en-US" altLang="zh-CN" b="1" dirty="0">
                    <a:effectLst/>
                    <a:latin typeface="Times New Roman" panose="02020603050405020304" pitchFamily="18" charset="0"/>
                    <a:ea typeface="等线" panose="02010600030101010101" pitchFamily="2" charset="-122"/>
                  </a:rPr>
                  <a:t>Lifestyle </a:t>
                </a:r>
                <a:r>
                  <a:rPr lang="en-US" altLang="zh-CN" b="1" dirty="0">
                    <a:latin typeface="Times New Roman" panose="02020603050405020304" pitchFamily="18" charset="0"/>
                    <a:ea typeface="等线" panose="02010600030101010101" pitchFamily="2" charset="-122"/>
                  </a:rPr>
                  <a:t>R</a:t>
                </a:r>
                <a:r>
                  <a:rPr lang="en-US" altLang="zh-CN" b="1" dirty="0">
                    <a:effectLst/>
                    <a:latin typeface="Times New Roman" panose="02020603050405020304" pitchFamily="18" charset="0"/>
                    <a:ea typeface="等线" panose="02010600030101010101" pitchFamily="2" charset="-122"/>
                  </a:rPr>
                  <a:t>etail</a:t>
                </a:r>
              </a:p>
            </p:txBody>
          </p:sp>
          <p:sp>
            <p:nvSpPr>
              <p:cNvPr id="18" name="矩形: 圆角 12">
                <a:extLst>
                  <a:ext uri="{FF2B5EF4-FFF2-40B4-BE49-F238E27FC236}">
                    <a16:creationId xmlns:a16="http://schemas.microsoft.com/office/drawing/2014/main" id="{F59197CC-053E-5D45-BBE1-B580DAE768AA}"/>
                  </a:ext>
                </a:extLst>
              </p:cNvPr>
              <p:cNvSpPr/>
              <p:nvPr/>
            </p:nvSpPr>
            <p:spPr>
              <a:xfrm>
                <a:off x="2654257" y="2230518"/>
                <a:ext cx="1836460" cy="516142"/>
              </a:xfrm>
              <a:prstGeom prst="roundRect">
                <a:avLst/>
              </a:prstGeom>
              <a:solidFill>
                <a:schemeClr val="accent1">
                  <a:alpha val="80000"/>
                </a:schemeClr>
              </a:solidFill>
              <a:ln w="6350" cap="flat">
                <a:solidFill>
                  <a:schemeClr val="accent1">
                    <a:lumMod val="20000"/>
                    <a:lumOff val="80000"/>
                  </a:schemeClr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900"/>
                  </a:spcBef>
                </a:pPr>
                <a:r>
                  <a:rPr lang="en-US" altLang="zh-CN" dirty="0">
                    <a:latin typeface="Times New Roman" panose="02020603050405020304" pitchFamily="18" charset="0"/>
                    <a:ea typeface="等线" panose="02010600030101010101" pitchFamily="2" charset="-122"/>
                  </a:rPr>
                  <a:t>Private-brand</a:t>
                </a:r>
              </a:p>
            </p:txBody>
          </p:sp>
          <p:sp>
            <p:nvSpPr>
              <p:cNvPr id="19" name="矩形: 圆角 12">
                <a:extLst>
                  <a:ext uri="{FF2B5EF4-FFF2-40B4-BE49-F238E27FC236}">
                    <a16:creationId xmlns:a16="http://schemas.microsoft.com/office/drawing/2014/main" id="{CB19A29C-5A3D-DB44-AED1-EA3B8A3C4E69}"/>
                  </a:ext>
                </a:extLst>
              </p:cNvPr>
              <p:cNvSpPr/>
              <p:nvPr/>
            </p:nvSpPr>
            <p:spPr>
              <a:xfrm>
                <a:off x="310806" y="2231281"/>
                <a:ext cx="1836461" cy="516142"/>
              </a:xfrm>
              <a:prstGeom prst="roundRect">
                <a:avLst/>
              </a:prstGeom>
              <a:solidFill>
                <a:schemeClr val="accent1">
                  <a:alpha val="80000"/>
                </a:schemeClr>
              </a:solidFill>
              <a:ln w="6350" cap="flat">
                <a:solidFill>
                  <a:schemeClr val="accent1">
                    <a:lumMod val="20000"/>
                    <a:lumOff val="80000"/>
                  </a:schemeClr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900"/>
                  </a:spcBef>
                </a:pPr>
                <a:r>
                  <a:rPr lang="en-US" altLang="zh-CN" dirty="0">
                    <a:latin typeface="Times New Roman" panose="02020603050405020304" pitchFamily="18" charset="0"/>
                    <a:ea typeface="等线" panose="02010600030101010101" pitchFamily="2" charset="-122"/>
                  </a:rPr>
                  <a:t>Specialty Store</a:t>
                </a:r>
              </a:p>
            </p:txBody>
          </p:sp>
          <p:sp>
            <p:nvSpPr>
              <p:cNvPr id="20" name="矩形: 圆角 12">
                <a:extLst>
                  <a:ext uri="{FF2B5EF4-FFF2-40B4-BE49-F238E27FC236}">
                    <a16:creationId xmlns:a16="http://schemas.microsoft.com/office/drawing/2014/main" id="{53DA37E0-5C53-AE4B-A24D-ED21EA9EA25A}"/>
                  </a:ext>
                </a:extLst>
              </p:cNvPr>
              <p:cNvSpPr/>
              <p:nvPr/>
            </p:nvSpPr>
            <p:spPr>
              <a:xfrm>
                <a:off x="5003283" y="2229049"/>
                <a:ext cx="1836461" cy="516142"/>
              </a:xfrm>
              <a:prstGeom prst="roundRect">
                <a:avLst/>
              </a:prstGeom>
              <a:solidFill>
                <a:schemeClr val="accent1">
                  <a:alpha val="80000"/>
                </a:schemeClr>
              </a:solidFill>
              <a:ln w="6350" cap="flat">
                <a:solidFill>
                  <a:schemeClr val="accent1">
                    <a:lumMod val="20000"/>
                    <a:lumOff val="80000"/>
                  </a:schemeClr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900"/>
                  </a:spcBef>
                </a:pPr>
                <a:r>
                  <a:rPr lang="en-US" altLang="zh-CN" dirty="0">
                    <a:latin typeface="Times New Roman" panose="02020603050405020304" pitchFamily="18" charset="0"/>
                    <a:ea typeface="等线" panose="02010600030101010101" pitchFamily="2" charset="-122"/>
                  </a:rPr>
                  <a:t>Supermarket</a:t>
                </a:r>
              </a:p>
            </p:txBody>
          </p:sp>
          <p:cxnSp>
            <p:nvCxnSpPr>
              <p:cNvPr id="21" name="肘形连接符 36">
                <a:extLst>
                  <a:ext uri="{FF2B5EF4-FFF2-40B4-BE49-F238E27FC236}">
                    <a16:creationId xmlns:a16="http://schemas.microsoft.com/office/drawing/2014/main" id="{5126C107-B279-F047-8F5D-90455B25266C}"/>
                  </a:ext>
                </a:extLst>
              </p:cNvPr>
              <p:cNvCxnSpPr>
                <a:cxnSpLocks/>
                <a:stCxn id="17" idx="2"/>
                <a:endCxn id="19" idx="0"/>
              </p:cNvCxnSpPr>
              <p:nvPr/>
            </p:nvCxnSpPr>
            <p:spPr>
              <a:xfrm rot="5400000">
                <a:off x="2151458" y="810251"/>
                <a:ext cx="498609" cy="2343450"/>
              </a:xfrm>
              <a:prstGeom prst="bentConnector3">
                <a:avLst/>
              </a:prstGeom>
              <a:ln w="12700">
                <a:solidFill>
                  <a:schemeClr val="accent1"/>
                </a:solidFill>
                <a:tailEnd type="stealth" w="lg" len="lg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肘形连接符 37">
                <a:extLst>
                  <a:ext uri="{FF2B5EF4-FFF2-40B4-BE49-F238E27FC236}">
                    <a16:creationId xmlns:a16="http://schemas.microsoft.com/office/drawing/2014/main" id="{46B8DA2A-0CCD-E44C-AF5F-C0EBD7332F4E}"/>
                  </a:ext>
                </a:extLst>
              </p:cNvPr>
              <p:cNvCxnSpPr>
                <a:cxnSpLocks/>
                <a:stCxn id="17" idx="2"/>
                <a:endCxn id="20" idx="0"/>
              </p:cNvCxnSpPr>
              <p:nvPr/>
            </p:nvCxnSpPr>
            <p:spPr>
              <a:xfrm rot="16200000" flipH="1">
                <a:off x="4498812" y="806346"/>
                <a:ext cx="496377" cy="2349027"/>
              </a:xfrm>
              <a:prstGeom prst="bentConnector3">
                <a:avLst>
                  <a:gd name="adj1" fmla="val 50000"/>
                </a:avLst>
              </a:prstGeom>
              <a:ln w="12700">
                <a:solidFill>
                  <a:schemeClr val="accent1"/>
                </a:solidFill>
                <a:tailEnd type="stealth" w="lg" len="lg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" name="直线箭头连接符 46">
                <a:extLst>
                  <a:ext uri="{FF2B5EF4-FFF2-40B4-BE49-F238E27FC236}">
                    <a16:creationId xmlns:a16="http://schemas.microsoft.com/office/drawing/2014/main" id="{AC7E0FBB-7759-034B-9D57-CAFB222E6EA9}"/>
                  </a:ext>
                </a:extLst>
              </p:cNvPr>
              <p:cNvCxnSpPr>
                <a:cxnSpLocks/>
                <a:stCxn id="17" idx="2"/>
                <a:endCxn id="18" idx="0"/>
              </p:cNvCxnSpPr>
              <p:nvPr/>
            </p:nvCxnSpPr>
            <p:spPr>
              <a:xfrm>
                <a:off x="3572487" y="1732672"/>
                <a:ext cx="0" cy="497846"/>
              </a:xfrm>
              <a:prstGeom prst="straightConnector1">
                <a:avLst/>
              </a:prstGeom>
              <a:ln w="12700">
                <a:solidFill>
                  <a:schemeClr val="accent1"/>
                </a:solidFill>
                <a:tailEnd type="stealth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Rectangle 99">
                <a:extLst>
                  <a:ext uri="{FF2B5EF4-FFF2-40B4-BE49-F238E27FC236}">
                    <a16:creationId xmlns:a16="http://schemas.microsoft.com/office/drawing/2014/main" id="{6A1AF2EE-2BAD-0945-955F-6B32353E5382}"/>
                  </a:ext>
                </a:extLst>
              </p:cNvPr>
              <p:cNvSpPr/>
              <p:nvPr/>
            </p:nvSpPr>
            <p:spPr>
              <a:xfrm>
                <a:off x="300703" y="2923682"/>
                <a:ext cx="1836461" cy="1101031"/>
              </a:xfrm>
              <a:prstGeom prst="rect">
                <a:avLst/>
              </a:prstGeom>
              <a:noFill/>
              <a:ln w="12700" cap="flat">
                <a:solidFill>
                  <a:schemeClr val="accent1"/>
                </a:solidFill>
                <a:prstDash val="dashDot"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900"/>
                  </a:spcBef>
                </a:pPr>
                <a:endParaRPr lang="en-US" sz="14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75" name="Group 74">
                <a:extLst>
                  <a:ext uri="{FF2B5EF4-FFF2-40B4-BE49-F238E27FC236}">
                    <a16:creationId xmlns:a16="http://schemas.microsoft.com/office/drawing/2014/main" id="{EEB7DB17-8D5D-F746-BEB2-D3F150428090}"/>
                  </a:ext>
                </a:extLst>
              </p:cNvPr>
              <p:cNvGrpSpPr/>
              <p:nvPr/>
            </p:nvGrpSpPr>
            <p:grpSpPr>
              <a:xfrm>
                <a:off x="588688" y="2974378"/>
                <a:ext cx="1269664" cy="1024237"/>
                <a:chOff x="593043" y="2965011"/>
                <a:chExt cx="1269664" cy="1024237"/>
              </a:xfrm>
            </p:grpSpPr>
            <p:pic>
              <p:nvPicPr>
                <p:cNvPr id="11" name="图片 56">
                  <a:extLst>
                    <a:ext uri="{FF2B5EF4-FFF2-40B4-BE49-F238E27FC236}">
                      <a16:creationId xmlns:a16="http://schemas.microsoft.com/office/drawing/2014/main" id="{D3DAAC09-B1A0-DC45-BD03-8DB48E2E378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32258" b="27304"/>
                <a:stretch/>
              </p:blipFill>
              <p:spPr>
                <a:xfrm>
                  <a:off x="612826" y="2965011"/>
                  <a:ext cx="1230099" cy="484068"/>
                </a:xfrm>
                <a:prstGeom prst="rect">
                  <a:avLst/>
                </a:prstGeom>
              </p:spPr>
            </p:pic>
            <p:pic>
              <p:nvPicPr>
                <p:cNvPr id="12" name="图片 58">
                  <a:extLst>
                    <a:ext uri="{FF2B5EF4-FFF2-40B4-BE49-F238E27FC236}">
                      <a16:creationId xmlns:a16="http://schemas.microsoft.com/office/drawing/2014/main" id="{6621CE40-75A3-F94A-A4B0-FB80045E45A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93043" y="3375577"/>
                  <a:ext cx="1269664" cy="613671"/>
                </a:xfrm>
                <a:prstGeom prst="rect">
                  <a:avLst/>
                </a:prstGeom>
              </p:spPr>
            </p:pic>
          </p:grpSp>
          <p:grpSp>
            <p:nvGrpSpPr>
              <p:cNvPr id="74" name="Group 73">
                <a:extLst>
                  <a:ext uri="{FF2B5EF4-FFF2-40B4-BE49-F238E27FC236}">
                    <a16:creationId xmlns:a16="http://schemas.microsoft.com/office/drawing/2014/main" id="{9E97AAC4-255C-7B42-B808-0A0360196456}"/>
                  </a:ext>
                </a:extLst>
              </p:cNvPr>
              <p:cNvGrpSpPr/>
              <p:nvPr/>
            </p:nvGrpSpPr>
            <p:grpSpPr>
              <a:xfrm>
                <a:off x="2763589" y="3065547"/>
                <a:ext cx="1629948" cy="830535"/>
                <a:chOff x="2762236" y="3055091"/>
                <a:chExt cx="1629948" cy="830535"/>
              </a:xfrm>
            </p:grpSpPr>
            <p:pic>
              <p:nvPicPr>
                <p:cNvPr id="13" name="图片 59">
                  <a:extLst>
                    <a:ext uri="{FF2B5EF4-FFF2-40B4-BE49-F238E27FC236}">
                      <a16:creationId xmlns:a16="http://schemas.microsoft.com/office/drawing/2014/main" id="{291D3328-8E29-4E45-A4CA-90726125796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2762236" y="3055091"/>
                  <a:ext cx="680279" cy="830535"/>
                </a:xfrm>
                <a:prstGeom prst="rect">
                  <a:avLst/>
                </a:prstGeom>
              </p:spPr>
            </p:pic>
            <p:pic>
              <p:nvPicPr>
                <p:cNvPr id="14" name="图片 63">
                  <a:extLst>
                    <a:ext uri="{FF2B5EF4-FFF2-40B4-BE49-F238E27FC236}">
                      <a16:creationId xmlns:a16="http://schemas.microsoft.com/office/drawing/2014/main" id="{D725C97D-640B-0C46-A925-5C2EA03C9B5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43830" y="3087332"/>
                  <a:ext cx="848354" cy="771231"/>
                </a:xfrm>
                <a:prstGeom prst="rect">
                  <a:avLst/>
                </a:prstGeom>
              </p:spPr>
            </p:pic>
          </p:grpSp>
          <p:grpSp>
            <p:nvGrpSpPr>
              <p:cNvPr id="73" name="Group 72">
                <a:extLst>
                  <a:ext uri="{FF2B5EF4-FFF2-40B4-BE49-F238E27FC236}">
                    <a16:creationId xmlns:a16="http://schemas.microsoft.com/office/drawing/2014/main" id="{44579E80-3FA6-974D-9A97-FECCC371009E}"/>
                  </a:ext>
                </a:extLst>
              </p:cNvPr>
              <p:cNvGrpSpPr/>
              <p:nvPr/>
            </p:nvGrpSpPr>
            <p:grpSpPr>
              <a:xfrm>
                <a:off x="5041762" y="3149745"/>
                <a:ext cx="1759502" cy="662142"/>
                <a:chOff x="5076179" y="3114871"/>
                <a:chExt cx="1759502" cy="662142"/>
              </a:xfrm>
            </p:grpSpPr>
            <p:pic>
              <p:nvPicPr>
                <p:cNvPr id="15" name="Picture 2">
                  <a:extLst>
                    <a:ext uri="{FF2B5EF4-FFF2-40B4-BE49-F238E27FC236}">
                      <a16:creationId xmlns:a16="http://schemas.microsoft.com/office/drawing/2014/main" id="{38F7D652-378C-C349-B4AA-28C59690CAA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076179" y="3154163"/>
                  <a:ext cx="813908" cy="58355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6" name="Picture 4" descr="Emerge &amp; Carrefour | We're selecting regional producers">
                  <a:extLst>
                    <a:ext uri="{FF2B5EF4-FFF2-40B4-BE49-F238E27FC236}">
                      <a16:creationId xmlns:a16="http://schemas.microsoft.com/office/drawing/2014/main" id="{DE68F207-E1D1-6E44-A576-31669F7507F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951687" y="3114871"/>
                  <a:ext cx="883994" cy="66214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71" name="Rectangle 99">
                <a:extLst>
                  <a:ext uri="{FF2B5EF4-FFF2-40B4-BE49-F238E27FC236}">
                    <a16:creationId xmlns:a16="http://schemas.microsoft.com/office/drawing/2014/main" id="{C9FAADAA-A8D0-A840-83B2-0AECA75D58DF}"/>
                  </a:ext>
                </a:extLst>
              </p:cNvPr>
              <p:cNvSpPr/>
              <p:nvPr/>
            </p:nvSpPr>
            <p:spPr>
              <a:xfrm>
                <a:off x="2657038" y="2919844"/>
                <a:ext cx="1836461" cy="1101031"/>
              </a:xfrm>
              <a:prstGeom prst="rect">
                <a:avLst/>
              </a:prstGeom>
              <a:noFill/>
              <a:ln w="12700" cap="flat">
                <a:solidFill>
                  <a:schemeClr val="accent1"/>
                </a:solidFill>
                <a:prstDash val="dashDot"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900"/>
                  </a:spcBef>
                </a:pPr>
                <a:endParaRPr lang="en-US" sz="14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2" name="Rectangle 99">
                <a:extLst>
                  <a:ext uri="{FF2B5EF4-FFF2-40B4-BE49-F238E27FC236}">
                    <a16:creationId xmlns:a16="http://schemas.microsoft.com/office/drawing/2014/main" id="{8EE03A0E-772A-4444-99C2-41F5F35BE37D}"/>
                  </a:ext>
                </a:extLst>
              </p:cNvPr>
              <p:cNvSpPr/>
              <p:nvPr/>
            </p:nvSpPr>
            <p:spPr>
              <a:xfrm>
                <a:off x="5004200" y="2924128"/>
                <a:ext cx="1836461" cy="1101031"/>
              </a:xfrm>
              <a:prstGeom prst="rect">
                <a:avLst/>
              </a:prstGeom>
              <a:noFill/>
              <a:ln w="12700" cap="flat">
                <a:solidFill>
                  <a:schemeClr val="accent1"/>
                </a:solidFill>
                <a:prstDash val="dashDot"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900"/>
                  </a:spcBef>
                </a:pPr>
                <a:endParaRPr lang="en-US" sz="14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727086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GuidesStyle_Narrow&quot;,&quot;Name&quot;:&quot;GuidesStyle_Narrow&quot;,&quot;Kind&quot;:0,&quot;OldGuidesSetting&quot;:{&quot;HeaderHeight&quot;:10.0,&quot;FooterHeight&quot;:5.0,&quot;SideMargin&quot;:2.5,&quot;TopMargin&quot;:0.0,&quot;BottomMargin&quot;:0.0,&quot;IntervalMargin&quot;:1.0}}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174*115"/>
  <p:tag name="TABLE_ENDDRAG_RECT" val="738*89*174*115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434*113"/>
  <p:tag name="TABLE_ENDDRAG_RECT" val="19*113*434*113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479*83"/>
  <p:tag name="TABLE_ENDDRAG_RECT" val="458*418*479*83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9.6907086614174,&quot;left&quot;:22.178661417322836,&quot;top&quot;:82.31952755905512,&quot;width&quot;:542.9349606299213}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9.6907086614174,&quot;left&quot;:22.178661417322836,&quot;top&quot;:82.31952755905512,&quot;width&quot;:542.9349606299213}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927*173"/>
  <p:tag name="TABLE_ENDDRAG_RECT" val="19*238*927*173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CHILDTITLE"/>
  <p:tag name="TAG_CONTENT_GROUPINDEX" val="3"/>
  <p:tag name="TAG_CONTENT_DIAGRAM_INDEX" val="b5e42ee123584c6dbfbaa665eb6592b7"/>
  <p:tag name="TAG_CONTENT_SUBINDEX" val="4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CHILDCONTENT"/>
  <p:tag name="TAG_CONTENT_GROUPINDEX" val="3"/>
  <p:tag name="TAG_CONTENT_DIAGRAM_INDEX" val="b5e42ee123584c6dbfbaa665eb6592b7"/>
  <p:tag name="TAG_CONTENT_SUBINDEX" val="4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CHILDCONTENT"/>
  <p:tag name="TAG_CONTENT_GROUPINDEX" val="3"/>
  <p:tag name="TAG_CONTENT_DIAGRAM_INDEX" val="b5e42ee123584c6dbfbaa665eb6592b7"/>
  <p:tag name="TAG_CONTENT_SUBINDEX" val="4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CHILDTITLE"/>
  <p:tag name="TAG_CONTENT_GROUPINDEX" val="3"/>
  <p:tag name="TAG_CONTENT_DIAGRAM_INDEX" val="b5e42ee123584c6dbfbaa665eb6592b7"/>
  <p:tag name="TAG_CONTENT_SUBINDEX" val="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UTF2edrJr0u8xjJS5wFwEw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454*154"/>
  <p:tag name="TABLE_ENDDRAG_RECT" val="15*53*454*154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CHILDCONTENT"/>
  <p:tag name="TAG_CONTENT_GROUPINDEX" val="3"/>
  <p:tag name="TAG_CONTENT_DIAGRAM_INDEX" val="b5e42ee123584c6dbfbaa665eb6592b7"/>
  <p:tag name="TAG_CONTENT_SUBINDEX" val="4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UTF2edrJr0u8xjJS5wFwEw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UTF2edrJr0u8xjJS5wFwEw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UTF2edrJr0u8xjJS5wFwEw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UTF2edrJr0u8xjJS5wFwEw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UTF2edrJr0u8xjJS5wFwEw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174*115"/>
  <p:tag name="TABLE_ENDDRAG_RECT" val="738*89*174*115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174*115"/>
  <p:tag name="TABLE_ENDDRAG_RECT" val="738*89*174*115"/>
</p:tagLst>
</file>

<file path=ppt/theme/theme1.xml><?xml version="1.0" encoding="utf-8"?>
<a:theme xmlns:a="http://schemas.openxmlformats.org/drawingml/2006/main" name="Office 主题​​">
  <a:themeElements>
    <a:clrScheme name="名创优品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E02534"/>
      </a:accent1>
      <a:accent2>
        <a:srgbClr val="E026B8"/>
      </a:accent2>
      <a:accent3>
        <a:srgbClr val="8726E0"/>
      </a:accent3>
      <a:accent4>
        <a:srgbClr val="2649E0"/>
      </a:accent4>
      <a:accent5>
        <a:srgbClr val="26CEE0"/>
      </a:accent5>
      <a:accent6>
        <a:srgbClr val="26E071"/>
      </a:accent6>
      <a:hlink>
        <a:srgbClr val="467886"/>
      </a:hlink>
      <a:folHlink>
        <a:srgbClr val="96607D"/>
      </a:folHlink>
    </a:clrScheme>
    <a:fontScheme name="思源黑体">
      <a:majorFont>
        <a:latin typeface="OPPOSans B"/>
        <a:ea typeface="思源黑体 CN Bold"/>
        <a:cs typeface=""/>
      </a:majorFont>
      <a:minorFont>
        <a:latin typeface="OPPOSans R"/>
        <a:ea typeface="思源黑体 CN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2737</TotalTime>
  <Words>5089</Words>
  <Application>Microsoft Macintosh PowerPoint</Application>
  <PresentationFormat>Widescreen</PresentationFormat>
  <Paragraphs>1111</Paragraphs>
  <Slides>35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4" baseType="lpstr">
      <vt:lpstr>等线</vt:lpstr>
      <vt:lpstr>Cambria Math</vt:lpstr>
      <vt:lpstr>Palatino Linotype</vt:lpstr>
      <vt:lpstr>Arial</vt:lpstr>
      <vt:lpstr>Wingdings</vt:lpstr>
      <vt:lpstr>OPPOSans R</vt:lpstr>
      <vt:lpstr>Times New Roman</vt:lpstr>
      <vt:lpstr>KaiTi</vt:lpstr>
      <vt:lpstr>Office 主题​​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Lemon Tree</dc:creator>
  <cp:lastModifiedBy>凯 任</cp:lastModifiedBy>
  <cp:revision>963</cp:revision>
  <dcterms:created xsi:type="dcterms:W3CDTF">2024-09-27T03:36:29Z</dcterms:created>
  <dcterms:modified xsi:type="dcterms:W3CDTF">2025-04-17T01:58:25Z</dcterms:modified>
</cp:coreProperties>
</file>